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8d38b77f-beae-7b16-ea89-ef015d597548}">
          <p14:sldIdLst>
            <p14:sldId id="256"/>
          </p14:sldIdLst>
        </p14:section>
        <p14:section name="Know" id="{bbe7a91d-eda3-bd21-f77c-049ccd38c49d}">
          <p14:sldIdLst>
            <p14:sldId id="257"/>
            <p14:sldId id="258"/>
            <p14:sldId id="259"/>
            <p14:sldId id="260"/>
          </p14:sldIdLst>
        </p14:section>
        <p14:section name="Apply" id="{e0e3c17d-9e1a-3e76-29d4-beb1c2e1edbd}">
          <p14:sldIdLst>
            <p14:sldId id="261"/>
            <p14:sldId id="262"/>
            <p14:sldId id="263"/>
          </p14:sldIdLst>
        </p14:section>
        <p14:section name="Master" id="{d54a7179-1ad6-b17f-92a9-5d06eca38419}">
          <p14:sldIdLst>
            <p14:sldId id="264"/>
            <p14:sldId id="265"/>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Meet Scrooge. Sequence 1: Context and Stave 1. Share the big question and the three outcomes. Subject knowledge: The description is built on lists. In “a squeezing, wrenching, grasping, scraping, clutching, covetous, old sinner” the five -ing words pile up with no “and”, so the greed feels relentless. Flint makes a spark only when struck with steel: Scrooge has never been “struck” into generosity. The cold imagery is internal (“The cold within him”) and outlasts the weather, which matters later when warmth and light mark his change.</a:t>
            </a:r>
            <a:endParaRPr lang="en-GB" dirty="0"/>
          </a:p>
          <a:p>
            <a:r>
              <a:rPr lang="en-GB" dirty="0"/>
              <a:t>Animation: Each slide builds itself as it opens. Where a slide waits for your click (answers, the notes on the exploded quotation, the model paragraph), its notes say what each click shows.</a:t>
            </a:r>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in their books, without notes. The questions mix earlier lessons on purpose: retrieval strengthens memory.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 Ask who got all five; note any question most students missed and revisit it.</a:t>
            </a:r>
            <a:endParaRPr lang="en-GB" dirty="0"/>
          </a:p>
          <a:p>
            <a:r>
              <a:rPr lang="en-GB" dirty="0"/>
              <a:t>Animation: Each click shows the next answer (5 clicks).</a:t>
            </a:r>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each word aloud and have students repeat it. Ask for a sentence using each word before reading.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extract aloud while students follow. Pause on the glossed words. Ask: what is your first impression, and which words create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aloud: reveal one note at a time and ask students to predict it first. The description is built on lists. In “a squeezing, wrenching, grasping, scraping, clutching, covetous, old sinner” the five -ing words pile up with no “and”, so the greed feels relentless. Flint makes a spark only when struck with steel: Scrooge has never been “struck” into generosity. The cold imagery is internal (“The cold within him”) and outlasts the weather, which matters later when warmth and light mark his change.</a:t>
            </a:r>
            <a:endParaRPr lang="en-GB" dirty="0"/>
          </a:p>
          <a:p>
            <a:r>
              <a:rPr lang="en-GB" dirty="0"/>
              <a:t>Animation: Each click brings the next note out of the quotation: Method, Zoom in, Effect and then Purpose.</a:t>
            </a:r>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Hinge question. Scan the room: the spread of answers decides who starts on which level of support. A means the student is reading the image but missing “solitary”: recap the word before they write. C is a literal reading: start these students on Securing.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B. A means the student is reading the image but missing “solitary”: recap the word before they write. C is a literal reading: start these students on Securing.</a:t>
            </a:r>
            <a:endParaRPr lang="en-GB" dirty="0"/>
          </a:p>
          <a:p>
            <a:r>
              <a:rPr lang="en-GB" dirty="0"/>
              <a:t>Animation: One click highlights the answer and then shows why it is right.</a:t>
            </a:r>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Same question for everyone; only the support changes. Everyone answers the same question on the same extract. Students who chose C in the hinge question, or who struggled with the Do Now, start on Securing. Move anyone who completes the Securing frame in ten minutes to the Strengthening prompts for a second paragraph. Students who can already build a thesis start on Soaring.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model aloud. Ask students to find the quotation, the method and the zoom on one word. Then they compare it with their own paragraph and add one improvement in a different colour.</a:t>
            </a:r>
            <a:endParaRPr lang="en-GB" dirty="0"/>
          </a:p>
          <a:p>
            <a:r>
              <a:rPr lang="en-GB" dirty="0"/>
              <a:t>Animation: Each click shows the next part of the paragraph: What, then How, then Why.</a:t>
            </a:r>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the exit tickets and sort them into three piles (secure, nearly there, not yet). Use them to plan the Do Now and starting levels for next lesson.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LESSON 3 · MEET SCROOGE</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How does Dickens make us dislike Scrooge, and why does he want us to?</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By the end of this lesson you can:</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Explain three methods Dickens uses to introduce Scrooge</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Link Scrooge’s coldness to Dickens’s purpose</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Write a What–How–Why paragraph on the opening of Stave 1</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5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900"/>
                                        <p:tgtEl>
                                          <p:spTgt spid="3"/>
                                        </p:tgtEl>
                                      </p:cBhvr>
                                    </p:animEffect>
                                  </p:childTnLst>
                                </p:cTn>
                              </p:par>
                              <p:par>
                                <p:cTn id="11" presetID="42" presetClass="entr" presetSubtype="0" fill="hold" grpId="0" nodeType="withEffect">
                                  <p:stCondLst>
                                    <p:cond delay="11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450"/>
                                        <p:tgtEl>
                                          <p:spTgt spid="4">
                                            <p:txEl>
                                              <p:pRg st="0" end="0"/>
                                            </p:txEl>
                                          </p:spTgt>
                                        </p:tgtEl>
                                      </p:cBhvr>
                                    </p:animEffect>
                                    <p:anim calcmode="lin" valueType="num">
                                      <p:cBhvr>
                                        <p:cTn id="14" dur="450" decel="100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4">
                                            <p:txEl>
                                              <p:pRg st="0" end="0"/>
                                            </p:txEl>
                                          </p:spTgt>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133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450"/>
                                        <p:tgtEl>
                                          <p:spTgt spid="4">
                                            <p:txEl>
                                              <p:pRg st="1" end="1"/>
                                            </p:txEl>
                                          </p:spTgt>
                                        </p:tgtEl>
                                      </p:cBhvr>
                                    </p:animEffect>
                                    <p:anim calcmode="lin" valueType="num">
                                      <p:cBhvr>
                                        <p:cTn id="19" dur="450" decel="100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450" decel="100000" fill="hold"/>
                                        <p:tgtEl>
                                          <p:spTgt spid="4">
                                            <p:txEl>
                                              <p:pRg st="1" end="1"/>
                                            </p:txEl>
                                          </p:spTgt>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151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450"/>
                                        <p:tgtEl>
                                          <p:spTgt spid="4">
                                            <p:txEl>
                                              <p:pRg st="2" end="2"/>
                                            </p:txEl>
                                          </p:spTgt>
                                        </p:tgtEl>
                                      </p:cBhvr>
                                    </p:animEffect>
                                    <p:anim calcmode="lin" valueType="num">
                                      <p:cBhvr>
                                        <p:cTn id="24" dur="450" decel="100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450" decel="100000" fill="hold"/>
                                        <p:tgtEl>
                                          <p:spTgt spid="4">
                                            <p:txEl>
                                              <p:pRg st="2" end="2"/>
                                            </p:txEl>
                                          </p:spTgt>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169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450"/>
                                        <p:tgtEl>
                                          <p:spTgt spid="4">
                                            <p:txEl>
                                              <p:pRg st="3" end="3"/>
                                            </p:txEl>
                                          </p:spTgt>
                                        </p:tgtEl>
                                      </p:cBhvr>
                                    </p:animEffect>
                                    <p:anim calcmode="lin" valueType="num">
                                      <p:cBhvr>
                                        <p:cTn id="29" dur="450" decel="100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4">
                                            <p:txEl>
                                              <p:pRg st="3" end="3"/>
                                            </p:txEl>
                                          </p:spTgt>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14400"/>
            <a:ext cx="6400800" cy="292608"/>
          </a:xfrm>
          <a:prstGeom prst="rect">
            <a:avLst/>
          </a:prstGeom>
          <a:noFill/>
          <a:ln/>
        </p:spPr>
        <p:txBody>
          <a:bodyPr wrap="square" lIns="0" tIns="0" rIns="0" bIns="0" rtlCol="0" anchor="t"/>
          <a:lstStyle/>
          <a:p>
            <a:pPr indent="0" marL="0">
              <a:buNone/>
            </a:pPr>
            <a:r>
              <a:rPr lang="en-GB" sz="1300" dirty="0">
                <a:solidFill>
                  <a:srgbClr val="6B5A75"/>
                </a:solidFill>
                <a:latin typeface="Calibri" pitchFamily="34" charset="0"/>
                <a:ea typeface="Calibri" pitchFamily="34" charset="-122"/>
                <a:cs typeface="Calibri" pitchFamily="34" charset="-120"/>
              </a:rPr>
              <a:t>Five quick questions · 8 minutes · no notes</a:t>
            </a:r>
            <a:endParaRPr lang="en-GB" sz="1300" dirty="0"/>
          </a:p>
        </p:txBody>
      </p:sp>
      <p:sp>
        <p:nvSpPr>
          <p:cNvPr id="5" name="Text 3"/>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6" name="Text 4"/>
          <p:cNvSpPr txBox="1"/>
          <p:nvPr/>
        </p:nvSpPr>
        <p:spPr>
          <a:xfrm>
            <a:off x="1207008" y="1298448"/>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In which year was A Christmas Carol published?</a:t>
            </a:r>
            <a:endParaRPr lang="en-GB" sz="1700" dirty="0"/>
          </a:p>
        </p:txBody>
      </p:sp>
      <p:sp>
        <p:nvSpPr>
          <p:cNvPr id="7" name="Text 5"/>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8" name="Text 6"/>
          <p:cNvSpPr txBox="1"/>
          <p:nvPr/>
        </p:nvSpPr>
        <p:spPr>
          <a:xfrm>
            <a:off x="1207008" y="1956816"/>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What did the 1834 Poor Law make the main form of help for poor people?</a:t>
            </a:r>
            <a:endParaRPr lang="en-GB" sz="1650" dirty="0"/>
          </a:p>
        </p:txBody>
      </p:sp>
      <p:sp>
        <p:nvSpPr>
          <p:cNvPr id="9" name="Text 7"/>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10" name="Text 8"/>
          <p:cNvSpPr txBox="1"/>
          <p:nvPr/>
        </p:nvSpPr>
        <p:spPr>
          <a:xfrm>
            <a:off x="1207008" y="2615184"/>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Which thinker argued that population grows faster than the food supply?</a:t>
            </a:r>
            <a:endParaRPr lang="en-GB" sz="1650" dirty="0"/>
          </a:p>
        </p:txBody>
      </p:sp>
      <p:sp>
        <p:nvSpPr>
          <p:cNvPr id="11" name="Text 9"/>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2" name="Text 10"/>
          <p:cNvSpPr txBox="1"/>
          <p:nvPr/>
        </p:nvSpPr>
        <p:spPr>
          <a:xfrm>
            <a:off x="1207008" y="3273552"/>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The novella is divided into five sections called ________.</a:t>
            </a:r>
            <a:endParaRPr lang="en-GB" sz="1700" dirty="0"/>
          </a:p>
        </p:txBody>
      </p:sp>
      <p:sp>
        <p:nvSpPr>
          <p:cNvPr id="13" name="Text 11"/>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4" name="Text 12"/>
          <p:cNvSpPr txBox="1"/>
          <p:nvPr/>
        </p:nvSpPr>
        <p:spPr>
          <a:xfrm>
            <a:off x="1207008" y="3931920"/>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Name one thing Dickens saw or read in 1843 that made him want to write about poverty.</a:t>
            </a:r>
            <a:endParaRPr lang="en-GB" sz="16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3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3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anim calcmode="lin" valueType="num">
                                      <p:cBhvr>
                                        <p:cTn id="26" dur="450" decel="100000" fill="hold"/>
                                        <p:tgtEl>
                                          <p:spTgt spid="8"/>
                                        </p:tgtEl>
                                        <p:attrNameLst>
                                          <p:attrName>ppt_x</p:attrName>
                                        </p:attrNameLst>
                                      </p:cBhvr>
                                      <p:tavLst>
                                        <p:tav tm="0">
                                          <p:val>
                                            <p:strVal val="#ppt_x"/>
                                          </p:val>
                                        </p:tav>
                                        <p:tav tm="100000">
                                          <p:val>
                                            <p:strVal val="#ppt_x"/>
                                          </p:val>
                                        </p:tav>
                                      </p:tavLst>
                                    </p:anim>
                                    <p:anim calcmode="lin" valueType="num">
                                      <p:cBhvr>
                                        <p:cTn id="27" dur="45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450"/>
                                        <p:tgtEl>
                                          <p:spTgt spid="9"/>
                                        </p:tgtEl>
                                      </p:cBhvr>
                                    </p:animEffect>
                                    <p:anim calcmode="lin" valueType="num">
                                      <p:cBhvr>
                                        <p:cTn id="31" dur="450" decel="100000" fill="hold"/>
                                        <p:tgtEl>
                                          <p:spTgt spid="9"/>
                                        </p:tgtEl>
                                        <p:attrNameLst>
                                          <p:attrName>ppt_x</p:attrName>
                                        </p:attrNameLst>
                                      </p:cBhvr>
                                      <p:tavLst>
                                        <p:tav tm="0">
                                          <p:val>
                                            <p:strVal val="#ppt_x"/>
                                          </p:val>
                                        </p:tav>
                                        <p:tav tm="100000">
                                          <p:val>
                                            <p:strVal val="#ppt_x"/>
                                          </p:val>
                                        </p:tav>
                                      </p:tavLst>
                                    </p:anim>
                                    <p:anim calcmode="lin" valueType="num">
                                      <p:cBhvr>
                                        <p:cTn id="32" dur="45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450"/>
                                        <p:tgtEl>
                                          <p:spTgt spid="10"/>
                                        </p:tgtEl>
                                      </p:cBhvr>
                                    </p:animEffect>
                                    <p:anim calcmode="lin" valueType="num">
                                      <p:cBhvr>
                                        <p:cTn id="36" dur="450" decel="100000" fill="hold"/>
                                        <p:tgtEl>
                                          <p:spTgt spid="10"/>
                                        </p:tgtEl>
                                        <p:attrNameLst>
                                          <p:attrName>ppt_x</p:attrName>
                                        </p:attrNameLst>
                                      </p:cBhvr>
                                      <p:tavLst>
                                        <p:tav tm="0">
                                          <p:val>
                                            <p:strVal val="#ppt_x"/>
                                          </p:val>
                                        </p:tav>
                                        <p:tav tm="100000">
                                          <p:val>
                                            <p:strVal val="#ppt_x"/>
                                          </p:val>
                                        </p:tav>
                                      </p:tavLst>
                                    </p:anim>
                                    <p:anim calcmode="lin" valueType="num">
                                      <p:cBhvr>
                                        <p:cTn id="37" dur="45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6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450"/>
                                        <p:tgtEl>
                                          <p:spTgt spid="11"/>
                                        </p:tgtEl>
                                      </p:cBhvr>
                                    </p:animEffect>
                                    <p:anim calcmode="lin" valueType="num">
                                      <p:cBhvr>
                                        <p:cTn id="41" dur="450" decel="100000" fill="hold"/>
                                        <p:tgtEl>
                                          <p:spTgt spid="11"/>
                                        </p:tgtEl>
                                        <p:attrNameLst>
                                          <p:attrName>ppt_x</p:attrName>
                                        </p:attrNameLst>
                                      </p:cBhvr>
                                      <p:tavLst>
                                        <p:tav tm="0">
                                          <p:val>
                                            <p:strVal val="#ppt_x"/>
                                          </p:val>
                                        </p:tav>
                                        <p:tav tm="100000">
                                          <p:val>
                                            <p:strVal val="#ppt_x"/>
                                          </p:val>
                                        </p:tav>
                                      </p:tavLst>
                                    </p:anim>
                                    <p:anim calcmode="lin" valueType="num">
                                      <p:cBhvr>
                                        <p:cTn id="42" dur="45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6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450"/>
                                        <p:tgtEl>
                                          <p:spTgt spid="12"/>
                                        </p:tgtEl>
                                      </p:cBhvr>
                                    </p:animEffect>
                                    <p:anim calcmode="lin" valueType="num">
                                      <p:cBhvr>
                                        <p:cTn id="46" dur="450" decel="100000" fill="hold"/>
                                        <p:tgtEl>
                                          <p:spTgt spid="12"/>
                                        </p:tgtEl>
                                        <p:attrNameLst>
                                          <p:attrName>ppt_x</p:attrName>
                                        </p:attrNameLst>
                                      </p:cBhvr>
                                      <p:tavLst>
                                        <p:tav tm="0">
                                          <p:val>
                                            <p:strVal val="#ppt_x"/>
                                          </p:val>
                                        </p:tav>
                                        <p:tav tm="100000">
                                          <p:val>
                                            <p:strVal val="#ppt_x"/>
                                          </p:val>
                                        </p:tav>
                                      </p:tavLst>
                                    </p:anim>
                                    <p:anim calcmode="lin" valueType="num">
                                      <p:cBhvr>
                                        <p:cTn id="47" dur="45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8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450"/>
                                        <p:tgtEl>
                                          <p:spTgt spid="13"/>
                                        </p:tgtEl>
                                      </p:cBhvr>
                                    </p:animEffect>
                                    <p:anim calcmode="lin" valueType="num">
                                      <p:cBhvr>
                                        <p:cTn id="51" dur="450" decel="100000" fill="hold"/>
                                        <p:tgtEl>
                                          <p:spTgt spid="13"/>
                                        </p:tgtEl>
                                        <p:attrNameLst>
                                          <p:attrName>ppt_x</p:attrName>
                                        </p:attrNameLst>
                                      </p:cBhvr>
                                      <p:tavLst>
                                        <p:tav tm="0">
                                          <p:val>
                                            <p:strVal val="#ppt_x"/>
                                          </p:val>
                                        </p:tav>
                                        <p:tav tm="100000">
                                          <p:val>
                                            <p:strVal val="#ppt_x"/>
                                          </p:val>
                                        </p:tav>
                                      </p:tavLst>
                                    </p:anim>
                                    <p:anim calcmode="lin" valueType="num">
                                      <p:cBhvr>
                                        <p:cTn id="52" dur="45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50"/>
                                        <p:tgtEl>
                                          <p:spTgt spid="14"/>
                                        </p:tgtEl>
                                      </p:cBhvr>
                                    </p:animEffect>
                                    <p:anim calcmode="lin" valueType="num">
                                      <p:cBhvr>
                                        <p:cTn id="56" dur="450" decel="100000" fill="hold"/>
                                        <p:tgtEl>
                                          <p:spTgt spid="14"/>
                                        </p:tgtEl>
                                        <p:attrNameLst>
                                          <p:attrName>ppt_x</p:attrName>
                                        </p:attrNameLst>
                                      </p:cBhvr>
                                      <p:tavLst>
                                        <p:tav tm="0">
                                          <p:val>
                                            <p:strVal val="#ppt_x"/>
                                          </p:val>
                                        </p:tav>
                                        <p:tav tm="100000">
                                          <p:val>
                                            <p:strVal val="#ppt_x"/>
                                          </p:val>
                                        </p:tav>
                                      </p:tavLst>
                                    </p:anim>
                                    <p:anim calcmode="lin" valueType="num">
                                      <p:cBhvr>
                                        <p:cTn id="57" dur="450" decel="100000" fill="hold"/>
                                        <p:tgtEl>
                                          <p:spTgt spid="14"/>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5" name="Text 3"/>
          <p:cNvSpPr txBox="1"/>
          <p:nvPr/>
        </p:nvSpPr>
        <p:spPr>
          <a:xfrm>
            <a:off x="1207008" y="1280160"/>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In which year was A Christmas Carol published?</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1843</a:t>
            </a:r>
            <a:endParaRPr lang="en-GB" sz="1200" dirty="0"/>
          </a:p>
        </p:txBody>
      </p:sp>
      <p:sp>
        <p:nvSpPr>
          <p:cNvPr id="6" name="Text 4"/>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7" name="Text 5"/>
          <p:cNvSpPr txBox="1"/>
          <p:nvPr/>
        </p:nvSpPr>
        <p:spPr>
          <a:xfrm>
            <a:off x="1207008" y="1938528"/>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did the 1834 Poor Law make the main form of help for poor people?</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The workhouse</a:t>
            </a:r>
            <a:endParaRPr lang="en-GB" sz="1200" dirty="0"/>
          </a:p>
        </p:txBody>
      </p:sp>
      <p:sp>
        <p:nvSpPr>
          <p:cNvPr id="8" name="Text 6"/>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9" name="Text 7"/>
          <p:cNvSpPr txBox="1"/>
          <p:nvPr/>
        </p:nvSpPr>
        <p:spPr>
          <a:xfrm>
            <a:off x="1207008" y="2596896"/>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Which thinker argued that population grows faster than the food supply?</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Thomas Malthus</a:t>
            </a:r>
            <a:endParaRPr lang="en-GB" sz="1200" dirty="0"/>
          </a:p>
        </p:txBody>
      </p:sp>
      <p:sp>
        <p:nvSpPr>
          <p:cNvPr id="10" name="Text 8"/>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1" name="Text 9"/>
          <p:cNvSpPr txBox="1"/>
          <p:nvPr/>
        </p:nvSpPr>
        <p:spPr>
          <a:xfrm>
            <a:off x="1207008" y="3255264"/>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The novella is divided into five sections called ________.</a:t>
            </a:r>
            <a:endParaRPr lang="en-GB" sz="1200" dirty="0"/>
          </a:p>
          <a:p>
            <a:pPr indent="0" marL="0">
              <a:buNone/>
            </a:pPr>
            <a:r>
              <a:rPr lang="en-GB" sz="1400" b="1" dirty="0">
                <a:solidFill>
                  <a:srgbClr val="6E44A8"/>
                </a:solidFill>
                <a:latin typeface="Calibri" pitchFamily="34" charset="0"/>
                <a:ea typeface="Calibri" pitchFamily="34" charset="-122"/>
                <a:cs typeface="Calibri" pitchFamily="34" charset="-120"/>
              </a:rPr>
              <a:t>Staves (a stave is a verse of a song, which links to the idea of a carol)</a:t>
            </a:r>
            <a:endParaRPr lang="en-GB" sz="1200" dirty="0"/>
          </a:p>
        </p:txBody>
      </p:sp>
      <p:sp>
        <p:nvSpPr>
          <p:cNvPr id="12" name="Text 10"/>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3" name="Text 11"/>
          <p:cNvSpPr txBox="1"/>
          <p:nvPr/>
        </p:nvSpPr>
        <p:spPr>
          <a:xfrm>
            <a:off x="1207008" y="3913632"/>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Name one thing Dickens saw or read in 1843 that made him want to write about poverty.</a:t>
            </a:r>
            <a:endParaRPr lang="en-GB" sz="1200" dirty="0"/>
          </a:p>
          <a:p>
            <a:pPr indent="0" marL="0">
              <a:buNone/>
            </a:pPr>
            <a:r>
              <a:rPr lang="en-GB" sz="1150" b="1" dirty="0">
                <a:solidFill>
                  <a:srgbClr val="6E44A8"/>
                </a:solidFill>
                <a:latin typeface="Calibri" pitchFamily="34" charset="0"/>
                <a:ea typeface="Calibri" pitchFamily="34" charset="-122"/>
                <a:cs typeface="Calibri" pitchFamily="34" charset="-120"/>
              </a:rPr>
              <a:t>Any one of: the government report on children’s working conditions; his visit to the Field Lane Ragged School; the poverty he saw in Manchester</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5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5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left)">
                                      <p:cBhvr>
                                        <p:cTn id="22" dur="55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wipe(left)">
                                      <p:cBhvr>
                                        <p:cTn id="27" dur="55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9" grpId="0" build="p"/>
      <p:bldP spid="11" grpId="0" build="p"/>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Vocabulary</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Shape 2"/>
          <p:cNvSpPr/>
          <p:nvPr/>
        </p:nvSpPr>
        <p:spPr>
          <a:xfrm>
            <a:off x="658368" y="1188720"/>
            <a:ext cx="3913632" cy="1511808"/>
          </a:xfrm>
          <a:prstGeom prst="rect">
            <a:avLst/>
          </a:prstGeom>
          <a:solidFill>
            <a:srgbClr val="F3F0F8"/>
          </a:solidFill>
          <a:ln w="9525">
            <a:solidFill>
              <a:srgbClr val="DDD3E6"/>
            </a:solidFill>
            <a:prstDash val="solid"/>
          </a:ln>
        </p:spPr>
      </p:sp>
      <p:sp>
        <p:nvSpPr>
          <p:cNvPr id="5" name="Text 3"/>
          <p:cNvSpPr txBox="1"/>
          <p:nvPr/>
        </p:nvSpPr>
        <p:spPr>
          <a:xfrm>
            <a:off x="7955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covetous</a:t>
            </a:r>
            <a:endParaRPr lang="en-GB" sz="1900" dirty="0"/>
          </a:p>
        </p:txBody>
      </p:sp>
      <p:sp>
        <p:nvSpPr>
          <p:cNvPr id="6" name="Text 4"/>
          <p:cNvSpPr txBox="1"/>
          <p:nvPr/>
        </p:nvSpPr>
        <p:spPr>
          <a:xfrm>
            <a:off x="795528" y="1719072"/>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greedy for things that belong to other people</a:t>
            </a:r>
            <a:endParaRPr lang="en-GB" sz="1600" dirty="0"/>
          </a:p>
        </p:txBody>
      </p:sp>
      <p:sp>
        <p:nvSpPr>
          <p:cNvPr id="7" name="Shape 5"/>
          <p:cNvSpPr/>
          <p:nvPr/>
        </p:nvSpPr>
        <p:spPr>
          <a:xfrm>
            <a:off x="4773168" y="1188720"/>
            <a:ext cx="3913632" cy="1511808"/>
          </a:xfrm>
          <a:prstGeom prst="rect">
            <a:avLst/>
          </a:prstGeom>
          <a:solidFill>
            <a:srgbClr val="F3F0F8"/>
          </a:solidFill>
          <a:ln w="9525">
            <a:solidFill>
              <a:srgbClr val="DDD3E6"/>
            </a:solidFill>
            <a:prstDash val="solid"/>
          </a:ln>
        </p:spPr>
      </p:sp>
      <p:sp>
        <p:nvSpPr>
          <p:cNvPr id="8" name="Text 6"/>
          <p:cNvSpPr txBox="1"/>
          <p:nvPr/>
        </p:nvSpPr>
        <p:spPr>
          <a:xfrm>
            <a:off x="49103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flint</a:t>
            </a:r>
            <a:endParaRPr lang="en-GB" sz="1900" dirty="0"/>
          </a:p>
        </p:txBody>
      </p:sp>
      <p:sp>
        <p:nvSpPr>
          <p:cNvPr id="9" name="Text 7"/>
          <p:cNvSpPr txBox="1"/>
          <p:nvPr/>
        </p:nvSpPr>
        <p:spPr>
          <a:xfrm>
            <a:off x="4910328" y="1719072"/>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a very hard grey stone that makes sparks when struck with steel</a:t>
            </a:r>
            <a:endParaRPr lang="en-GB" sz="1600" dirty="0"/>
          </a:p>
        </p:txBody>
      </p:sp>
      <p:sp>
        <p:nvSpPr>
          <p:cNvPr id="10" name="Shape 8"/>
          <p:cNvSpPr/>
          <p:nvPr/>
        </p:nvSpPr>
        <p:spPr>
          <a:xfrm>
            <a:off x="658368" y="2901696"/>
            <a:ext cx="3913632" cy="1511808"/>
          </a:xfrm>
          <a:prstGeom prst="rect">
            <a:avLst/>
          </a:prstGeom>
          <a:solidFill>
            <a:srgbClr val="F3F0F8"/>
          </a:solidFill>
          <a:ln w="9525">
            <a:solidFill>
              <a:srgbClr val="DDD3E6"/>
            </a:solidFill>
            <a:prstDash val="solid"/>
          </a:ln>
        </p:spPr>
      </p:sp>
      <p:sp>
        <p:nvSpPr>
          <p:cNvPr id="11" name="Text 9"/>
          <p:cNvSpPr txBox="1"/>
          <p:nvPr/>
        </p:nvSpPr>
        <p:spPr>
          <a:xfrm>
            <a:off x="795528" y="2993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solitary</a:t>
            </a:r>
            <a:endParaRPr lang="en-GB" sz="1900" dirty="0"/>
          </a:p>
        </p:txBody>
      </p:sp>
      <p:sp>
        <p:nvSpPr>
          <p:cNvPr id="12" name="Text 10"/>
          <p:cNvSpPr txBox="1"/>
          <p:nvPr/>
        </p:nvSpPr>
        <p:spPr>
          <a:xfrm>
            <a:off x="795528" y="3432048"/>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alone, without company</a:t>
            </a:r>
            <a:endParaRPr lang="en-GB" sz="1600" dirty="0"/>
          </a:p>
        </p:txBody>
      </p:sp>
      <p:sp>
        <p:nvSpPr>
          <p:cNvPr id="13" name="Shape 11"/>
          <p:cNvSpPr/>
          <p:nvPr/>
        </p:nvSpPr>
        <p:spPr>
          <a:xfrm>
            <a:off x="4773168" y="2901696"/>
            <a:ext cx="3913632" cy="1511808"/>
          </a:xfrm>
          <a:prstGeom prst="rect">
            <a:avLst/>
          </a:prstGeom>
          <a:solidFill>
            <a:srgbClr val="F3F0F8"/>
          </a:solidFill>
          <a:ln w="9525">
            <a:solidFill>
              <a:srgbClr val="DDD3E6"/>
            </a:solidFill>
            <a:prstDash val="solid"/>
          </a:ln>
        </p:spPr>
      </p:sp>
      <p:sp>
        <p:nvSpPr>
          <p:cNvPr id="14" name="Text 12"/>
          <p:cNvSpPr txBox="1"/>
          <p:nvPr/>
        </p:nvSpPr>
        <p:spPr>
          <a:xfrm>
            <a:off x="4910328" y="2993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self-contained</a:t>
            </a:r>
            <a:endParaRPr lang="en-GB" sz="1900" dirty="0"/>
          </a:p>
        </p:txBody>
      </p:sp>
      <p:sp>
        <p:nvSpPr>
          <p:cNvPr id="15" name="Text 13"/>
          <p:cNvSpPr txBox="1"/>
          <p:nvPr/>
        </p:nvSpPr>
        <p:spPr>
          <a:xfrm>
            <a:off x="4910328" y="3432048"/>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keeping your thoughts and feelings to yourself; needing no one else</a:t>
            </a:r>
            <a:endParaRPr lang="en-GB" sz="16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17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17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17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34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34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3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par>
                                <p:cTn id="50" presetID="42" presetClass="entr" presetSubtype="0" fill="hold" grpId="0" nodeType="withEffect">
                                  <p:stCondLst>
                                    <p:cond delay="51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decel="100000" fill="hold"/>
                                        <p:tgtEl>
                                          <p:spTgt spid="13"/>
                                        </p:tgtEl>
                                        <p:attrNameLst>
                                          <p:attrName>ppt_x</p:attrName>
                                        </p:attrNameLst>
                                      </p:cBhvr>
                                      <p:tavLst>
                                        <p:tav tm="0">
                                          <p:val>
                                            <p:strVal val="#ppt_x"/>
                                          </p:val>
                                        </p:tav>
                                        <p:tav tm="100000">
                                          <p:val>
                                            <p:strVal val="#ppt_x"/>
                                          </p:val>
                                        </p:tav>
                                      </p:tavLst>
                                    </p:anim>
                                    <p:anim calcmode="lin" valueType="num">
                                      <p:cBhvr>
                                        <p:cTn id="54" dur="500" decel="100000" fill="hold"/>
                                        <p:tgtEl>
                                          <p:spTgt spid="13"/>
                                        </p:tgtEl>
                                        <p:attrNameLst>
                                          <p:attrName>ppt_y</p:attrName>
                                        </p:attrNameLst>
                                      </p:cBhvr>
                                      <p:tavLst>
                                        <p:tav tm="0">
                                          <p:val>
                                            <p:strVal val="#ppt_y+0.025"/>
                                          </p:val>
                                        </p:tav>
                                        <p:tav tm="100000">
                                          <p:val>
                                            <p:strVal val="#ppt_y"/>
                                          </p:val>
                                        </p:tav>
                                      </p:tavLst>
                                    </p:anim>
                                  </p:childTnLst>
                                </p:cTn>
                              </p:par>
                              <p:par>
                                <p:cTn id="55" presetID="42" presetClass="entr" presetSubtype="0" fill="hold" grpId="0" nodeType="withEffect">
                                  <p:stCondLst>
                                    <p:cond delay="51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anim calcmode="lin" valueType="num">
                                      <p:cBhvr>
                                        <p:cTn id="58" dur="500" decel="100000" fill="hold"/>
                                        <p:tgtEl>
                                          <p:spTgt spid="14"/>
                                        </p:tgtEl>
                                        <p:attrNameLst>
                                          <p:attrName>ppt_x</p:attrName>
                                        </p:attrNameLst>
                                      </p:cBhvr>
                                      <p:tavLst>
                                        <p:tav tm="0">
                                          <p:val>
                                            <p:strVal val="#ppt_x"/>
                                          </p:val>
                                        </p:tav>
                                        <p:tav tm="100000">
                                          <p:val>
                                            <p:strVal val="#ppt_x"/>
                                          </p:val>
                                        </p:tav>
                                      </p:tavLst>
                                    </p:anim>
                                    <p:anim calcmode="lin" valueType="num">
                                      <p:cBhvr>
                                        <p:cTn id="59" dur="500" decel="100000" fill="hold"/>
                                        <p:tgtEl>
                                          <p:spTgt spid="14"/>
                                        </p:tgtEl>
                                        <p:attrNameLst>
                                          <p:attrName>ppt_y</p:attrName>
                                        </p:attrNameLst>
                                      </p:cBhvr>
                                      <p:tavLst>
                                        <p:tav tm="0">
                                          <p:val>
                                            <p:strVal val="#ppt_y+0.025"/>
                                          </p:val>
                                        </p:tav>
                                        <p:tav tm="100000">
                                          <p:val>
                                            <p:strVal val="#ppt_y"/>
                                          </p:val>
                                        </p:tav>
                                      </p:tavLst>
                                    </p:anim>
                                  </p:childTnLst>
                                </p:cTn>
                              </p:par>
                              <p:par>
                                <p:cTn id="60" presetID="42" presetClass="entr" presetSubtype="0" fill="hold" grpId="0" nodeType="withEffect">
                                  <p:stCondLst>
                                    <p:cond delay="51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decel="100000" fill="hold"/>
                                        <p:tgtEl>
                                          <p:spTgt spid="15"/>
                                        </p:tgtEl>
                                        <p:attrNameLst>
                                          <p:attrName>ppt_x</p:attrName>
                                        </p:attrNameLst>
                                      </p:cBhvr>
                                      <p:tavLst>
                                        <p:tav tm="0">
                                          <p:val>
                                            <p:strVal val="#ppt_x"/>
                                          </p:val>
                                        </p:tav>
                                        <p:tav tm="100000">
                                          <p:val>
                                            <p:strVal val="#ppt_x"/>
                                          </p:val>
                                        </p:tav>
                                      </p:tavLst>
                                    </p:anim>
                                    <p:anim calcmode="lin" valueType="num">
                                      <p:cBhvr>
                                        <p:cTn id="64" dur="500" decel="100000" fill="hold"/>
                                        <p:tgtEl>
                                          <p:spTgt spid="15"/>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Stave 1: Dickens introduces Scrooge</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1024128"/>
            <a:ext cx="8028432" cy="310896"/>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The narrator describes Scrooge for the first time.</a:t>
            </a:r>
            <a:endParaRPr lang="en-GB" sz="1300" dirty="0"/>
          </a:p>
        </p:txBody>
      </p:sp>
      <p:sp>
        <p:nvSpPr>
          <p:cNvPr id="5" name="Shape 3"/>
          <p:cNvSpPr/>
          <p:nvPr/>
        </p:nvSpPr>
        <p:spPr>
          <a:xfrm>
            <a:off x="658368" y="1371600"/>
            <a:ext cx="8028432" cy="2468880"/>
          </a:xfrm>
          <a:prstGeom prst="rect">
            <a:avLst/>
          </a:prstGeom>
          <a:solidFill>
            <a:srgbClr val="EBF2F8"/>
          </a:solidFill>
          <a:ln w="9525">
            <a:solidFill>
              <a:srgbClr val="EBF2F8"/>
            </a:solidFill>
            <a:prstDash val="solid"/>
          </a:ln>
        </p:spPr>
      </p:sp>
      <p:sp>
        <p:nvSpPr>
          <p:cNvPr id="6" name="Shape 4"/>
          <p:cNvSpPr/>
          <p:nvPr/>
        </p:nvSpPr>
        <p:spPr>
          <a:xfrm>
            <a:off x="914400" y="1371600"/>
            <a:ext cx="18288" cy="2468880"/>
          </a:xfrm>
          <a:prstGeom prst="rect">
            <a:avLst/>
          </a:prstGeom>
          <a:solidFill>
            <a:srgbClr val="6E44A8"/>
          </a:solidFill>
          <a:ln w="12700">
            <a:solidFill>
              <a:srgbClr val="6E44A8"/>
            </a:solidFill>
            <a:prstDash val="solid"/>
          </a:ln>
        </p:spPr>
      </p:sp>
      <p:sp>
        <p:nvSpPr>
          <p:cNvPr id="7" name="Text 5"/>
          <p:cNvSpPr txBox="1"/>
          <p:nvPr/>
        </p:nvSpPr>
        <p:spPr>
          <a:xfrm>
            <a:off x="1042416" y="1481328"/>
            <a:ext cx="7525512" cy="2286000"/>
          </a:xfrm>
          <a:prstGeom prst="rect">
            <a:avLst/>
          </a:prstGeom>
          <a:noFill/>
          <a:ln/>
        </p:spPr>
        <p:txBody>
          <a:bodyPr wrap="square" lIns="1016" tIns="1016" rIns="1016" bIns="1016" rtlCol="0" anchor="t"/>
          <a:lstStyle/>
          <a:p>
            <a:pPr indent="0" marL="0">
              <a:lnSpc>
                <a:spcPct val="110000"/>
              </a:lnSpc>
              <a:spcAft>
                <a:spcPts val="300"/>
              </a:spcAft>
              <a:buNone/>
            </a:pPr>
            <a:r>
              <a:rPr lang="en-GB" sz="1450" dirty="0">
                <a:solidFill>
                  <a:srgbClr val="21122B"/>
                </a:solidFill>
                <a:latin typeface="Calibri" pitchFamily="34" charset="0"/>
                <a:ea typeface="Calibri" pitchFamily="34" charset="-122"/>
                <a:cs typeface="Calibri" pitchFamily="34" charset="-120"/>
              </a:rPr>
              <a:t>Oh! But he was a tight-fisted hand at the grindstone, Scrooge! a squeezing, wrenching, grasping, scraping, clutching, covetous, old sinner! Hard and sharp as flint, from which no steel had ever struck out generous fire; secret, and self-contained, and solitary as an oyster. The cold within him froze his old features, nipped his pointed nose, shrivelled his cheek, stiffened his gait; made his eyes red, his thin lips blue; and spoke out shrewdly in his grating voice. A frosty rime was on his head, and on his eyebrows, and his wiry chin. He carried his own low temperature always about with him; he iced his office in the dog-days; and didn’t thaw it one degree at Christmas.</a:t>
            </a:r>
            <a:endParaRPr lang="en-GB" sz="1450" dirty="0"/>
          </a:p>
        </p:txBody>
      </p:sp>
      <p:sp>
        <p:nvSpPr>
          <p:cNvPr id="8" name="Text 6"/>
          <p:cNvSpPr txBox="1"/>
          <p:nvPr/>
        </p:nvSpPr>
        <p:spPr>
          <a:xfrm>
            <a:off x="658368" y="3867912"/>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Charles Dickens, A Christmas Carol (1843), Stave 1</a:t>
            </a:r>
            <a:endParaRPr lang="en-GB" sz="1000" dirty="0"/>
          </a:p>
        </p:txBody>
      </p:sp>
      <p:sp>
        <p:nvSpPr>
          <p:cNvPr id="9" name="Text 7"/>
          <p:cNvSpPr txBox="1"/>
          <p:nvPr/>
        </p:nvSpPr>
        <p:spPr>
          <a:xfrm>
            <a:off x="658368" y="4133088"/>
            <a:ext cx="8028432" cy="329184"/>
          </a:xfrm>
          <a:prstGeom prst="rect">
            <a:avLst/>
          </a:prstGeom>
          <a:noFill/>
          <a:ln/>
        </p:spPr>
        <p:txBody>
          <a:bodyPr wrap="square" lIns="0" tIns="0" rIns="0" bIns="0" rtlCol="0" anchor="t"/>
          <a:lstStyle/>
          <a:p>
            <a:pPr indent="0" marL="0">
              <a:buNone/>
            </a:pPr>
            <a:r>
              <a:rPr lang="en-GB" sz="950" b="1" dirty="0">
                <a:solidFill>
                  <a:srgbClr val="6E44A8"/>
                </a:solidFill>
                <a:latin typeface="Calibri" pitchFamily="34" charset="0"/>
                <a:ea typeface="Calibri" pitchFamily="34" charset="-122"/>
                <a:cs typeface="Calibri" pitchFamily="34" charset="-120"/>
              </a:rPr>
              <a:t>Word help  </a:t>
            </a:r>
            <a:pPr indent="0" marL="0">
              <a:buNone/>
            </a:pPr>
            <a:r>
              <a:rPr lang="en-GB" sz="950" dirty="0">
                <a:solidFill>
                  <a:srgbClr val="21122B"/>
                </a:solidFill>
                <a:latin typeface="Calibri" pitchFamily="34" charset="0"/>
                <a:ea typeface="Calibri" pitchFamily="34" charset="-122"/>
                <a:cs typeface="Calibri" pitchFamily="34" charset="-120"/>
              </a:rPr>
              <a:t>grindstone: a stone wheel for sharpening tools; here, hard work that never stops   ·   rime: frost   ·   dog-days: the hottest days of summer</a:t>
            </a:r>
            <a:endParaRPr lang="en-GB" sz="9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12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12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par>
                                <p:cTn id="20" presetID="10" presetClass="entr" presetSubtype="0" fill="hold" grpId="0" nodeType="withEffect">
                                  <p:stCondLst>
                                    <p:cond delay="36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4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400" i="1" dirty="0">
                <a:solidFill>
                  <a:srgbClr val="FFFFFF"/>
                </a:solidFill>
                <a:latin typeface="Cambria" pitchFamily="34" charset="0"/>
                <a:ea typeface="Cambria" pitchFamily="34" charset="-122"/>
                <a:cs typeface="Cambria" pitchFamily="34" charset="-120"/>
              </a:rPr>
              <a:t>“solitary as an oyster”</a:t>
            </a:r>
            <a:endParaRPr lang="en-GB" sz="24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Text 5"/>
          <p:cNvSpPr txBox="1"/>
          <p:nvPr/>
        </p:nvSpPr>
        <p:spPr>
          <a:xfrm>
            <a:off x="768096" y="1380744"/>
            <a:ext cx="3392424" cy="694944"/>
          </a:xfrm>
          <a:prstGeom prst="rect">
            <a:avLst/>
          </a:prstGeom>
          <a:noFill/>
          <a:ln/>
        </p:spPr>
        <p:txBody>
          <a:bodyPr wrap="square" lIns="0" tIns="0" rIns="0" bIns="0" rtlCol="0" anchor="t"/>
          <a:lstStyle/>
          <a:p>
            <a:pPr indent="0" marL="0">
              <a:buNone/>
            </a:pPr>
            <a:r>
              <a:rPr lang="en-GB" sz="1350" dirty="0">
                <a:solidFill>
                  <a:srgbClr val="21122B"/>
                </a:solidFill>
                <a:latin typeface="Calibri" pitchFamily="34" charset="0"/>
                <a:ea typeface="Calibri" pitchFamily="34" charset="-122"/>
                <a:cs typeface="Calibri" pitchFamily="34" charset="-120"/>
              </a:rPr>
              <a:t>A simile that compares Scrooge to a shellfish.</a:t>
            </a:r>
            <a:endParaRPr lang="en-GB" sz="1350" dirty="0"/>
          </a:p>
        </p:txBody>
      </p:sp>
      <p:sp>
        <p:nvSpPr>
          <p:cNvPr id="8" name="Shape 6"/>
          <p:cNvSpPr/>
          <p:nvPr/>
        </p:nvSpPr>
        <p:spPr>
          <a:xfrm>
            <a:off x="5074920" y="1051560"/>
            <a:ext cx="3611880" cy="1078992"/>
          </a:xfrm>
          <a:prstGeom prst="rect">
            <a:avLst/>
          </a:prstGeom>
          <a:solidFill>
            <a:srgbClr val="F3F0F8"/>
          </a:solidFill>
          <a:ln w="9525">
            <a:solidFill>
              <a:srgbClr val="DDD3E6"/>
            </a:solidFill>
            <a:prstDash val="solid"/>
          </a:ln>
        </p:spPr>
      </p:sp>
      <p:sp>
        <p:nvSpPr>
          <p:cNvPr id="9" name="Text 7"/>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10" name="Text 8"/>
          <p:cNvSpPr txBox="1"/>
          <p:nvPr/>
        </p:nvSpPr>
        <p:spPr>
          <a:xfrm>
            <a:off x="5184648" y="1380744"/>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“solitary” means alone. Dickens shows that Scrooge chooses to shut people out.</a:t>
            </a:r>
            <a:endParaRPr lang="en-GB" sz="1250" dirty="0"/>
          </a:p>
        </p:txBody>
      </p:sp>
      <p:sp>
        <p:nvSpPr>
          <p:cNvPr id="11" name="Shape 9"/>
          <p:cNvSpPr/>
          <p:nvPr/>
        </p:nvSpPr>
        <p:spPr>
          <a:xfrm>
            <a:off x="658368"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3" name="Text 11"/>
          <p:cNvSpPr txBox="1"/>
          <p:nvPr/>
        </p:nvSpPr>
        <p:spPr>
          <a:xfrm>
            <a:off x="768096" y="3730752"/>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An oyster is clamped shut and hard to open, so readers see Scrooge as closed off and cold.</a:t>
            </a:r>
            <a:endParaRPr lang="en-GB" sz="1250" dirty="0"/>
          </a:p>
        </p:txBody>
      </p:sp>
      <p:sp>
        <p:nvSpPr>
          <p:cNvPr id="14" name="Shape 12"/>
          <p:cNvSpPr/>
          <p:nvPr/>
        </p:nvSpPr>
        <p:spPr>
          <a:xfrm>
            <a:off x="5074920" y="3401568"/>
            <a:ext cx="3611880" cy="1078992"/>
          </a:xfrm>
          <a:prstGeom prst="rect">
            <a:avLst/>
          </a:prstGeom>
          <a:solidFill>
            <a:srgbClr val="F3F0F8"/>
          </a:solidFill>
          <a:ln w="9525">
            <a:solidFill>
              <a:srgbClr val="DDD3E6"/>
            </a:solidFill>
            <a:prstDash val="solid"/>
          </a:ln>
        </p:spPr>
      </p:sp>
      <p:sp>
        <p:nvSpPr>
          <p:cNvPr id="15" name="Text 13"/>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Purpose</a:t>
            </a:r>
            <a:endParaRPr lang="en-GB" sz="1200" dirty="0"/>
          </a:p>
        </p:txBody>
      </p:sp>
      <p:sp>
        <p:nvSpPr>
          <p:cNvPr id="16" name="Text 14"/>
          <p:cNvSpPr txBox="1"/>
          <p:nvPr/>
        </p:nvSpPr>
        <p:spPr>
          <a:xfrm>
            <a:off x="5184648" y="3730752"/>
            <a:ext cx="3392424" cy="694944"/>
          </a:xfrm>
          <a:prstGeom prst="rect">
            <a:avLst/>
          </a:prstGeom>
          <a:noFill/>
          <a:ln/>
        </p:spPr>
        <p:txBody>
          <a:bodyPr wrap="square" lIns="0" tIns="0" rIns="0" bIns="0" rtlCol="0" anchor="t"/>
          <a:lstStyle/>
          <a:p>
            <a:pPr indent="0" marL="0">
              <a:buNone/>
            </a:pPr>
            <a:r>
              <a:rPr lang="en-GB" sz="1050" dirty="0">
                <a:solidFill>
                  <a:srgbClr val="21122B"/>
                </a:solidFill>
                <a:latin typeface="Calibri" pitchFamily="34" charset="0"/>
                <a:ea typeface="Calibri" pitchFamily="34" charset="-122"/>
                <a:cs typeface="Calibri" pitchFamily="34" charset="-120"/>
              </a:rPr>
              <a:t>An oyster can hide a pearl. Dickens hints that something precious is locked inside Scrooge, which prepares us for his change.</a:t>
            </a:r>
            <a:endParaRPr lang="en-GB" sz="10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anim calcmode="lin" valueType="num">
                                      <p:cBhvr>
                                        <p:cTn id="8" dur="600" decel="100000" fill="hold"/>
                                        <p:tgtEl>
                                          <p:spTgt spid="4"/>
                                        </p:tgtEl>
                                        <p:attrNameLst>
                                          <p:attrName>ppt_x</p:attrName>
                                        </p:attrNameLst>
                                      </p:cBhvr>
                                      <p:tavLst>
                                        <p:tav tm="0">
                                          <p:val>
                                            <p:strVal val="#ppt_x"/>
                                          </p:val>
                                        </p:tav>
                                        <p:tav tm="100000">
                                          <p:val>
                                            <p:strVal val="#ppt_x"/>
                                          </p:val>
                                        </p:tav>
                                      </p:tavLst>
                                    </p:anim>
                                    <p:anim calcmode="lin" valueType="num">
                                      <p:cBhvr>
                                        <p:cTn id="9" dur="600" decel="100000" fill="hold"/>
                                        <p:tgtEl>
                                          <p:spTgt spid="4"/>
                                        </p:tgtEl>
                                        <p:attrNameLst>
                                          <p:attrName>ppt_y</p:attrName>
                                        </p:attrNameLst>
                                      </p:cBhvr>
                                      <p:tavLst>
                                        <p:tav tm="0">
                                          <p:val>
                                            <p:strVal val="#ppt_y+0.02"/>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50"/>
                                        <p:tgtEl>
                                          <p:spTgt spid="5"/>
                                        </p:tgtEl>
                                      </p:cBhvr>
                                    </p:animEffect>
                                    <p:anim calcmode="lin" valueType="num">
                                      <p:cBhvr>
                                        <p:cTn id="15" dur="550" decel="100000" fill="hold"/>
                                        <p:tgtEl>
                                          <p:spTgt spid="5"/>
                                        </p:tgtEl>
                                        <p:attrNameLst>
                                          <p:attrName>ppt_x</p:attrName>
                                        </p:attrNameLst>
                                      </p:cBhvr>
                                      <p:tavLst>
                                        <p:tav tm="0">
                                          <p:val>
                                            <p:strVal val="#ppt_x+0.025"/>
                                          </p:val>
                                        </p:tav>
                                        <p:tav tm="100000">
                                          <p:val>
                                            <p:strVal val="#ppt_x"/>
                                          </p:val>
                                        </p:tav>
                                      </p:tavLst>
                                    </p:anim>
                                    <p:anim calcmode="lin" valueType="num">
                                      <p:cBhvr>
                                        <p:cTn id="16" dur="550" decel="100000" fill="hold"/>
                                        <p:tgtEl>
                                          <p:spTgt spid="5"/>
                                        </p:tgtEl>
                                        <p:attrNameLst>
                                          <p:attrName>ppt_y</p:attrName>
                                        </p:attrNameLst>
                                      </p:cBhvr>
                                      <p:tavLst>
                                        <p:tav tm="0">
                                          <p:val>
                                            <p:strVal val="#ppt_y+0.035"/>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50"/>
                                        <p:tgtEl>
                                          <p:spTgt spid="6"/>
                                        </p:tgtEl>
                                      </p:cBhvr>
                                    </p:animEffect>
                                    <p:anim calcmode="lin" valueType="num">
                                      <p:cBhvr>
                                        <p:cTn id="20" dur="550" decel="100000" fill="hold"/>
                                        <p:tgtEl>
                                          <p:spTgt spid="6"/>
                                        </p:tgtEl>
                                        <p:attrNameLst>
                                          <p:attrName>ppt_x</p:attrName>
                                        </p:attrNameLst>
                                      </p:cBhvr>
                                      <p:tavLst>
                                        <p:tav tm="0">
                                          <p:val>
                                            <p:strVal val="#ppt_x+0.025"/>
                                          </p:val>
                                        </p:tav>
                                        <p:tav tm="100000">
                                          <p:val>
                                            <p:strVal val="#ppt_x"/>
                                          </p:val>
                                        </p:tav>
                                      </p:tavLst>
                                    </p:anim>
                                    <p:anim calcmode="lin" valueType="num">
                                      <p:cBhvr>
                                        <p:cTn id="21" dur="550" decel="100000" fill="hold"/>
                                        <p:tgtEl>
                                          <p:spTgt spid="6"/>
                                        </p:tgtEl>
                                        <p:attrNameLst>
                                          <p:attrName>ppt_y</p:attrName>
                                        </p:attrNameLst>
                                      </p:cBhvr>
                                      <p:tavLst>
                                        <p:tav tm="0">
                                          <p:val>
                                            <p:strVal val="#ppt_y+0.035"/>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50"/>
                                        <p:tgtEl>
                                          <p:spTgt spid="7"/>
                                        </p:tgtEl>
                                      </p:cBhvr>
                                    </p:animEffect>
                                    <p:anim calcmode="lin" valueType="num">
                                      <p:cBhvr>
                                        <p:cTn id="25" dur="550" decel="100000" fill="hold"/>
                                        <p:tgtEl>
                                          <p:spTgt spid="7"/>
                                        </p:tgtEl>
                                        <p:attrNameLst>
                                          <p:attrName>ppt_x</p:attrName>
                                        </p:attrNameLst>
                                      </p:cBhvr>
                                      <p:tavLst>
                                        <p:tav tm="0">
                                          <p:val>
                                            <p:strVal val="#ppt_x+0.025"/>
                                          </p:val>
                                        </p:tav>
                                        <p:tav tm="100000">
                                          <p:val>
                                            <p:strVal val="#ppt_x"/>
                                          </p:val>
                                        </p:tav>
                                      </p:tavLst>
                                    </p:anim>
                                    <p:anim calcmode="lin" valueType="num">
                                      <p:cBhvr>
                                        <p:cTn id="26" dur="550" decel="100000" fill="hold"/>
                                        <p:tgtEl>
                                          <p:spTgt spid="7"/>
                                        </p:tgtEl>
                                        <p:attrNameLst>
                                          <p:attrName>ppt_y</p:attrName>
                                        </p:attrNameLst>
                                      </p:cBhvr>
                                      <p:tavLst>
                                        <p:tav tm="0">
                                          <p:val>
                                            <p:strVal val="#ppt_y+0.03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50"/>
                                        <p:tgtEl>
                                          <p:spTgt spid="8"/>
                                        </p:tgtEl>
                                      </p:cBhvr>
                                    </p:animEffect>
                                    <p:anim calcmode="lin" valueType="num">
                                      <p:cBhvr>
                                        <p:cTn id="32" dur="550" decel="100000" fill="hold"/>
                                        <p:tgtEl>
                                          <p:spTgt spid="8"/>
                                        </p:tgtEl>
                                        <p:attrNameLst>
                                          <p:attrName>ppt_x</p:attrName>
                                        </p:attrNameLst>
                                      </p:cBhvr>
                                      <p:tavLst>
                                        <p:tav tm="0">
                                          <p:val>
                                            <p:strVal val="#ppt_x-0.025"/>
                                          </p:val>
                                        </p:tav>
                                        <p:tav tm="100000">
                                          <p:val>
                                            <p:strVal val="#ppt_x"/>
                                          </p:val>
                                        </p:tav>
                                      </p:tavLst>
                                    </p:anim>
                                    <p:anim calcmode="lin" valueType="num">
                                      <p:cBhvr>
                                        <p:cTn id="33" dur="550" decel="100000" fill="hold"/>
                                        <p:tgtEl>
                                          <p:spTgt spid="8"/>
                                        </p:tgtEl>
                                        <p:attrNameLst>
                                          <p:attrName>ppt_y</p:attrName>
                                        </p:attrNameLst>
                                      </p:cBhvr>
                                      <p:tavLst>
                                        <p:tav tm="0">
                                          <p:val>
                                            <p:strVal val="#ppt_y+0.035"/>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50"/>
                                        <p:tgtEl>
                                          <p:spTgt spid="9"/>
                                        </p:tgtEl>
                                      </p:cBhvr>
                                    </p:animEffect>
                                    <p:anim calcmode="lin" valueType="num">
                                      <p:cBhvr>
                                        <p:cTn id="37" dur="550" decel="100000" fill="hold"/>
                                        <p:tgtEl>
                                          <p:spTgt spid="9"/>
                                        </p:tgtEl>
                                        <p:attrNameLst>
                                          <p:attrName>ppt_x</p:attrName>
                                        </p:attrNameLst>
                                      </p:cBhvr>
                                      <p:tavLst>
                                        <p:tav tm="0">
                                          <p:val>
                                            <p:strVal val="#ppt_x-0.025"/>
                                          </p:val>
                                        </p:tav>
                                        <p:tav tm="100000">
                                          <p:val>
                                            <p:strVal val="#ppt_x"/>
                                          </p:val>
                                        </p:tav>
                                      </p:tavLst>
                                    </p:anim>
                                    <p:anim calcmode="lin" valueType="num">
                                      <p:cBhvr>
                                        <p:cTn id="38" dur="550" decel="100000" fill="hold"/>
                                        <p:tgtEl>
                                          <p:spTgt spid="9"/>
                                        </p:tgtEl>
                                        <p:attrNameLst>
                                          <p:attrName>ppt_y</p:attrName>
                                        </p:attrNameLst>
                                      </p:cBhvr>
                                      <p:tavLst>
                                        <p:tav tm="0">
                                          <p:val>
                                            <p:strVal val="#ppt_y+0.035"/>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50"/>
                                        <p:tgtEl>
                                          <p:spTgt spid="10"/>
                                        </p:tgtEl>
                                      </p:cBhvr>
                                    </p:animEffect>
                                    <p:anim calcmode="lin" valueType="num">
                                      <p:cBhvr>
                                        <p:cTn id="42" dur="550" decel="100000" fill="hold"/>
                                        <p:tgtEl>
                                          <p:spTgt spid="10"/>
                                        </p:tgtEl>
                                        <p:attrNameLst>
                                          <p:attrName>ppt_x</p:attrName>
                                        </p:attrNameLst>
                                      </p:cBhvr>
                                      <p:tavLst>
                                        <p:tav tm="0">
                                          <p:val>
                                            <p:strVal val="#ppt_x-0.025"/>
                                          </p:val>
                                        </p:tav>
                                        <p:tav tm="100000">
                                          <p:val>
                                            <p:strVal val="#ppt_x"/>
                                          </p:val>
                                        </p:tav>
                                      </p:tavLst>
                                    </p:anim>
                                    <p:anim calcmode="lin" valueType="num">
                                      <p:cBhvr>
                                        <p:cTn id="43" dur="550" decel="100000" fill="hold"/>
                                        <p:tgtEl>
                                          <p:spTgt spid="10"/>
                                        </p:tgtEl>
                                        <p:attrNameLst>
                                          <p:attrName>ppt_y</p:attrName>
                                        </p:attrNameLst>
                                      </p:cBhvr>
                                      <p:tavLst>
                                        <p:tav tm="0">
                                          <p:val>
                                            <p:strVal val="#ppt_y+0.03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50"/>
                                        <p:tgtEl>
                                          <p:spTgt spid="11"/>
                                        </p:tgtEl>
                                      </p:cBhvr>
                                    </p:animEffect>
                                    <p:anim calcmode="lin" valueType="num">
                                      <p:cBhvr>
                                        <p:cTn id="49" dur="550" decel="100000" fill="hold"/>
                                        <p:tgtEl>
                                          <p:spTgt spid="11"/>
                                        </p:tgtEl>
                                        <p:attrNameLst>
                                          <p:attrName>ppt_x</p:attrName>
                                        </p:attrNameLst>
                                      </p:cBhvr>
                                      <p:tavLst>
                                        <p:tav tm="0">
                                          <p:val>
                                            <p:strVal val="#ppt_x+0.025"/>
                                          </p:val>
                                        </p:tav>
                                        <p:tav tm="100000">
                                          <p:val>
                                            <p:strVal val="#ppt_x"/>
                                          </p:val>
                                        </p:tav>
                                      </p:tavLst>
                                    </p:anim>
                                    <p:anim calcmode="lin" valueType="num">
                                      <p:cBhvr>
                                        <p:cTn id="50" dur="550" decel="100000" fill="hold"/>
                                        <p:tgtEl>
                                          <p:spTgt spid="11"/>
                                        </p:tgtEl>
                                        <p:attrNameLst>
                                          <p:attrName>ppt_y</p:attrName>
                                        </p:attrNameLst>
                                      </p:cBhvr>
                                      <p:tavLst>
                                        <p:tav tm="0">
                                          <p:val>
                                            <p:strVal val="#ppt_y-0.035"/>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50"/>
                                        <p:tgtEl>
                                          <p:spTgt spid="12"/>
                                        </p:tgtEl>
                                      </p:cBhvr>
                                    </p:animEffect>
                                    <p:anim calcmode="lin" valueType="num">
                                      <p:cBhvr>
                                        <p:cTn id="54" dur="550" decel="100000" fill="hold"/>
                                        <p:tgtEl>
                                          <p:spTgt spid="12"/>
                                        </p:tgtEl>
                                        <p:attrNameLst>
                                          <p:attrName>ppt_x</p:attrName>
                                        </p:attrNameLst>
                                      </p:cBhvr>
                                      <p:tavLst>
                                        <p:tav tm="0">
                                          <p:val>
                                            <p:strVal val="#ppt_x+0.025"/>
                                          </p:val>
                                        </p:tav>
                                        <p:tav tm="100000">
                                          <p:val>
                                            <p:strVal val="#ppt_x"/>
                                          </p:val>
                                        </p:tav>
                                      </p:tavLst>
                                    </p:anim>
                                    <p:anim calcmode="lin" valueType="num">
                                      <p:cBhvr>
                                        <p:cTn id="55" dur="550" decel="100000" fill="hold"/>
                                        <p:tgtEl>
                                          <p:spTgt spid="12"/>
                                        </p:tgtEl>
                                        <p:attrNameLst>
                                          <p:attrName>ppt_y</p:attrName>
                                        </p:attrNameLst>
                                      </p:cBhvr>
                                      <p:tavLst>
                                        <p:tav tm="0">
                                          <p:val>
                                            <p:strVal val="#ppt_y-0.035"/>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50"/>
                                        <p:tgtEl>
                                          <p:spTgt spid="13"/>
                                        </p:tgtEl>
                                      </p:cBhvr>
                                    </p:animEffect>
                                    <p:anim calcmode="lin" valueType="num">
                                      <p:cBhvr>
                                        <p:cTn id="59" dur="550" decel="100000" fill="hold"/>
                                        <p:tgtEl>
                                          <p:spTgt spid="13"/>
                                        </p:tgtEl>
                                        <p:attrNameLst>
                                          <p:attrName>ppt_x</p:attrName>
                                        </p:attrNameLst>
                                      </p:cBhvr>
                                      <p:tavLst>
                                        <p:tav tm="0">
                                          <p:val>
                                            <p:strVal val="#ppt_x+0.025"/>
                                          </p:val>
                                        </p:tav>
                                        <p:tav tm="100000">
                                          <p:val>
                                            <p:strVal val="#ppt_x"/>
                                          </p:val>
                                        </p:tav>
                                      </p:tavLst>
                                    </p:anim>
                                    <p:anim calcmode="lin" valueType="num">
                                      <p:cBhvr>
                                        <p:cTn id="60" dur="550" decel="100000" fill="hold"/>
                                        <p:tgtEl>
                                          <p:spTgt spid="13"/>
                                        </p:tgtEl>
                                        <p:attrNameLst>
                                          <p:attrName>ppt_y</p:attrName>
                                        </p:attrNameLst>
                                      </p:cBhvr>
                                      <p:tavLst>
                                        <p:tav tm="0">
                                          <p:val>
                                            <p:strVal val="#ppt_y-0.03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50"/>
                                        <p:tgtEl>
                                          <p:spTgt spid="14"/>
                                        </p:tgtEl>
                                      </p:cBhvr>
                                    </p:animEffect>
                                    <p:anim calcmode="lin" valueType="num">
                                      <p:cBhvr>
                                        <p:cTn id="66" dur="550" decel="100000" fill="hold"/>
                                        <p:tgtEl>
                                          <p:spTgt spid="14"/>
                                        </p:tgtEl>
                                        <p:attrNameLst>
                                          <p:attrName>ppt_x</p:attrName>
                                        </p:attrNameLst>
                                      </p:cBhvr>
                                      <p:tavLst>
                                        <p:tav tm="0">
                                          <p:val>
                                            <p:strVal val="#ppt_x-0.025"/>
                                          </p:val>
                                        </p:tav>
                                        <p:tav tm="100000">
                                          <p:val>
                                            <p:strVal val="#ppt_x"/>
                                          </p:val>
                                        </p:tav>
                                      </p:tavLst>
                                    </p:anim>
                                    <p:anim calcmode="lin" valueType="num">
                                      <p:cBhvr>
                                        <p:cTn id="67" dur="550" decel="100000" fill="hold"/>
                                        <p:tgtEl>
                                          <p:spTgt spid="14"/>
                                        </p:tgtEl>
                                        <p:attrNameLst>
                                          <p:attrName>ppt_y</p:attrName>
                                        </p:attrNameLst>
                                      </p:cBhvr>
                                      <p:tavLst>
                                        <p:tav tm="0">
                                          <p:val>
                                            <p:strVal val="#ppt_y-0.035"/>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50"/>
                                        <p:tgtEl>
                                          <p:spTgt spid="15"/>
                                        </p:tgtEl>
                                      </p:cBhvr>
                                    </p:animEffect>
                                    <p:anim calcmode="lin" valueType="num">
                                      <p:cBhvr>
                                        <p:cTn id="71" dur="550" decel="100000" fill="hold"/>
                                        <p:tgtEl>
                                          <p:spTgt spid="15"/>
                                        </p:tgtEl>
                                        <p:attrNameLst>
                                          <p:attrName>ppt_x</p:attrName>
                                        </p:attrNameLst>
                                      </p:cBhvr>
                                      <p:tavLst>
                                        <p:tav tm="0">
                                          <p:val>
                                            <p:strVal val="#ppt_x-0.025"/>
                                          </p:val>
                                        </p:tav>
                                        <p:tav tm="100000">
                                          <p:val>
                                            <p:strVal val="#ppt_x"/>
                                          </p:val>
                                        </p:tav>
                                      </p:tavLst>
                                    </p:anim>
                                    <p:anim calcmode="lin" valueType="num">
                                      <p:cBhvr>
                                        <p:cTn id="72" dur="550" decel="100000" fill="hold"/>
                                        <p:tgtEl>
                                          <p:spTgt spid="15"/>
                                        </p:tgtEl>
                                        <p:attrNameLst>
                                          <p:attrName>ppt_y</p:attrName>
                                        </p:attrNameLst>
                                      </p:cBhvr>
                                      <p:tavLst>
                                        <p:tav tm="0">
                                          <p:val>
                                            <p:strVal val="#ppt_y-0.035"/>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50"/>
                                        <p:tgtEl>
                                          <p:spTgt spid="16"/>
                                        </p:tgtEl>
                                      </p:cBhvr>
                                    </p:animEffect>
                                    <p:anim calcmode="lin" valueType="num">
                                      <p:cBhvr>
                                        <p:cTn id="76" dur="550" decel="100000" fill="hold"/>
                                        <p:tgtEl>
                                          <p:spTgt spid="16"/>
                                        </p:tgtEl>
                                        <p:attrNameLst>
                                          <p:attrName>ppt_x</p:attrName>
                                        </p:attrNameLst>
                                      </p:cBhvr>
                                      <p:tavLst>
                                        <p:tav tm="0">
                                          <p:val>
                                            <p:strVal val="#ppt_x-0.025"/>
                                          </p:val>
                                        </p:tav>
                                        <p:tav tm="100000">
                                          <p:val>
                                            <p:strVal val="#ppt_x"/>
                                          </p:val>
                                        </p:tav>
                                      </p:tavLst>
                                    </p:anim>
                                    <p:anim calcmode="lin" valueType="num">
                                      <p:cBhvr>
                                        <p:cTn id="77" dur="550" decel="100000" fill="hold"/>
                                        <p:tgtEl>
                                          <p:spTgt spid="16"/>
                                        </p:tgtEl>
                                        <p:attrNameLst>
                                          <p:attrName>ppt_y</p:attrName>
                                        </p:attrNameLst>
                                      </p:cBhvr>
                                      <p:tavLst>
                                        <p:tav tm="0">
                                          <p:val>
                                            <p:strVal val="#ppt_y-0.03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Dickens calls Scrooge “solitary as an oyster”. Which reading does the text best support?</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Scrooge is precious, like a pearl.</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Scrooge is closed off, but something good may be hidden inside.</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Scrooge prefers to live by the sea.</a:t>
            </a:r>
            <a:endParaRPr lang="en-GB" sz="1600" dirty="0"/>
          </a:p>
        </p:txBody>
      </p:sp>
      <p:sp>
        <p:nvSpPr>
          <p:cNvPr id="8" name="Text 6"/>
          <p:cNvSpPr txBox="1"/>
          <p:nvPr/>
        </p:nvSpPr>
        <p:spPr>
          <a:xfrm>
            <a:off x="658368" y="4160520"/>
            <a:ext cx="8028432" cy="36576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A, B or C on your mini-whiteboard. Show me on three.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81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97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10" presetClass="entr" presetSubtype="0" fill="hold" grpId="0" nodeType="withEffect">
                                  <p:stCondLst>
                                    <p:cond delay="142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Dickens calls Scrooge “solitary as an oyster”. Which reading does the text best support?</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Scrooge is precious, like a pearl.</a:t>
            </a:r>
            <a:endParaRPr lang="en-GB" sz="1600" dirty="0"/>
          </a:p>
        </p:txBody>
      </p:sp>
      <p:sp>
        <p:nvSpPr>
          <p:cNvPr id="9" name="Answer before reveal"/>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Scrooge is closed off, but something good may be hidden inside.</a:t>
            </a:r>
            <a:endParaRPr lang="en-GB" sz="1600" dirty="0"/>
          </a:p>
        </p:txBody>
      </p:sp>
      <p:sp>
        <p:nvSpPr>
          <p:cNvPr id="6" name="Text 4"/>
          <p:cNvSpPr txBox="1"/>
          <p:nvPr/>
        </p:nvSpPr>
        <p:spPr>
          <a:xfrm>
            <a:off x="658368" y="2679192"/>
            <a:ext cx="8028432" cy="603504"/>
          </a:xfrm>
          <a:prstGeom prst="rect">
            <a:avLst/>
          </a:prstGeom>
          <a:solidFill>
            <a:srgbClr val="6E44A8"/>
          </a:solidFill>
          <a:ln w="9525">
            <a:solidFill>
              <a:srgbClr val="6E44A8"/>
            </a:solidFill>
          </a:ln>
        </p:spPr>
        <p:txBody>
          <a:bodyPr wrap="square" lIns="152400" tIns="50800" rIns="152400" bIns="50800" rtlCol="0" anchor="ctr"/>
          <a:lstStyle/>
          <a:p>
            <a:pPr indent="0" marL="0">
              <a:buNone/>
            </a:pPr>
            <a:r>
              <a:rPr lang="en-GB" sz="1600" b="1" dirty="0">
                <a:solidFill>
                  <a:srgbClr val="FFFFFF"/>
                </a:solidFill>
                <a:latin typeface="Calibri" pitchFamily="34" charset="0"/>
                <a:ea typeface="Calibri" pitchFamily="34" charset="-122"/>
                <a:cs typeface="Calibri" pitchFamily="34" charset="-120"/>
              </a:rPr>
              <a:t>B. Scrooge is closed off, but something good may be hidden inside.</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Scrooge prefers to live by the sea.</a:t>
            </a:r>
            <a:endParaRPr lang="en-GB" sz="1600" dirty="0"/>
          </a:p>
        </p:txBody>
      </p:sp>
      <p:sp>
        <p:nvSpPr>
          <p:cNvPr id="8" name="Text 6"/>
          <p:cNvSpPr txBox="1"/>
          <p:nvPr/>
        </p:nvSpPr>
        <p:spPr>
          <a:xfrm>
            <a:off x="658368" y="4114800"/>
            <a:ext cx="8028432" cy="502920"/>
          </a:xfrm>
          <a:prstGeom prst="rect">
            <a:avLst/>
          </a:prstGeom>
          <a:noFill/>
          <a:ln/>
        </p:spPr>
        <p:txBody>
          <a:bodyPr wrap="square" lIns="0" tIns="0" rIns="0" bIns="0" rtlCol="0" anchor="t"/>
          <a:lstStyle/>
          <a:p>
            <a:pPr indent="0" marL="0">
              <a:buNone/>
            </a:pPr>
            <a:r>
              <a:rPr lang="en-GB" sz="1300" b="1" dirty="0">
                <a:solidFill>
                  <a:srgbClr val="6E44A8"/>
                </a:solidFill>
                <a:latin typeface="Calibri" pitchFamily="34" charset="0"/>
                <a:ea typeface="Calibri" pitchFamily="34" charset="-122"/>
                <a:cs typeface="Calibri" pitchFamily="34" charset="-120"/>
              </a:rPr>
              <a:t>“solitary” tells us Scrooge shuts people out, and an oyster can hide a pearl, so Dickens hints that he could change.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650"/>
                                        <p:tgtEl>
                                          <p:spTgt spid="6"/>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task</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24128"/>
            <a:ext cx="8028432" cy="841248"/>
          </a:xfrm>
          <a:prstGeom prst="rect">
            <a:avLst/>
          </a:prstGeom>
          <a:solidFill>
            <a:srgbClr val="4A2545"/>
          </a:solidFill>
          <a:ln/>
        </p:spPr>
        <p:txBody>
          <a:bodyPr wrap="square" lIns="177800" tIns="76200" rIns="177800" bIns="76200" rtlCol="0" anchor="ctr"/>
          <a:lstStyle/>
          <a:p>
            <a:pPr indent="0" marL="0">
              <a:buNone/>
            </a:pPr>
            <a:r>
              <a:rPr lang="en-GB" sz="1900" b="1" dirty="0">
                <a:solidFill>
                  <a:srgbClr val="FFFFFF"/>
                </a:solidFill>
                <a:latin typeface="Calibri" pitchFamily="34" charset="0"/>
                <a:ea typeface="Calibri" pitchFamily="34" charset="-122"/>
                <a:cs typeface="Calibri" pitchFamily="34" charset="-120"/>
              </a:rPr>
              <a:t>How does Dickens present Scrooge as cut off from other people?</a:t>
            </a:r>
            <a:endParaRPr lang="en-GB" sz="1900" dirty="0"/>
          </a:p>
        </p:txBody>
      </p:sp>
      <p:sp>
        <p:nvSpPr>
          <p:cNvPr id="5" name="Shape 3"/>
          <p:cNvSpPr/>
          <p:nvPr/>
        </p:nvSpPr>
        <p:spPr>
          <a:xfrm>
            <a:off x="658368" y="2057400"/>
            <a:ext cx="2554224" cy="2011680"/>
          </a:xfrm>
          <a:prstGeom prst="rect">
            <a:avLst/>
          </a:prstGeom>
          <a:solidFill>
            <a:srgbClr val="F3F0F8"/>
          </a:solidFill>
          <a:ln w="9525">
            <a:solidFill>
              <a:srgbClr val="DDD3E6"/>
            </a:solidFill>
            <a:prstDash val="solid"/>
          </a:ln>
        </p:spPr>
      </p:sp>
      <p:sp>
        <p:nvSpPr>
          <p:cNvPr id="6" name="Text 4"/>
          <p:cNvSpPr txBox="1"/>
          <p:nvPr/>
        </p:nvSpPr>
        <p:spPr>
          <a:xfrm>
            <a:off x="795528"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Securing</a:t>
            </a:r>
            <a:endParaRPr lang="en-GB" sz="1200" dirty="0"/>
          </a:p>
        </p:txBody>
      </p:sp>
      <p:sp>
        <p:nvSpPr>
          <p:cNvPr id="7" name="Text 5"/>
          <p:cNvSpPr txBox="1"/>
          <p:nvPr/>
        </p:nvSpPr>
        <p:spPr>
          <a:xfrm>
            <a:off x="795528"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a 4</a:t>
            </a:r>
            <a:endParaRPr lang="en-GB" sz="1050" dirty="0"/>
          </a:p>
        </p:txBody>
      </p:sp>
      <p:sp>
        <p:nvSpPr>
          <p:cNvPr id="8" name="Text 6"/>
          <p:cNvSpPr txBox="1"/>
          <p:nvPr/>
        </p:nvSpPr>
        <p:spPr>
          <a:xfrm>
            <a:off x="795528"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Word bank, a choice of quotations, a worked example and sentence starters.</a:t>
            </a:r>
            <a:endParaRPr lang="en-GB" sz="1400" dirty="0"/>
          </a:p>
        </p:txBody>
      </p:sp>
      <p:sp>
        <p:nvSpPr>
          <p:cNvPr id="9" name="Shape 7"/>
          <p:cNvSpPr/>
          <p:nvPr/>
        </p:nvSpPr>
        <p:spPr>
          <a:xfrm>
            <a:off x="3395472" y="2057400"/>
            <a:ext cx="2554224" cy="2011680"/>
          </a:xfrm>
          <a:prstGeom prst="rect">
            <a:avLst/>
          </a:prstGeom>
          <a:solidFill>
            <a:srgbClr val="F3F0F8"/>
          </a:solidFill>
          <a:ln w="9525">
            <a:solidFill>
              <a:srgbClr val="DDD3E6"/>
            </a:solidFill>
            <a:prstDash val="solid"/>
          </a:ln>
        </p:spPr>
      </p:sp>
      <p:sp>
        <p:nvSpPr>
          <p:cNvPr id="10" name="Text 8"/>
          <p:cNvSpPr txBox="1"/>
          <p:nvPr/>
        </p:nvSpPr>
        <p:spPr>
          <a:xfrm>
            <a:off x="3532632"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Strengthening</a:t>
            </a:r>
            <a:endParaRPr lang="en-GB" sz="1200" dirty="0"/>
          </a:p>
        </p:txBody>
      </p:sp>
      <p:sp>
        <p:nvSpPr>
          <p:cNvPr id="11" name="Text 9"/>
          <p:cNvSpPr txBox="1"/>
          <p:nvPr/>
        </p:nvSpPr>
        <p:spPr>
          <a:xfrm>
            <a:off x="3532632"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5 to 6</a:t>
            </a:r>
            <a:endParaRPr lang="en-GB" sz="1050" dirty="0"/>
          </a:p>
        </p:txBody>
      </p:sp>
      <p:sp>
        <p:nvSpPr>
          <p:cNvPr id="12" name="Text 10"/>
          <p:cNvSpPr txBox="1"/>
          <p:nvPr/>
        </p:nvSpPr>
        <p:spPr>
          <a:xfrm>
            <a:off x="3532632"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Prompts for What, How and Why, a paragraph planner and a success checklist.</a:t>
            </a:r>
            <a:endParaRPr lang="en-GB" sz="1400" dirty="0"/>
          </a:p>
        </p:txBody>
      </p:sp>
      <p:sp>
        <p:nvSpPr>
          <p:cNvPr id="13" name="Shape 11"/>
          <p:cNvSpPr/>
          <p:nvPr/>
        </p:nvSpPr>
        <p:spPr>
          <a:xfrm>
            <a:off x="6132576" y="2057400"/>
            <a:ext cx="2554224" cy="2011680"/>
          </a:xfrm>
          <a:prstGeom prst="rect">
            <a:avLst/>
          </a:prstGeom>
          <a:solidFill>
            <a:srgbClr val="F3F0F8"/>
          </a:solidFill>
          <a:ln w="9525">
            <a:solidFill>
              <a:srgbClr val="DDD3E6"/>
            </a:solidFill>
            <a:prstDash val="solid"/>
          </a:ln>
        </p:spPr>
      </p:sp>
      <p:sp>
        <p:nvSpPr>
          <p:cNvPr id="14" name="Text 12"/>
          <p:cNvSpPr txBox="1"/>
          <p:nvPr/>
        </p:nvSpPr>
        <p:spPr>
          <a:xfrm>
            <a:off x="6269736"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Soaring</a:t>
            </a:r>
            <a:endParaRPr lang="en-GB" sz="1200" dirty="0"/>
          </a:p>
        </p:txBody>
      </p:sp>
      <p:sp>
        <p:nvSpPr>
          <p:cNvPr id="15" name="Text 13"/>
          <p:cNvSpPr txBox="1"/>
          <p:nvPr/>
        </p:nvSpPr>
        <p:spPr>
          <a:xfrm>
            <a:off x="6269736"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7 to 9</a:t>
            </a:r>
            <a:endParaRPr lang="en-GB" sz="1050" dirty="0"/>
          </a:p>
        </p:txBody>
      </p:sp>
      <p:sp>
        <p:nvSpPr>
          <p:cNvPr id="16" name="Text 14"/>
          <p:cNvSpPr txBox="1"/>
          <p:nvPr/>
        </p:nvSpPr>
        <p:spPr>
          <a:xfrm>
            <a:off x="6269736"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Argue: Scrooge chose his isolation. How far do you agree?</a:t>
            </a:r>
            <a:endParaRPr lang="en-GB" sz="1400" dirty="0"/>
          </a:p>
        </p:txBody>
      </p:sp>
      <p:sp>
        <p:nvSpPr>
          <p:cNvPr id="17" name="Text 15"/>
          <p:cNvSpPr txBox="1"/>
          <p:nvPr/>
        </p:nvSpPr>
        <p:spPr>
          <a:xfrm>
            <a:off x="658368" y="4160520"/>
            <a:ext cx="8028432" cy="347472"/>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in your book. Finished early? Move up a level and write a second paragraph.</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anim calcmode="lin" valueType="num">
                                      <p:cBhvr>
                                        <p:cTn id="11" dur="500" decel="100000" fill="hold"/>
                                        <p:tgtEl>
                                          <p:spTgt spid="5"/>
                                        </p:tgtEl>
                                        <p:attrNameLst>
                                          <p:attrName>ppt_x</p:attrName>
                                        </p:attrNameLst>
                                      </p:cBhvr>
                                      <p:tavLst>
                                        <p:tav tm="0">
                                          <p:val>
                                            <p:strVal val="#ppt_x"/>
                                          </p:val>
                                        </p:tav>
                                        <p:tav tm="100000">
                                          <p:val>
                                            <p:strVal val="#ppt_x"/>
                                          </p:val>
                                        </p:tav>
                                      </p:tavLst>
                                    </p:anim>
                                    <p:anim calcmode="lin" valueType="num">
                                      <p:cBhvr>
                                        <p:cTn id="12" dur="50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6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decel="100000" fill="hold"/>
                                        <p:tgtEl>
                                          <p:spTgt spid="6"/>
                                        </p:tgtEl>
                                        <p:attrNameLst>
                                          <p:attrName>ppt_x</p:attrName>
                                        </p:attrNameLst>
                                      </p:cBhvr>
                                      <p:tavLst>
                                        <p:tav tm="0">
                                          <p:val>
                                            <p:strVal val="#ppt_x"/>
                                          </p:val>
                                        </p:tav>
                                        <p:tav tm="100000">
                                          <p:val>
                                            <p:strVal val="#ppt_x"/>
                                          </p:val>
                                        </p:tav>
                                      </p:tavLst>
                                    </p:anim>
                                    <p:anim calcmode="lin" valueType="num">
                                      <p:cBhvr>
                                        <p:cTn id="17" dur="50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6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decel="100000" fill="hold"/>
                                        <p:tgtEl>
                                          <p:spTgt spid="7"/>
                                        </p:tgtEl>
                                        <p:attrNameLst>
                                          <p:attrName>ppt_x</p:attrName>
                                        </p:attrNameLst>
                                      </p:cBhvr>
                                      <p:tavLst>
                                        <p:tav tm="0">
                                          <p:val>
                                            <p:strVal val="#ppt_x"/>
                                          </p:val>
                                        </p:tav>
                                        <p:tav tm="100000">
                                          <p:val>
                                            <p:strVal val="#ppt_x"/>
                                          </p:val>
                                        </p:tav>
                                      </p:tavLst>
                                    </p:anim>
                                    <p:anim calcmode="lin" valueType="num">
                                      <p:cBhvr>
                                        <p:cTn id="22" dur="50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6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decel="100000" fill="hold"/>
                                        <p:tgtEl>
                                          <p:spTgt spid="8"/>
                                        </p:tgtEl>
                                        <p:attrNameLst>
                                          <p:attrName>ppt_x</p:attrName>
                                        </p:attrNameLst>
                                      </p:cBhvr>
                                      <p:tavLst>
                                        <p:tav tm="0">
                                          <p:val>
                                            <p:strVal val="#ppt_x"/>
                                          </p:val>
                                        </p:tav>
                                        <p:tav tm="100000">
                                          <p:val>
                                            <p:strVal val="#ppt_x"/>
                                          </p:val>
                                        </p:tav>
                                      </p:tavLst>
                                    </p:anim>
                                    <p:anim calcmode="lin" valueType="num">
                                      <p:cBhvr>
                                        <p:cTn id="27" dur="50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83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decel="100000" fill="hold"/>
                                        <p:tgtEl>
                                          <p:spTgt spid="9"/>
                                        </p:tgtEl>
                                        <p:attrNameLst>
                                          <p:attrName>ppt_x</p:attrName>
                                        </p:attrNameLst>
                                      </p:cBhvr>
                                      <p:tavLst>
                                        <p:tav tm="0">
                                          <p:val>
                                            <p:strVal val="#ppt_x"/>
                                          </p:val>
                                        </p:tav>
                                        <p:tav tm="100000">
                                          <p:val>
                                            <p:strVal val="#ppt_x"/>
                                          </p:val>
                                        </p:tav>
                                      </p:tavLst>
                                    </p:anim>
                                    <p:anim calcmode="lin" valueType="num">
                                      <p:cBhvr>
                                        <p:cTn id="32" dur="50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83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decel="100000" fill="hold"/>
                                        <p:tgtEl>
                                          <p:spTgt spid="10"/>
                                        </p:tgtEl>
                                        <p:attrNameLst>
                                          <p:attrName>ppt_x</p:attrName>
                                        </p:attrNameLst>
                                      </p:cBhvr>
                                      <p:tavLst>
                                        <p:tav tm="0">
                                          <p:val>
                                            <p:strVal val="#ppt_x"/>
                                          </p:val>
                                        </p:tav>
                                        <p:tav tm="100000">
                                          <p:val>
                                            <p:strVal val="#ppt_x"/>
                                          </p:val>
                                        </p:tav>
                                      </p:tavLst>
                                    </p:anim>
                                    <p:anim calcmode="lin" valueType="num">
                                      <p:cBhvr>
                                        <p:cTn id="37" dur="50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83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anim calcmode="lin" valueType="num">
                                      <p:cBhvr>
                                        <p:cTn id="41" dur="500" decel="100000" fill="hold"/>
                                        <p:tgtEl>
                                          <p:spTgt spid="11"/>
                                        </p:tgtEl>
                                        <p:attrNameLst>
                                          <p:attrName>ppt_x</p:attrName>
                                        </p:attrNameLst>
                                      </p:cBhvr>
                                      <p:tavLst>
                                        <p:tav tm="0">
                                          <p:val>
                                            <p:strVal val="#ppt_x"/>
                                          </p:val>
                                        </p:tav>
                                        <p:tav tm="100000">
                                          <p:val>
                                            <p:strVal val="#ppt_x"/>
                                          </p:val>
                                        </p:tav>
                                      </p:tavLst>
                                    </p:anim>
                                    <p:anim calcmode="lin" valueType="num">
                                      <p:cBhvr>
                                        <p:cTn id="42" dur="50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83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decel="100000" fill="hold"/>
                                        <p:tgtEl>
                                          <p:spTgt spid="12"/>
                                        </p:tgtEl>
                                        <p:attrNameLst>
                                          <p:attrName>ppt_x</p:attrName>
                                        </p:attrNameLst>
                                      </p:cBhvr>
                                      <p:tavLst>
                                        <p:tav tm="0">
                                          <p:val>
                                            <p:strVal val="#ppt_x"/>
                                          </p:val>
                                        </p:tav>
                                        <p:tav tm="100000">
                                          <p:val>
                                            <p:strVal val="#ppt_x"/>
                                          </p:val>
                                        </p:tav>
                                      </p:tavLst>
                                    </p:anim>
                                    <p:anim calcmode="lin" valueType="num">
                                      <p:cBhvr>
                                        <p:cTn id="47" dur="50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101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decel="100000" fill="hold"/>
                                        <p:tgtEl>
                                          <p:spTgt spid="13"/>
                                        </p:tgtEl>
                                        <p:attrNameLst>
                                          <p:attrName>ppt_x</p:attrName>
                                        </p:attrNameLst>
                                      </p:cBhvr>
                                      <p:tavLst>
                                        <p:tav tm="0">
                                          <p:val>
                                            <p:strVal val="#ppt_x"/>
                                          </p:val>
                                        </p:tav>
                                        <p:tav tm="100000">
                                          <p:val>
                                            <p:strVal val="#ppt_x"/>
                                          </p:val>
                                        </p:tav>
                                      </p:tavLst>
                                    </p:anim>
                                    <p:anim calcmode="lin" valueType="num">
                                      <p:cBhvr>
                                        <p:cTn id="52" dur="50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101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decel="100000" fill="hold"/>
                                        <p:tgtEl>
                                          <p:spTgt spid="14"/>
                                        </p:tgtEl>
                                        <p:attrNameLst>
                                          <p:attrName>ppt_x</p:attrName>
                                        </p:attrNameLst>
                                      </p:cBhvr>
                                      <p:tavLst>
                                        <p:tav tm="0">
                                          <p:val>
                                            <p:strVal val="#ppt_x"/>
                                          </p:val>
                                        </p:tav>
                                        <p:tav tm="100000">
                                          <p:val>
                                            <p:strVal val="#ppt_x"/>
                                          </p:val>
                                        </p:tav>
                                      </p:tavLst>
                                    </p:anim>
                                    <p:anim calcmode="lin" valueType="num">
                                      <p:cBhvr>
                                        <p:cTn id="57" dur="500" decel="100000" fill="hold"/>
                                        <p:tgtEl>
                                          <p:spTgt spid="14"/>
                                        </p:tgtEl>
                                        <p:attrNameLst>
                                          <p:attrName>ppt_y</p:attrName>
                                        </p:attrNameLst>
                                      </p:cBhvr>
                                      <p:tavLst>
                                        <p:tav tm="0">
                                          <p:val>
                                            <p:strVal val="#ppt_y+0.025"/>
                                          </p:val>
                                        </p:tav>
                                        <p:tav tm="100000">
                                          <p:val>
                                            <p:strVal val="#ppt_y"/>
                                          </p:val>
                                        </p:tav>
                                      </p:tavLst>
                                    </p:anim>
                                  </p:childTnLst>
                                </p:cTn>
                              </p:par>
                              <p:par>
                                <p:cTn id="58" presetID="42" presetClass="entr" presetSubtype="0" fill="hold" grpId="0" nodeType="withEffect">
                                  <p:stCondLst>
                                    <p:cond delay="101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anim calcmode="lin" valueType="num">
                                      <p:cBhvr>
                                        <p:cTn id="61" dur="500" decel="100000" fill="hold"/>
                                        <p:tgtEl>
                                          <p:spTgt spid="15"/>
                                        </p:tgtEl>
                                        <p:attrNameLst>
                                          <p:attrName>ppt_x</p:attrName>
                                        </p:attrNameLst>
                                      </p:cBhvr>
                                      <p:tavLst>
                                        <p:tav tm="0">
                                          <p:val>
                                            <p:strVal val="#ppt_x"/>
                                          </p:val>
                                        </p:tav>
                                        <p:tav tm="100000">
                                          <p:val>
                                            <p:strVal val="#ppt_x"/>
                                          </p:val>
                                        </p:tav>
                                      </p:tavLst>
                                    </p:anim>
                                    <p:anim calcmode="lin" valueType="num">
                                      <p:cBhvr>
                                        <p:cTn id="62" dur="500" decel="100000" fill="hold"/>
                                        <p:tgtEl>
                                          <p:spTgt spid="15"/>
                                        </p:tgtEl>
                                        <p:attrNameLst>
                                          <p:attrName>ppt_y</p:attrName>
                                        </p:attrNameLst>
                                      </p:cBhvr>
                                      <p:tavLst>
                                        <p:tav tm="0">
                                          <p:val>
                                            <p:strVal val="#ppt_y+0.025"/>
                                          </p:val>
                                        </p:tav>
                                        <p:tav tm="100000">
                                          <p:val>
                                            <p:strVal val="#ppt_y"/>
                                          </p:val>
                                        </p:tav>
                                      </p:tavLst>
                                    </p:anim>
                                  </p:childTnLst>
                                </p:cTn>
                              </p:par>
                              <p:par>
                                <p:cTn id="63" presetID="42" presetClass="entr" presetSubtype="0" fill="hold" grpId="0" nodeType="withEffect">
                                  <p:stCondLst>
                                    <p:cond delay="101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decel="100000" fill="hold"/>
                                        <p:tgtEl>
                                          <p:spTgt spid="16"/>
                                        </p:tgtEl>
                                        <p:attrNameLst>
                                          <p:attrName>ppt_x</p:attrName>
                                        </p:attrNameLst>
                                      </p:cBhvr>
                                      <p:tavLst>
                                        <p:tav tm="0">
                                          <p:val>
                                            <p:strVal val="#ppt_x"/>
                                          </p:val>
                                        </p:tav>
                                        <p:tav tm="100000">
                                          <p:val>
                                            <p:strVal val="#ppt_x"/>
                                          </p:val>
                                        </p:tav>
                                      </p:tavLst>
                                    </p:anim>
                                    <p:anim calcmode="lin" valueType="num">
                                      <p:cBhvr>
                                        <p:cTn id="67" dur="500" decel="100000" fill="hold"/>
                                        <p:tgtEl>
                                          <p:spTgt spid="16"/>
                                        </p:tgtEl>
                                        <p:attrNameLst>
                                          <p:attrName>ppt_y</p:attrName>
                                        </p:attrNameLst>
                                      </p:cBhvr>
                                      <p:tavLst>
                                        <p:tav tm="0">
                                          <p:val>
                                            <p:strVal val="#ppt_y+0.025"/>
                                          </p:val>
                                        </p:tav>
                                        <p:tav tm="100000">
                                          <p:val>
                                            <p:strVal val="#ppt_y"/>
                                          </p:val>
                                        </p:tav>
                                      </p:tavLst>
                                    </p:anim>
                                  </p:childTnLst>
                                </p:cTn>
                              </p:par>
                              <p:par>
                                <p:cTn id="68" presetID="10" presetClass="entr" presetSubtype="0" fill="hold" grpId="0" nodeType="withEffect">
                                  <p:stCondLst>
                                    <p:cond delay="151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4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paragraph</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Shape 2"/>
          <p:cNvSpPr/>
          <p:nvPr/>
        </p:nvSpPr>
        <p:spPr>
          <a:xfrm>
            <a:off x="658368" y="1051560"/>
            <a:ext cx="8028432" cy="640080"/>
          </a:xfrm>
          <a:prstGeom prst="rect">
            <a:avLst/>
          </a:prstGeom>
          <a:solidFill>
            <a:srgbClr val="F3F0F8"/>
          </a:solidFill>
          <a:ln w="9525">
            <a:solidFill>
              <a:srgbClr val="DDD3E6"/>
            </a:solidFill>
            <a:prstDash val="solid"/>
          </a:ln>
        </p:spPr>
      </p:sp>
      <p:sp>
        <p:nvSpPr>
          <p:cNvPr id="5" name="Text 3"/>
          <p:cNvSpPr txBox="1"/>
          <p:nvPr/>
        </p:nvSpPr>
        <p:spPr>
          <a:xfrm>
            <a:off x="768096" y="114300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What</a:t>
            </a:r>
            <a:endParaRPr lang="en-GB" sz="1200" dirty="0"/>
          </a:p>
        </p:txBody>
      </p:sp>
      <p:sp>
        <p:nvSpPr>
          <p:cNvPr id="6" name="Text 4"/>
          <p:cNvSpPr txBox="1"/>
          <p:nvPr/>
        </p:nvSpPr>
        <p:spPr>
          <a:xfrm>
            <a:off x="1527048" y="1088136"/>
            <a:ext cx="7068312" cy="566928"/>
          </a:xfrm>
          <a:prstGeom prst="rect">
            <a:avLst/>
          </a:prstGeom>
          <a:noFill/>
          <a:ln/>
        </p:spPr>
        <p:txBody>
          <a:bodyPr wrap="square" lIns="508" tIns="508" rIns="508" bIns="508" rtlCol="0" anchor="ctr"/>
          <a:lstStyle/>
          <a:p>
            <a:pPr indent="0" marL="0">
              <a:buNone/>
            </a:pPr>
            <a:r>
              <a:rPr lang="en-GB" sz="1500" dirty="0">
                <a:solidFill>
                  <a:srgbClr val="21122B"/>
                </a:solidFill>
                <a:latin typeface="Calibri" pitchFamily="34" charset="0"/>
                <a:ea typeface="Calibri" pitchFamily="34" charset="-122"/>
                <a:cs typeface="Calibri" pitchFamily="34" charset="-120"/>
              </a:rPr>
              <a:t>Dickens presents Scrooge as a man who has deliberately shut himself away from other people.</a:t>
            </a:r>
            <a:endParaRPr lang="en-GB" sz="1500" dirty="0"/>
          </a:p>
        </p:txBody>
      </p:sp>
      <p:sp>
        <p:nvSpPr>
          <p:cNvPr id="7" name="Shape 5"/>
          <p:cNvSpPr/>
          <p:nvPr/>
        </p:nvSpPr>
        <p:spPr>
          <a:xfrm>
            <a:off x="658368" y="1783080"/>
            <a:ext cx="8028432" cy="1294861"/>
          </a:xfrm>
          <a:prstGeom prst="rect">
            <a:avLst/>
          </a:prstGeom>
          <a:solidFill>
            <a:srgbClr val="F3F0F8"/>
          </a:solidFill>
          <a:ln w="9525">
            <a:solidFill>
              <a:srgbClr val="DDD3E6"/>
            </a:solidFill>
            <a:prstDash val="solid"/>
          </a:ln>
        </p:spPr>
      </p:sp>
      <p:sp>
        <p:nvSpPr>
          <p:cNvPr id="8" name="Text 6"/>
          <p:cNvSpPr txBox="1"/>
          <p:nvPr/>
        </p:nvSpPr>
        <p:spPr>
          <a:xfrm>
            <a:off x="768096" y="187452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How</a:t>
            </a:r>
            <a:endParaRPr lang="en-GB" sz="1200" dirty="0"/>
          </a:p>
        </p:txBody>
      </p:sp>
      <p:sp>
        <p:nvSpPr>
          <p:cNvPr id="9" name="Text 7"/>
          <p:cNvSpPr txBox="1"/>
          <p:nvPr/>
        </p:nvSpPr>
        <p:spPr>
          <a:xfrm>
            <a:off x="1527048" y="1819656"/>
            <a:ext cx="7068312" cy="1221709"/>
          </a:xfrm>
          <a:prstGeom prst="rect">
            <a:avLst/>
          </a:prstGeom>
          <a:noFill/>
          <a:ln/>
        </p:spPr>
        <p:txBody>
          <a:bodyPr wrap="square" lIns="508" tIns="508" rIns="508" bIns="508" rtlCol="0" anchor="ctr"/>
          <a:lstStyle/>
          <a:p>
            <a:pPr indent="0" marL="0">
              <a:buNone/>
            </a:pPr>
            <a:r>
              <a:rPr lang="en-GB" sz="1500" dirty="0">
                <a:solidFill>
                  <a:srgbClr val="21122B"/>
                </a:solidFill>
                <a:latin typeface="Calibri" pitchFamily="34" charset="0"/>
                <a:ea typeface="Calibri" pitchFamily="34" charset="-122"/>
                <a:cs typeface="Calibri" pitchFamily="34" charset="-120"/>
              </a:rPr>
              <a:t>The narrator describes him as “secret, and self-contained, and solitary as an oyster”. The repeated “and” piles up words of isolation, while the simile compares Scrooge to a creature that clamps its shell tight against the world.</a:t>
            </a:r>
            <a:endParaRPr lang="en-GB" sz="1500" dirty="0"/>
          </a:p>
        </p:txBody>
      </p:sp>
      <p:sp>
        <p:nvSpPr>
          <p:cNvPr id="10" name="Shape 8"/>
          <p:cNvSpPr/>
          <p:nvPr/>
        </p:nvSpPr>
        <p:spPr>
          <a:xfrm>
            <a:off x="658368" y="3169381"/>
            <a:ext cx="8028432" cy="1390987"/>
          </a:xfrm>
          <a:prstGeom prst="rect">
            <a:avLst/>
          </a:prstGeom>
          <a:solidFill>
            <a:srgbClr val="F3F0F8"/>
          </a:solidFill>
          <a:ln w="9525">
            <a:solidFill>
              <a:srgbClr val="DDD3E6"/>
            </a:solidFill>
            <a:prstDash val="solid"/>
          </a:ln>
        </p:spPr>
      </p:sp>
      <p:sp>
        <p:nvSpPr>
          <p:cNvPr id="11" name="Text 9"/>
          <p:cNvSpPr txBox="1"/>
          <p:nvPr/>
        </p:nvSpPr>
        <p:spPr>
          <a:xfrm>
            <a:off x="768096" y="3260821"/>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Why</a:t>
            </a:r>
            <a:endParaRPr lang="en-GB" sz="1200" dirty="0"/>
          </a:p>
        </p:txBody>
      </p:sp>
      <p:sp>
        <p:nvSpPr>
          <p:cNvPr id="12" name="Text 10"/>
          <p:cNvSpPr txBox="1"/>
          <p:nvPr/>
        </p:nvSpPr>
        <p:spPr>
          <a:xfrm>
            <a:off x="1527048" y="3205957"/>
            <a:ext cx="7068312" cy="1317835"/>
          </a:xfrm>
          <a:prstGeom prst="rect">
            <a:avLst/>
          </a:prstGeom>
          <a:noFill/>
          <a:ln/>
        </p:spPr>
        <p:txBody>
          <a:bodyPr wrap="square" lIns="508" tIns="508" rIns="508" bIns="508" rtlCol="0" anchor="ctr"/>
          <a:lstStyle/>
          <a:p>
            <a:pPr indent="0" marL="0">
              <a:buNone/>
            </a:pPr>
            <a:r>
              <a:rPr lang="en-GB" sz="1500" dirty="0">
                <a:solidFill>
                  <a:srgbClr val="21122B"/>
                </a:solidFill>
                <a:latin typeface="Calibri" pitchFamily="34" charset="0"/>
                <a:ea typeface="Calibri" pitchFamily="34" charset="-122"/>
                <a:cs typeface="Calibri" pitchFamily="34" charset="-120"/>
              </a:rPr>
              <a:t>Dickens makes the coldness come from “within him”, so readers understand that Scrooge’s loneliness is a choice. Yet an oyster can hold a pearl, so the image quietly suggests that a better man is locked inside, waiting to be opened by the spirits.</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par>
                                <p:cTn id="8" presetID="22" presetClass="entr" presetSubtype="8" fill="hold" grpId="0" nodeType="withEffect">
                                  <p:stCondLst>
                                    <p:cond delay="12"/>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6"/>
                                        <p:tgtEl>
                                          <p:spTgt spid="5"/>
                                        </p:tgtEl>
                                      </p:cBhvr>
                                    </p:animEffect>
                                  </p:childTnLst>
                                </p:cTn>
                              </p:par>
                              <p:par>
                                <p:cTn id="11" presetID="22" presetClass="entr" presetSubtype="8" fill="hold" grpId="0" nodeType="withEffect">
                                  <p:stCondLst>
                                    <p:cond delay="97"/>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792"/>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900"/>
                                        <p:tgtEl>
                                          <p:spTgt spid="7"/>
                                        </p:tgtEl>
                                      </p:cBhvr>
                                    </p:animEffect>
                                  </p:childTnLst>
                                </p:cTn>
                              </p:par>
                              <p:par>
                                <p:cTn id="19" presetID="22" presetClass="entr" presetSubtype="8" fill="hold" grpId="0" nodeType="withEffect">
                                  <p:stCondLst>
                                    <p:cond delay="12"/>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6"/>
                                        <p:tgtEl>
                                          <p:spTgt spid="8"/>
                                        </p:tgtEl>
                                      </p:cBhvr>
                                    </p:animEffect>
                                  </p:childTnLst>
                                </p:cTn>
                              </p:par>
                              <p:par>
                                <p:cTn id="22" presetID="22" presetClass="entr" presetSubtype="8" fill="hold" grpId="0" nodeType="withEffect">
                                  <p:stCondLst>
                                    <p:cond delay="97"/>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792"/>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900"/>
                                        <p:tgtEl>
                                          <p:spTgt spid="10"/>
                                        </p:tgtEl>
                                      </p:cBhvr>
                                    </p:animEffect>
                                  </p:childTnLst>
                                </p:cTn>
                              </p:par>
                              <p:par>
                                <p:cTn id="30" presetID="22" presetClass="entr" presetSubtype="8" fill="hold" grpId="0" nodeType="withEffect">
                                  <p:stCondLst>
                                    <p:cond delay="12"/>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76"/>
                                        <p:tgtEl>
                                          <p:spTgt spid="11"/>
                                        </p:tgtEl>
                                      </p:cBhvr>
                                    </p:animEffect>
                                  </p:childTnLst>
                                </p:cTn>
                              </p:par>
                              <p:par>
                                <p:cTn id="33" presetID="22" presetClass="entr" presetSubtype="8" fill="hold" grpId="0" nodeType="withEffect">
                                  <p:stCondLst>
                                    <p:cond delay="97"/>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792"/>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Exit ticket</a:t>
            </a:r>
            <a:endParaRPr lang="en-GB" sz="2400" dirty="0"/>
          </a:p>
        </p:txBody>
      </p:sp>
      <p:sp>
        <p:nvSpPr>
          <p:cNvPr id="3" name="Text 1"/>
          <p:cNvSpPr txBox="1"/>
          <p:nvPr/>
        </p:nvSpPr>
        <p:spPr>
          <a:xfrm>
            <a:off x="658368" y="1463040"/>
            <a:ext cx="8028432" cy="1463040"/>
          </a:xfrm>
          <a:prstGeom prst="rect">
            <a:avLst/>
          </a:prstGeom>
          <a:noFill/>
          <a:ln/>
        </p:spPr>
        <p:txBody>
          <a:bodyPr wrap="square" lIns="0" tIns="0" rIns="0" bIns="0" rtlCol="0" anchor="ctr"/>
          <a:lstStyle/>
          <a:p>
            <a:pPr indent="0" marL="0">
              <a:buNone/>
            </a:pPr>
            <a:r>
              <a:rPr lang="en-GB" sz="3200" dirty="0">
                <a:solidFill>
                  <a:srgbClr val="4A2545"/>
                </a:solidFill>
                <a:latin typeface="Cambria" pitchFamily="34" charset="0"/>
                <a:ea typeface="Cambria" pitchFamily="34" charset="-122"/>
                <a:cs typeface="Cambria" pitchFamily="34" charset="-120"/>
              </a:rPr>
              <a:t>Dickens makes Scrooge cold so that…</a:t>
            </a:r>
            <a:endParaRPr lang="en-GB" sz="3200" dirty="0"/>
          </a:p>
        </p:txBody>
      </p:sp>
      <p:sp>
        <p:nvSpPr>
          <p:cNvPr id="4" name="Text 2"/>
          <p:cNvSpPr txBox="1"/>
          <p:nvPr/>
        </p:nvSpPr>
        <p:spPr>
          <a:xfrm>
            <a:off x="658368" y="3200400"/>
            <a:ext cx="8028432" cy="41148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Complete the sentence on a sticky note or slip of paper before you leave.</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100"/>
                                        <p:tgtEl>
                                          <p:spTgt spid="3"/>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Christmas Carol: Lesson 3, Meet Scrooge</dc:title>
  <dc:subject>PptxGenJS Presentation</dc:subject>
  <dc:creator>Between the Lines</dc:creator>
  <cp:lastModifiedBy>Between the Lines</cp:lastModifiedBy>
  <cp:revision>1</cp:revision>
  <dcterms:created xsi:type="dcterms:W3CDTF">2026-10-04T15:34:46Z</dcterms:created>
  <dcterms:modified xsi:type="dcterms:W3CDTF">2026-10-04T15:34:46Z</dcterms:modified>
</cp:coreProperties>
</file>