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b902592f-aa5b-387e-bfc1-01e958066b8d}">
          <p14:sldIdLst>
            <p14:sldId id="256"/>
          </p14:sldIdLst>
        </p14:section>
        <p14:section name="Know" id="{a5137513-8fc8-4d40-4d5d-dddd79e0d4c5}">
          <p14:sldIdLst>
            <p14:sldId id="257"/>
            <p14:sldId id="258"/>
            <p14:sldId id="259"/>
            <p14:sldId id="260"/>
            <p14:sldId id="261"/>
          </p14:sldIdLst>
        </p14:section>
        <p14:section name="Apply" id="{3d4fe44b-68fa-d708-42f5-69f9c0cb9fa7}">
          <p14:sldIdLst>
            <p14:sldId id="262"/>
            <p14:sldId id="263"/>
            <p14:sldId id="264"/>
          </p14:sldIdLst>
        </p14:section>
        <p14:section name="Master" id="{0d8a13df-463c-40bc-2b48-1b9bfd5344d5}">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hard-headed man of business. Sequence 1: Context and the opening. Share the big question and the three outcomes. Subject knowledge: Birling’s Act 1 speeches are a run of confident predictions: no war, an end to labour trouble, an unsinkable Titanic about to sail the following week. The audience knew the Titanic sank on 15 April 1912, that a national coal strike took place in 1912 and that war began in August 1914. Birling names Bernard Shaw and H. G. Wells as writers he disagrees with. He has been an alderman and Lord Mayor and is still a magistrate, and he tells Gerald a knighthood is possible if the family avoids scandal. The doorbell cuts off his speech about looking after yourself, the philosophy the rest of the play argues against.</a:t>
            </a:r>
            <a:endParaRPr lang="en-GB" dirty="0"/>
          </a:p>
          <a:p>
            <a:r>
              <a:rPr lang="en-GB" dirty="0"/>
              <a:t>Animation: Each slide builds itself as it opens. Where a slide waits for your click (answers, the notes on the exploded quotation, the model paragraph), its notes say what each click shows.</a:t>
            </a:r>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in their books, without notes. The questions mix earlier lessons on purpose: retrieval strengthens memory.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 Ask who got all five; note any question most students missed and revisit it.</a:t>
            </a:r>
            <a:endParaRPr lang="en-GB" dirty="0"/>
          </a:p>
          <a:p>
            <a:r>
              <a:rPr lang="en-GB" dirty="0"/>
              <a:t>Animation: Each click shows the next answer (5 clicks).</a:t>
            </a:r>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each word aloud and have students repeat it. Ask for a sentence using each word before reading.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read the passage in their own copies of the play first (editions differ, so give your page numbers). Then read our guide together and ask: what should the audience notice here, and why?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read the passage in their own copies of the play first (editions differ, so give your page numbers). Then read our guide together and ask: what should the audience notice here, and why?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aloud: reveal one note at a time and ask students to predict it first. Birling’s Act 1 speeches are a run of confident predictions: no war, an end to labour trouble, an unsinkable Titanic about to sail the following week. The audience knew the Titanic sank on 15 April 1912, that a national coal strike took place in 1912 and that war began in August 1914. Birling names Bernard Shaw and H. G. Wells as writers he disagrees with. He has been an alderman and Lord Mayor and is still a magistrate, and he tells Gerald a knighthood is possible if the family avoids scandal. The doorbell cuts off his speech about looking after yourself, the philosophy the rest of the play argues against.</a:t>
            </a:r>
            <a:endParaRPr lang="en-GB" dirty="0"/>
          </a:p>
          <a:p>
            <a:r>
              <a:rPr lang="en-GB" dirty="0"/>
              <a:t>Animation: Each click brings the next note out of the quotation: Method, Zoom in, Effect and then Purpose.</a:t>
            </a:r>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Hinge question. Scan the room: the spread of answers decides who starts on which level of support. A means the student has missed the dramatic irony: ask what happened in August 1914 and start them on Securing. C means the student has taken the context as the plot: remind them that the whole play takes place on one evening in 1912 in one room, then start them on Securing or Strengthening.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 B. A means the student has missed the dramatic irony: ask what happened in August 1914 and start them on Securing. C means the student has taken the context as the plot: remind them that the whole play takes place on one evening in 1912 in one room, then start them on Securing or Strengthening.</a:t>
            </a:r>
            <a:endParaRPr lang="en-GB" dirty="0"/>
          </a:p>
          <a:p>
            <a:r>
              <a:rPr lang="en-GB" dirty="0"/>
              <a:t>Animation: One click highlights the answer and then shows why it is right.</a:t>
            </a:r>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Same question for everyone; only the support changes. Everyone answers the same question on the same speeches. Students who chose A or C in the hinge question start on Securing. Move anyone who completes the Securing frame in ten minutes to the Strengthening prompts for a second paragraph. Students who can already build a thesis start on Soaring. Students write from memory, as they will in the exam, so give two minutes before writing to say their chosen quotation aloud to a partner. Remind every level that four marks are for spelling, punctuation and grammar.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model aloud. Ask students to find the quotation, the method and the zoom on one word. Then they compare it with their own paragraph and add one improvement in a different colour.</a:t>
            </a:r>
            <a:endParaRPr lang="en-GB" dirty="0"/>
          </a:p>
          <a:p>
            <a:r>
              <a:rPr lang="en-GB" dirty="0"/>
              <a:t>Animation: Each click shows the next part of the paragraph: What, then How, then Why.</a:t>
            </a:r>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the exit tickets and sort them into three piles (secure, nearly there, not yet). Use them to plan the Do Now and starting levels for next lesson.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LESSON 3 · A HARD-HEADED MAN OF BUSINESS</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How does Priestley make the audience distrust Mr Birling?</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By the end of this lesson you can:</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Explain what Mr Birling predicts about the Titanic, war and the future, and why the audience knows he is wrong</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Analyse how Priestley uses dramatic irony to weaken Mr Birling’s authority</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Write a What–How–Why paragraph on how Priestley makes the audience distrust Mr Birling</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5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900"/>
                                        <p:tgtEl>
                                          <p:spTgt spid="3"/>
                                        </p:tgtEl>
                                      </p:cBhvr>
                                    </p:animEffect>
                                  </p:childTnLst>
                                </p:cTn>
                              </p:par>
                              <p:par>
                                <p:cTn id="11" presetID="42" presetClass="entr" presetSubtype="0" fill="hold" grpId="0" nodeType="withEffect">
                                  <p:stCondLst>
                                    <p:cond delay="115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450"/>
                                        <p:tgtEl>
                                          <p:spTgt spid="4">
                                            <p:txEl>
                                              <p:pRg st="0" end="0"/>
                                            </p:txEl>
                                          </p:spTgt>
                                        </p:tgtEl>
                                      </p:cBhvr>
                                    </p:animEffect>
                                    <p:anim calcmode="lin" valueType="num">
                                      <p:cBhvr>
                                        <p:cTn id="14" dur="450" decel="100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4">
                                            <p:txEl>
                                              <p:pRg st="0" end="0"/>
                                            </p:txEl>
                                          </p:spTgt>
                                        </p:tgtEl>
                                        <p:attrNameLst>
                                          <p:attrName>ppt_y</p:attrName>
                                        </p:attrNameLst>
                                      </p:cBhvr>
                                      <p:tavLst>
                                        <p:tav tm="0">
                                          <p:val>
                                            <p:strVal val="#ppt_y+0.025"/>
                                          </p:val>
                                        </p:tav>
                                        <p:tav tm="100000">
                                          <p:val>
                                            <p:strVal val="#ppt_y"/>
                                          </p:val>
                                        </p:tav>
                                      </p:tavLst>
                                    </p:anim>
                                  </p:childTnLst>
                                </p:cTn>
                              </p:par>
                              <p:par>
                                <p:cTn id="16" presetID="42" presetClass="entr" presetSubtype="0" fill="hold" grpId="0" nodeType="withEffect">
                                  <p:stCondLst>
                                    <p:cond delay="133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450"/>
                                        <p:tgtEl>
                                          <p:spTgt spid="4">
                                            <p:txEl>
                                              <p:pRg st="1" end="1"/>
                                            </p:txEl>
                                          </p:spTgt>
                                        </p:tgtEl>
                                      </p:cBhvr>
                                    </p:animEffect>
                                    <p:anim calcmode="lin" valueType="num">
                                      <p:cBhvr>
                                        <p:cTn id="19" dur="450" decel="100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450" decel="100000" fill="hold"/>
                                        <p:tgtEl>
                                          <p:spTgt spid="4">
                                            <p:txEl>
                                              <p:pRg st="1" end="1"/>
                                            </p:txEl>
                                          </p:spTgt>
                                        </p:tgtEl>
                                        <p:attrNameLst>
                                          <p:attrName>ppt_y</p:attrName>
                                        </p:attrNameLst>
                                      </p:cBhvr>
                                      <p:tavLst>
                                        <p:tav tm="0">
                                          <p:val>
                                            <p:strVal val="#ppt_y+0.025"/>
                                          </p:val>
                                        </p:tav>
                                        <p:tav tm="100000">
                                          <p:val>
                                            <p:strVal val="#ppt_y"/>
                                          </p:val>
                                        </p:tav>
                                      </p:tavLst>
                                    </p:anim>
                                  </p:childTnLst>
                                </p:cTn>
                              </p:par>
                              <p:par>
                                <p:cTn id="21" presetID="42" presetClass="entr" presetSubtype="0" fill="hold" grpId="0" nodeType="withEffect">
                                  <p:stCondLst>
                                    <p:cond delay="151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450"/>
                                        <p:tgtEl>
                                          <p:spTgt spid="4">
                                            <p:txEl>
                                              <p:pRg st="2" end="2"/>
                                            </p:txEl>
                                          </p:spTgt>
                                        </p:tgtEl>
                                      </p:cBhvr>
                                    </p:animEffect>
                                    <p:anim calcmode="lin" valueType="num">
                                      <p:cBhvr>
                                        <p:cTn id="24" dur="450" decel="100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450" decel="100000" fill="hold"/>
                                        <p:tgtEl>
                                          <p:spTgt spid="4">
                                            <p:txEl>
                                              <p:pRg st="2" end="2"/>
                                            </p:txEl>
                                          </p:spTgt>
                                        </p:tgtEl>
                                        <p:attrNameLst>
                                          <p:attrName>ppt_y</p:attrName>
                                        </p:attrNameLst>
                                      </p:cBhvr>
                                      <p:tavLst>
                                        <p:tav tm="0">
                                          <p:val>
                                            <p:strVal val="#ppt_y+0.025"/>
                                          </p:val>
                                        </p:tav>
                                        <p:tav tm="100000">
                                          <p:val>
                                            <p:strVal val="#ppt_y"/>
                                          </p:val>
                                        </p:tav>
                                      </p:tavLst>
                                    </p:anim>
                                  </p:childTnLst>
                                </p:cTn>
                              </p:par>
                              <p:par>
                                <p:cTn id="26" presetID="42" presetClass="entr" presetSubtype="0" fill="hold" grpId="0" nodeType="withEffect">
                                  <p:stCondLst>
                                    <p:cond delay="169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450"/>
                                        <p:tgtEl>
                                          <p:spTgt spid="4">
                                            <p:txEl>
                                              <p:pRg st="3" end="3"/>
                                            </p:txEl>
                                          </p:spTgt>
                                        </p:tgtEl>
                                      </p:cBhvr>
                                    </p:animEffect>
                                    <p:anim calcmode="lin" valueType="num">
                                      <p:cBhvr>
                                        <p:cTn id="29" dur="450" decel="100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450" decel="100000" fill="hold"/>
                                        <p:tgtEl>
                                          <p:spTgt spid="4">
                                            <p:txEl>
                                              <p:pRg st="3" end="3"/>
                                            </p:txEl>
                                          </p:spTgt>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14400"/>
            <a:ext cx="6400800" cy="292608"/>
          </a:xfrm>
          <a:prstGeom prst="rect">
            <a:avLst/>
          </a:prstGeom>
          <a:noFill/>
          <a:ln/>
        </p:spPr>
        <p:txBody>
          <a:bodyPr wrap="square" lIns="0" tIns="0" rIns="0" bIns="0" rtlCol="0" anchor="t"/>
          <a:lstStyle/>
          <a:p>
            <a:pPr indent="0" marL="0">
              <a:buNone/>
            </a:pPr>
            <a:r>
              <a:rPr lang="en-GB" sz="1300" dirty="0">
                <a:solidFill>
                  <a:srgbClr val="6B5A75"/>
                </a:solidFill>
                <a:latin typeface="Calibri" pitchFamily="34" charset="0"/>
                <a:ea typeface="Calibri" pitchFamily="34" charset="-122"/>
                <a:cs typeface="Calibri" pitchFamily="34" charset="-120"/>
              </a:rPr>
              <a:t>Five quick questions · 8 minutes · no notes</a:t>
            </a:r>
            <a:endParaRPr lang="en-GB" sz="1300" dirty="0"/>
          </a:p>
        </p:txBody>
      </p:sp>
      <p:sp>
        <p:nvSpPr>
          <p:cNvPr id="5" name="Text 3"/>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6" name="Text 4"/>
          <p:cNvSpPr txBox="1"/>
          <p:nvPr/>
        </p:nvSpPr>
        <p:spPr>
          <a:xfrm>
            <a:off x="1207008" y="1298448"/>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mood does the lighting create at the start of Act 1?</a:t>
            </a:r>
            <a:endParaRPr lang="en-GB" sz="1700" dirty="0"/>
          </a:p>
        </p:txBody>
      </p:sp>
      <p:sp>
        <p:nvSpPr>
          <p:cNvPr id="7" name="Text 5"/>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8" name="Text 6"/>
          <p:cNvSpPr txBox="1"/>
          <p:nvPr/>
        </p:nvSpPr>
        <p:spPr>
          <a:xfrm>
            <a:off x="1207008" y="1956816"/>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How do the opening stage directions describe Mrs Birling?</a:t>
            </a:r>
            <a:endParaRPr lang="en-GB" sz="1700" dirty="0"/>
          </a:p>
        </p:txBody>
      </p:sp>
      <p:sp>
        <p:nvSpPr>
          <p:cNvPr id="9" name="Text 7"/>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10" name="Text 8"/>
          <p:cNvSpPr txBox="1"/>
          <p:nvPr/>
        </p:nvSpPr>
        <p:spPr>
          <a:xfrm>
            <a:off x="1207008" y="2615184"/>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On what date did the Titanic sink?</a:t>
            </a:r>
            <a:endParaRPr lang="en-GB" sz="1700" dirty="0"/>
          </a:p>
        </p:txBody>
      </p:sp>
      <p:sp>
        <p:nvSpPr>
          <p:cNvPr id="11" name="Text 9"/>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2" name="Text 10"/>
          <p:cNvSpPr txBox="1"/>
          <p:nvPr/>
        </p:nvSpPr>
        <p:spPr>
          <a:xfrm>
            <a:off x="1207008" y="3273552"/>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did the Beveridge Report of 1942 propose?</a:t>
            </a:r>
            <a:endParaRPr lang="en-GB" sz="1700" dirty="0"/>
          </a:p>
        </p:txBody>
      </p:sp>
      <p:sp>
        <p:nvSpPr>
          <p:cNvPr id="13" name="Text 11"/>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4" name="Text 12"/>
          <p:cNvSpPr txBox="1"/>
          <p:nvPr/>
        </p:nvSpPr>
        <p:spPr>
          <a:xfrm>
            <a:off x="1207008" y="3931920"/>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portentous mean?</a:t>
            </a:r>
            <a:endParaRPr lang="en-GB" sz="17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3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3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anim calcmode="lin" valueType="num">
                                      <p:cBhvr>
                                        <p:cTn id="26" dur="450" decel="100000" fill="hold"/>
                                        <p:tgtEl>
                                          <p:spTgt spid="8"/>
                                        </p:tgtEl>
                                        <p:attrNameLst>
                                          <p:attrName>ppt_x</p:attrName>
                                        </p:attrNameLst>
                                      </p:cBhvr>
                                      <p:tavLst>
                                        <p:tav tm="0">
                                          <p:val>
                                            <p:strVal val="#ppt_x"/>
                                          </p:val>
                                        </p:tav>
                                        <p:tav tm="100000">
                                          <p:val>
                                            <p:strVal val="#ppt_x"/>
                                          </p:val>
                                        </p:tav>
                                      </p:tavLst>
                                    </p:anim>
                                    <p:anim calcmode="lin" valueType="num">
                                      <p:cBhvr>
                                        <p:cTn id="27" dur="45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450"/>
                                        <p:tgtEl>
                                          <p:spTgt spid="9"/>
                                        </p:tgtEl>
                                      </p:cBhvr>
                                    </p:animEffect>
                                    <p:anim calcmode="lin" valueType="num">
                                      <p:cBhvr>
                                        <p:cTn id="31" dur="450" decel="100000" fill="hold"/>
                                        <p:tgtEl>
                                          <p:spTgt spid="9"/>
                                        </p:tgtEl>
                                        <p:attrNameLst>
                                          <p:attrName>ppt_x</p:attrName>
                                        </p:attrNameLst>
                                      </p:cBhvr>
                                      <p:tavLst>
                                        <p:tav tm="0">
                                          <p:val>
                                            <p:strVal val="#ppt_x"/>
                                          </p:val>
                                        </p:tav>
                                        <p:tav tm="100000">
                                          <p:val>
                                            <p:strVal val="#ppt_x"/>
                                          </p:val>
                                        </p:tav>
                                      </p:tavLst>
                                    </p:anim>
                                    <p:anim calcmode="lin" valueType="num">
                                      <p:cBhvr>
                                        <p:cTn id="32" dur="45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450"/>
                                        <p:tgtEl>
                                          <p:spTgt spid="10"/>
                                        </p:tgtEl>
                                      </p:cBhvr>
                                    </p:animEffect>
                                    <p:anim calcmode="lin" valueType="num">
                                      <p:cBhvr>
                                        <p:cTn id="36" dur="450" decel="100000" fill="hold"/>
                                        <p:tgtEl>
                                          <p:spTgt spid="10"/>
                                        </p:tgtEl>
                                        <p:attrNameLst>
                                          <p:attrName>ppt_x</p:attrName>
                                        </p:attrNameLst>
                                      </p:cBhvr>
                                      <p:tavLst>
                                        <p:tav tm="0">
                                          <p:val>
                                            <p:strVal val="#ppt_x"/>
                                          </p:val>
                                        </p:tav>
                                        <p:tav tm="100000">
                                          <p:val>
                                            <p:strVal val="#ppt_x"/>
                                          </p:val>
                                        </p:tav>
                                      </p:tavLst>
                                    </p:anim>
                                    <p:anim calcmode="lin" valueType="num">
                                      <p:cBhvr>
                                        <p:cTn id="37" dur="45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6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450"/>
                                        <p:tgtEl>
                                          <p:spTgt spid="11"/>
                                        </p:tgtEl>
                                      </p:cBhvr>
                                    </p:animEffect>
                                    <p:anim calcmode="lin" valueType="num">
                                      <p:cBhvr>
                                        <p:cTn id="41" dur="450" decel="100000" fill="hold"/>
                                        <p:tgtEl>
                                          <p:spTgt spid="11"/>
                                        </p:tgtEl>
                                        <p:attrNameLst>
                                          <p:attrName>ppt_x</p:attrName>
                                        </p:attrNameLst>
                                      </p:cBhvr>
                                      <p:tavLst>
                                        <p:tav tm="0">
                                          <p:val>
                                            <p:strVal val="#ppt_x"/>
                                          </p:val>
                                        </p:tav>
                                        <p:tav tm="100000">
                                          <p:val>
                                            <p:strVal val="#ppt_x"/>
                                          </p:val>
                                        </p:tav>
                                      </p:tavLst>
                                    </p:anim>
                                    <p:anim calcmode="lin" valueType="num">
                                      <p:cBhvr>
                                        <p:cTn id="42" dur="45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6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450"/>
                                        <p:tgtEl>
                                          <p:spTgt spid="12"/>
                                        </p:tgtEl>
                                      </p:cBhvr>
                                    </p:animEffect>
                                    <p:anim calcmode="lin" valueType="num">
                                      <p:cBhvr>
                                        <p:cTn id="46" dur="450" decel="100000" fill="hold"/>
                                        <p:tgtEl>
                                          <p:spTgt spid="12"/>
                                        </p:tgtEl>
                                        <p:attrNameLst>
                                          <p:attrName>ppt_x</p:attrName>
                                        </p:attrNameLst>
                                      </p:cBhvr>
                                      <p:tavLst>
                                        <p:tav tm="0">
                                          <p:val>
                                            <p:strVal val="#ppt_x"/>
                                          </p:val>
                                        </p:tav>
                                        <p:tav tm="100000">
                                          <p:val>
                                            <p:strVal val="#ppt_x"/>
                                          </p:val>
                                        </p:tav>
                                      </p:tavLst>
                                    </p:anim>
                                    <p:anim calcmode="lin" valueType="num">
                                      <p:cBhvr>
                                        <p:cTn id="47" dur="45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8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450"/>
                                        <p:tgtEl>
                                          <p:spTgt spid="13"/>
                                        </p:tgtEl>
                                      </p:cBhvr>
                                    </p:animEffect>
                                    <p:anim calcmode="lin" valueType="num">
                                      <p:cBhvr>
                                        <p:cTn id="51" dur="450" decel="100000" fill="hold"/>
                                        <p:tgtEl>
                                          <p:spTgt spid="13"/>
                                        </p:tgtEl>
                                        <p:attrNameLst>
                                          <p:attrName>ppt_x</p:attrName>
                                        </p:attrNameLst>
                                      </p:cBhvr>
                                      <p:tavLst>
                                        <p:tav tm="0">
                                          <p:val>
                                            <p:strVal val="#ppt_x"/>
                                          </p:val>
                                        </p:tav>
                                        <p:tav tm="100000">
                                          <p:val>
                                            <p:strVal val="#ppt_x"/>
                                          </p:val>
                                        </p:tav>
                                      </p:tavLst>
                                    </p:anim>
                                    <p:anim calcmode="lin" valueType="num">
                                      <p:cBhvr>
                                        <p:cTn id="52" dur="45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450"/>
                                        <p:tgtEl>
                                          <p:spTgt spid="14"/>
                                        </p:tgtEl>
                                      </p:cBhvr>
                                    </p:animEffect>
                                    <p:anim calcmode="lin" valueType="num">
                                      <p:cBhvr>
                                        <p:cTn id="56" dur="450" decel="100000" fill="hold"/>
                                        <p:tgtEl>
                                          <p:spTgt spid="14"/>
                                        </p:tgtEl>
                                        <p:attrNameLst>
                                          <p:attrName>ppt_x</p:attrName>
                                        </p:attrNameLst>
                                      </p:cBhvr>
                                      <p:tavLst>
                                        <p:tav tm="0">
                                          <p:val>
                                            <p:strVal val="#ppt_x"/>
                                          </p:val>
                                        </p:tav>
                                        <p:tav tm="100000">
                                          <p:val>
                                            <p:strVal val="#ppt_x"/>
                                          </p:val>
                                        </p:tav>
                                      </p:tavLst>
                                    </p:anim>
                                    <p:anim calcmode="lin" valueType="num">
                                      <p:cBhvr>
                                        <p:cTn id="57" dur="450" decel="100000" fill="hold"/>
                                        <p:tgtEl>
                                          <p:spTgt spid="14"/>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5" name="Text 3"/>
          <p:cNvSpPr txBox="1"/>
          <p:nvPr/>
        </p:nvSpPr>
        <p:spPr>
          <a:xfrm>
            <a:off x="1207008" y="1280160"/>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mood does the lighting create at the start of Act 1?</a:t>
            </a:r>
            <a:endParaRPr lang="en-GB" sz="1200" dirty="0"/>
          </a:p>
          <a:p>
            <a:pPr indent="0" marL="0">
              <a:buNone/>
            </a:pPr>
            <a:r>
              <a:rPr lang="en-GB" sz="1400" b="1" dirty="0">
                <a:solidFill>
                  <a:srgbClr val="6E44A8"/>
                </a:solidFill>
                <a:latin typeface="Calibri" pitchFamily="34" charset="0"/>
                <a:ea typeface="Calibri" pitchFamily="34" charset="-122"/>
                <a:cs typeface="Calibri" pitchFamily="34" charset="-120"/>
              </a:rPr>
              <a:t>Warm, cosy and comfortable: the family looks safe and pleased with itself</a:t>
            </a:r>
            <a:endParaRPr lang="en-GB" sz="1200" dirty="0"/>
          </a:p>
        </p:txBody>
      </p:sp>
      <p:sp>
        <p:nvSpPr>
          <p:cNvPr id="6" name="Text 4"/>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7" name="Text 5"/>
          <p:cNvSpPr txBox="1"/>
          <p:nvPr/>
        </p:nvSpPr>
        <p:spPr>
          <a:xfrm>
            <a:off x="1207008" y="1938528"/>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How do the opening stage directions describe Mrs Birling?</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As a rather cold woman and her husband’s social superior</a:t>
            </a:r>
            <a:endParaRPr lang="en-GB" sz="1200" dirty="0"/>
          </a:p>
        </p:txBody>
      </p:sp>
      <p:sp>
        <p:nvSpPr>
          <p:cNvPr id="8" name="Text 6"/>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9" name="Text 7"/>
          <p:cNvSpPr txBox="1"/>
          <p:nvPr/>
        </p:nvSpPr>
        <p:spPr>
          <a:xfrm>
            <a:off x="1207008" y="2596896"/>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On what date did the Titanic sink?</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15 April 1912</a:t>
            </a:r>
            <a:endParaRPr lang="en-GB" sz="1200" dirty="0"/>
          </a:p>
        </p:txBody>
      </p:sp>
      <p:sp>
        <p:nvSpPr>
          <p:cNvPr id="10" name="Text 8"/>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1" name="Text 9"/>
          <p:cNvSpPr txBox="1"/>
          <p:nvPr/>
        </p:nvSpPr>
        <p:spPr>
          <a:xfrm>
            <a:off x="1207008" y="3255264"/>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did the Beveridge Report of 1942 propose?</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A welfare state</a:t>
            </a:r>
            <a:endParaRPr lang="en-GB" sz="1200" dirty="0"/>
          </a:p>
        </p:txBody>
      </p:sp>
      <p:sp>
        <p:nvSpPr>
          <p:cNvPr id="12" name="Text 10"/>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3" name="Text 11"/>
          <p:cNvSpPr txBox="1"/>
          <p:nvPr/>
        </p:nvSpPr>
        <p:spPr>
          <a:xfrm>
            <a:off x="1207008" y="3913632"/>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does portentous mean?</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Trying hard to sound important and serious</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5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5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wipe(left)">
                                      <p:cBhvr>
                                        <p:cTn id="22" dur="55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wipe(left)">
                                      <p:cBhvr>
                                        <p:cTn id="27" dur="55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9" grpId="0" build="p"/>
      <p:bldP spid="11" grpId="0" build="p"/>
      <p:bldP spid="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Vocabulary</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Shape 2"/>
          <p:cNvSpPr/>
          <p:nvPr/>
        </p:nvSpPr>
        <p:spPr>
          <a:xfrm>
            <a:off x="658368" y="1188720"/>
            <a:ext cx="3913632" cy="1511808"/>
          </a:xfrm>
          <a:prstGeom prst="rect">
            <a:avLst/>
          </a:prstGeom>
          <a:solidFill>
            <a:srgbClr val="F3F0F8"/>
          </a:solidFill>
          <a:ln w="9525">
            <a:solidFill>
              <a:srgbClr val="DDD3E6"/>
            </a:solidFill>
            <a:prstDash val="solid"/>
          </a:ln>
        </p:spPr>
      </p:sp>
      <p:sp>
        <p:nvSpPr>
          <p:cNvPr id="5" name="Text 3"/>
          <p:cNvSpPr txBox="1"/>
          <p:nvPr/>
        </p:nvSpPr>
        <p:spPr>
          <a:xfrm>
            <a:off x="7955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dramatic irony</a:t>
            </a:r>
            <a:endParaRPr lang="en-GB" sz="1900" dirty="0"/>
          </a:p>
        </p:txBody>
      </p:sp>
      <p:sp>
        <p:nvSpPr>
          <p:cNvPr id="6" name="Text 4"/>
          <p:cNvSpPr txBox="1"/>
          <p:nvPr/>
        </p:nvSpPr>
        <p:spPr>
          <a:xfrm>
            <a:off x="795528" y="1719072"/>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when the audience knows something that a character on stage does not</a:t>
            </a:r>
            <a:endParaRPr lang="en-GB" sz="1600" dirty="0"/>
          </a:p>
        </p:txBody>
      </p:sp>
      <p:sp>
        <p:nvSpPr>
          <p:cNvPr id="7" name="Shape 5"/>
          <p:cNvSpPr/>
          <p:nvPr/>
        </p:nvSpPr>
        <p:spPr>
          <a:xfrm>
            <a:off x="4773168" y="1188720"/>
            <a:ext cx="3913632" cy="1511808"/>
          </a:xfrm>
          <a:prstGeom prst="rect">
            <a:avLst/>
          </a:prstGeom>
          <a:solidFill>
            <a:srgbClr val="F3F0F8"/>
          </a:solidFill>
          <a:ln w="9525">
            <a:solidFill>
              <a:srgbClr val="DDD3E6"/>
            </a:solidFill>
            <a:prstDash val="solid"/>
          </a:ln>
        </p:spPr>
      </p:sp>
      <p:sp>
        <p:nvSpPr>
          <p:cNvPr id="8" name="Text 6"/>
          <p:cNvSpPr txBox="1"/>
          <p:nvPr/>
        </p:nvSpPr>
        <p:spPr>
          <a:xfrm>
            <a:off x="49103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capitalist</a:t>
            </a:r>
            <a:endParaRPr lang="en-GB" sz="1900" dirty="0"/>
          </a:p>
        </p:txBody>
      </p:sp>
      <p:sp>
        <p:nvSpPr>
          <p:cNvPr id="9" name="Text 7"/>
          <p:cNvSpPr txBox="1"/>
          <p:nvPr/>
        </p:nvSpPr>
        <p:spPr>
          <a:xfrm>
            <a:off x="4910328" y="1719072"/>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someone who runs a business to make as much profit as possible</a:t>
            </a:r>
            <a:endParaRPr lang="en-GB" sz="1600" dirty="0"/>
          </a:p>
        </p:txBody>
      </p:sp>
      <p:sp>
        <p:nvSpPr>
          <p:cNvPr id="10" name="Shape 8"/>
          <p:cNvSpPr/>
          <p:nvPr/>
        </p:nvSpPr>
        <p:spPr>
          <a:xfrm>
            <a:off x="658368" y="2901696"/>
            <a:ext cx="3913632" cy="1511808"/>
          </a:xfrm>
          <a:prstGeom prst="rect">
            <a:avLst/>
          </a:prstGeom>
          <a:solidFill>
            <a:srgbClr val="F3F0F8"/>
          </a:solidFill>
          <a:ln w="9525">
            <a:solidFill>
              <a:srgbClr val="DDD3E6"/>
            </a:solidFill>
            <a:prstDash val="solid"/>
          </a:ln>
        </p:spPr>
      </p:sp>
      <p:sp>
        <p:nvSpPr>
          <p:cNvPr id="11" name="Text 9"/>
          <p:cNvSpPr txBox="1"/>
          <p:nvPr/>
        </p:nvSpPr>
        <p:spPr>
          <a:xfrm>
            <a:off x="795528" y="2993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magistrate</a:t>
            </a:r>
            <a:endParaRPr lang="en-GB" sz="1900" dirty="0"/>
          </a:p>
        </p:txBody>
      </p:sp>
      <p:sp>
        <p:nvSpPr>
          <p:cNvPr id="12" name="Text 10"/>
          <p:cNvSpPr txBox="1"/>
          <p:nvPr/>
        </p:nvSpPr>
        <p:spPr>
          <a:xfrm>
            <a:off x="795528" y="3432048"/>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a local judge who deals with less serious crimes</a:t>
            </a:r>
            <a:endParaRPr lang="en-GB" sz="1600" dirty="0"/>
          </a:p>
        </p:txBody>
      </p:sp>
      <p:sp>
        <p:nvSpPr>
          <p:cNvPr id="13" name="Shape 11"/>
          <p:cNvSpPr/>
          <p:nvPr/>
        </p:nvSpPr>
        <p:spPr>
          <a:xfrm>
            <a:off x="4773168" y="2901696"/>
            <a:ext cx="3913632" cy="1511808"/>
          </a:xfrm>
          <a:prstGeom prst="rect">
            <a:avLst/>
          </a:prstGeom>
          <a:solidFill>
            <a:srgbClr val="F3F0F8"/>
          </a:solidFill>
          <a:ln w="9525">
            <a:solidFill>
              <a:srgbClr val="DDD3E6"/>
            </a:solidFill>
            <a:prstDash val="solid"/>
          </a:ln>
        </p:spPr>
      </p:sp>
      <p:sp>
        <p:nvSpPr>
          <p:cNvPr id="14" name="Text 12"/>
          <p:cNvSpPr txBox="1"/>
          <p:nvPr/>
        </p:nvSpPr>
        <p:spPr>
          <a:xfrm>
            <a:off x="4910328" y="2993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knighthood</a:t>
            </a:r>
            <a:endParaRPr lang="en-GB" sz="1900" dirty="0"/>
          </a:p>
        </p:txBody>
      </p:sp>
      <p:sp>
        <p:nvSpPr>
          <p:cNvPr id="15" name="Text 13"/>
          <p:cNvSpPr txBox="1"/>
          <p:nvPr/>
        </p:nvSpPr>
        <p:spPr>
          <a:xfrm>
            <a:off x="4910328" y="3432048"/>
            <a:ext cx="3639312" cy="890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an honour from the monarch that lets a man use the title Sir</a:t>
            </a:r>
            <a:endParaRPr lang="en-GB" sz="16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17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17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17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34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34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3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par>
                                <p:cTn id="50" presetID="42" presetClass="entr" presetSubtype="0" fill="hold" grpId="0" nodeType="withEffect">
                                  <p:stCondLst>
                                    <p:cond delay="51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decel="100000" fill="hold"/>
                                        <p:tgtEl>
                                          <p:spTgt spid="13"/>
                                        </p:tgtEl>
                                        <p:attrNameLst>
                                          <p:attrName>ppt_x</p:attrName>
                                        </p:attrNameLst>
                                      </p:cBhvr>
                                      <p:tavLst>
                                        <p:tav tm="0">
                                          <p:val>
                                            <p:strVal val="#ppt_x"/>
                                          </p:val>
                                        </p:tav>
                                        <p:tav tm="100000">
                                          <p:val>
                                            <p:strVal val="#ppt_x"/>
                                          </p:val>
                                        </p:tav>
                                      </p:tavLst>
                                    </p:anim>
                                    <p:anim calcmode="lin" valueType="num">
                                      <p:cBhvr>
                                        <p:cTn id="54" dur="500" decel="100000" fill="hold"/>
                                        <p:tgtEl>
                                          <p:spTgt spid="13"/>
                                        </p:tgtEl>
                                        <p:attrNameLst>
                                          <p:attrName>ppt_y</p:attrName>
                                        </p:attrNameLst>
                                      </p:cBhvr>
                                      <p:tavLst>
                                        <p:tav tm="0">
                                          <p:val>
                                            <p:strVal val="#ppt_y+0.025"/>
                                          </p:val>
                                        </p:tav>
                                        <p:tav tm="100000">
                                          <p:val>
                                            <p:strVal val="#ppt_y"/>
                                          </p:val>
                                        </p:tav>
                                      </p:tavLst>
                                    </p:anim>
                                  </p:childTnLst>
                                </p:cTn>
                              </p:par>
                              <p:par>
                                <p:cTn id="55" presetID="42" presetClass="entr" presetSubtype="0" fill="hold" grpId="0" nodeType="withEffect">
                                  <p:stCondLst>
                                    <p:cond delay="51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anim calcmode="lin" valueType="num">
                                      <p:cBhvr>
                                        <p:cTn id="58" dur="500" decel="100000" fill="hold"/>
                                        <p:tgtEl>
                                          <p:spTgt spid="14"/>
                                        </p:tgtEl>
                                        <p:attrNameLst>
                                          <p:attrName>ppt_x</p:attrName>
                                        </p:attrNameLst>
                                      </p:cBhvr>
                                      <p:tavLst>
                                        <p:tav tm="0">
                                          <p:val>
                                            <p:strVal val="#ppt_x"/>
                                          </p:val>
                                        </p:tav>
                                        <p:tav tm="100000">
                                          <p:val>
                                            <p:strVal val="#ppt_x"/>
                                          </p:val>
                                        </p:tav>
                                      </p:tavLst>
                                    </p:anim>
                                    <p:anim calcmode="lin" valueType="num">
                                      <p:cBhvr>
                                        <p:cTn id="59" dur="500" decel="100000" fill="hold"/>
                                        <p:tgtEl>
                                          <p:spTgt spid="14"/>
                                        </p:tgtEl>
                                        <p:attrNameLst>
                                          <p:attrName>ppt_y</p:attrName>
                                        </p:attrNameLst>
                                      </p:cBhvr>
                                      <p:tavLst>
                                        <p:tav tm="0">
                                          <p:val>
                                            <p:strVal val="#ppt_y+0.025"/>
                                          </p:val>
                                        </p:tav>
                                        <p:tav tm="100000">
                                          <p:val>
                                            <p:strVal val="#ppt_y"/>
                                          </p:val>
                                        </p:tav>
                                      </p:tavLst>
                                    </p:anim>
                                  </p:childTnLst>
                                </p:cTn>
                              </p:par>
                              <p:par>
                                <p:cTn id="60" presetID="42" presetClass="entr" presetSubtype="0" fill="hold" grpId="0" nodeType="withEffect">
                                  <p:stCondLst>
                                    <p:cond delay="51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decel="100000" fill="hold"/>
                                        <p:tgtEl>
                                          <p:spTgt spid="15"/>
                                        </p:tgtEl>
                                        <p:attrNameLst>
                                          <p:attrName>ppt_x</p:attrName>
                                        </p:attrNameLst>
                                      </p:cBhvr>
                                      <p:tavLst>
                                        <p:tav tm="0">
                                          <p:val>
                                            <p:strVal val="#ppt_x"/>
                                          </p:val>
                                        </p:tav>
                                        <p:tav tm="100000">
                                          <p:val>
                                            <p:strVal val="#ppt_x"/>
                                          </p:val>
                                        </p:tav>
                                      </p:tavLst>
                                    </p:anim>
                                    <p:anim calcmode="lin" valueType="num">
                                      <p:cBhvr>
                                        <p:cTn id="64" dur="500" decel="100000" fill="hold"/>
                                        <p:tgtEl>
                                          <p:spTgt spid="15"/>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Act 1: Mr Birling’s speeches (1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1024128"/>
            <a:ext cx="8028432" cy="310896"/>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In your copy, read from Mr Birling’s toast to Sheila and Gerald to the sharp ring of the front doorbell.</a:t>
            </a:r>
            <a:endParaRPr lang="en-GB" sz="1300" dirty="0"/>
          </a:p>
        </p:txBody>
      </p:sp>
      <p:sp>
        <p:nvSpPr>
          <p:cNvPr id="5" name="Shape 3"/>
          <p:cNvSpPr/>
          <p:nvPr/>
        </p:nvSpPr>
        <p:spPr>
          <a:xfrm>
            <a:off x="658368" y="1371600"/>
            <a:ext cx="8028432" cy="2852928"/>
          </a:xfrm>
          <a:prstGeom prst="rect">
            <a:avLst/>
          </a:prstGeom>
          <a:solidFill>
            <a:srgbClr val="EBF2F8"/>
          </a:solidFill>
          <a:ln w="9525">
            <a:solidFill>
              <a:srgbClr val="EBF2F8"/>
            </a:solidFill>
            <a:prstDash val="solid"/>
          </a:ln>
        </p:spPr>
      </p:sp>
      <p:sp>
        <p:nvSpPr>
          <p:cNvPr id="6" name="Shape 4"/>
          <p:cNvSpPr/>
          <p:nvPr/>
        </p:nvSpPr>
        <p:spPr>
          <a:xfrm>
            <a:off x="914400" y="1371600"/>
            <a:ext cx="18288" cy="2852928"/>
          </a:xfrm>
          <a:prstGeom prst="rect">
            <a:avLst/>
          </a:prstGeom>
          <a:solidFill>
            <a:srgbClr val="6E44A8"/>
          </a:solidFill>
          <a:ln w="12700">
            <a:solidFill>
              <a:srgbClr val="6E44A8"/>
            </a:solidFill>
            <a:prstDash val="solid"/>
          </a:ln>
        </p:spPr>
      </p:sp>
      <p:sp>
        <p:nvSpPr>
          <p:cNvPr id="7" name="Text 5"/>
          <p:cNvSpPr txBox="1"/>
          <p:nvPr/>
        </p:nvSpPr>
        <p:spPr>
          <a:xfrm>
            <a:off x="1042416" y="1481328"/>
            <a:ext cx="7525512" cy="2670048"/>
          </a:xfrm>
          <a:prstGeom prst="rect">
            <a:avLst/>
          </a:prstGeom>
          <a:noFill/>
          <a:ln/>
        </p:spPr>
        <p:txBody>
          <a:bodyPr wrap="square" lIns="1016" tIns="1016" rIns="1016" bIns="1016" rtlCol="0" anchor="t"/>
          <a:lstStyle/>
          <a:p>
            <a:pPr indent="0" marL="0">
              <a:lnSpc>
                <a:spcPct val="110000"/>
              </a:lnSpc>
              <a:spcAft>
                <a:spcPts val="300"/>
              </a:spcAft>
              <a:buNone/>
            </a:pPr>
            <a:r>
              <a:rPr lang="en-GB" sz="1350" dirty="0">
                <a:solidFill>
                  <a:srgbClr val="21122B"/>
                </a:solidFill>
                <a:latin typeface="Calibri" pitchFamily="34" charset="0"/>
                <a:ea typeface="Calibri" pitchFamily="34" charset="-122"/>
                <a:cs typeface="Calibri" pitchFamily="34" charset="-120"/>
              </a:rPr>
              <a:t>The family is celebrating Sheila’s engagement to Gerald. In his toast, Mr Birling hopes that Crofts and Birlings will work together for “lower costs and higher prices”. Notice how he turns a family celebration into a business deal.</a:t>
            </a:r>
            <a:endParaRPr lang="en-GB" sz="1350" dirty="0"/>
          </a:p>
          <a:p>
            <a:pPr indent="0" marL="0">
              <a:lnSpc>
                <a:spcPct val="110000"/>
              </a:lnSpc>
              <a:spcAft>
                <a:spcPts val="300"/>
              </a:spcAft>
              <a:buNone/>
            </a:pPr>
            <a:endParaRPr lang="en-GB" sz="1350" dirty="0"/>
          </a:p>
          <a:p>
            <a:pPr indent="0" marL="0">
              <a:lnSpc>
                <a:spcPct val="110000"/>
              </a:lnSpc>
              <a:spcAft>
                <a:spcPts val="300"/>
              </a:spcAft>
              <a:buNone/>
            </a:pPr>
            <a:r>
              <a:rPr lang="en-GB" sz="1350" dirty="0">
                <a:solidFill>
                  <a:srgbClr val="21122B"/>
                </a:solidFill>
                <a:latin typeface="Calibri" pitchFamily="34" charset="0"/>
                <a:ea typeface="Calibri" pitchFamily="34" charset="-122"/>
                <a:cs typeface="Calibri" pitchFamily="34" charset="-120"/>
              </a:rPr>
              <a:t>Then he gives the young people advice. He calls himself “a hard-headed business man”. Look for what he says about strikes and labour trouble, about war, and about the Titanic. Find the line where he calls the ship unsinkable, and the moment he names Bernard Shaw and H. G. Wells as writers he disagrees with.</a:t>
            </a:r>
            <a:endParaRPr lang="en-GB" sz="1350" dirty="0"/>
          </a:p>
        </p:txBody>
      </p:sp>
      <p:sp>
        <p:nvSpPr>
          <p:cNvPr id="8" name="Text 6"/>
          <p:cNvSpPr txBox="1"/>
          <p:nvPr/>
        </p:nvSpPr>
        <p:spPr>
          <a:xfrm>
            <a:off x="658368" y="4251960"/>
            <a:ext cx="8028432" cy="246888"/>
          </a:xfrm>
          <a:prstGeom prst="rect">
            <a:avLst/>
          </a:prstGeom>
          <a:noFill/>
          <a:ln/>
        </p:spPr>
        <p:txBody>
          <a:bodyPr wrap="square" lIns="0" tIns="0" rIns="0" bIns="0" rtlCol="0" anchor="t"/>
          <a:lstStyle/>
          <a:p>
            <a:pPr indent="0" marL="0">
              <a:buNone/>
            </a:pP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12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12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Act 1: Mr Birling’s speeches (2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2816352"/>
          </a:xfrm>
          <a:prstGeom prst="rect">
            <a:avLst/>
          </a:prstGeom>
          <a:solidFill>
            <a:srgbClr val="EBF2F8"/>
          </a:solidFill>
          <a:ln w="9525">
            <a:solidFill>
              <a:srgbClr val="EBF2F8"/>
            </a:solidFill>
            <a:prstDash val="solid"/>
          </a:ln>
        </p:spPr>
      </p:sp>
      <p:sp>
        <p:nvSpPr>
          <p:cNvPr id="5" name="Shape 3"/>
          <p:cNvSpPr/>
          <p:nvPr/>
        </p:nvSpPr>
        <p:spPr>
          <a:xfrm>
            <a:off x="914400" y="1024128"/>
            <a:ext cx="18288" cy="2816352"/>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2633472"/>
          </a:xfrm>
          <a:prstGeom prst="rect">
            <a:avLst/>
          </a:prstGeom>
          <a:noFill/>
          <a:ln/>
        </p:spPr>
        <p:txBody>
          <a:bodyPr wrap="square" lIns="1016" tIns="1016" rIns="1016" bIns="1016" rtlCol="0" anchor="t"/>
          <a:lstStyle/>
          <a:p>
            <a:pPr indent="0" marL="0">
              <a:lnSpc>
                <a:spcPct val="110000"/>
              </a:lnSpc>
              <a:spcAft>
                <a:spcPts val="300"/>
              </a:spcAft>
              <a:buNone/>
            </a:pPr>
            <a:r>
              <a:rPr lang="en-GB" sz="1350" dirty="0">
                <a:solidFill>
                  <a:srgbClr val="21122B"/>
                </a:solidFill>
                <a:latin typeface="Calibri" pitchFamily="34" charset="0"/>
                <a:ea typeface="Calibri" pitchFamily="34" charset="-122"/>
                <a:cs typeface="Calibri" pitchFamily="34" charset="-120"/>
              </a:rPr>
              <a:t>When Mrs Birling and Sheila leave the room, Birling tells Gerald privately that he may be in line for a knighthood, as long as the family stays out of trouble. Keep this in mind: trouble is on its way.</a:t>
            </a:r>
            <a:endParaRPr lang="en-GB" sz="1350" dirty="0"/>
          </a:p>
          <a:p>
            <a:pPr indent="0" marL="0">
              <a:lnSpc>
                <a:spcPct val="110000"/>
              </a:lnSpc>
              <a:spcAft>
                <a:spcPts val="300"/>
              </a:spcAft>
              <a:buNone/>
            </a:pPr>
            <a:endParaRPr lang="en-GB" sz="1350" dirty="0"/>
          </a:p>
          <a:p>
            <a:pPr indent="0" marL="0">
              <a:lnSpc>
                <a:spcPct val="110000"/>
              </a:lnSpc>
              <a:spcAft>
                <a:spcPts val="300"/>
              </a:spcAft>
              <a:buNone/>
            </a:pPr>
            <a:r>
              <a:rPr lang="en-GB" sz="1350" dirty="0">
                <a:solidFill>
                  <a:srgbClr val="21122B"/>
                </a:solidFill>
                <a:latin typeface="Calibri" pitchFamily="34" charset="0"/>
                <a:ea typeface="Calibri" pitchFamily="34" charset="-122"/>
                <a:cs typeface="Calibri" pitchFamily="34" charset="-120"/>
              </a:rPr>
              <a:t>With Gerald and Eric listening, Birling gives one more speech. He mocks “community and all that nonsense” and the idea that everyone is connected, “like bees in a hive”. Each man, he says, should look out for himself and his family.</a:t>
            </a:r>
            <a:endParaRPr lang="en-GB" sz="1350" dirty="0"/>
          </a:p>
          <a:p>
            <a:pPr indent="0" marL="0">
              <a:lnSpc>
                <a:spcPct val="110000"/>
              </a:lnSpc>
              <a:spcAft>
                <a:spcPts val="300"/>
              </a:spcAft>
              <a:buNone/>
            </a:pPr>
            <a:endParaRPr lang="en-GB" sz="1350" dirty="0"/>
          </a:p>
          <a:p>
            <a:pPr indent="0" marL="0">
              <a:lnSpc>
                <a:spcPct val="110000"/>
              </a:lnSpc>
              <a:spcAft>
                <a:spcPts val="300"/>
              </a:spcAft>
              <a:buNone/>
            </a:pPr>
            <a:r>
              <a:rPr lang="en-GB" sz="1350" dirty="0">
                <a:solidFill>
                  <a:srgbClr val="21122B"/>
                </a:solidFill>
                <a:latin typeface="Calibri" pitchFamily="34" charset="0"/>
                <a:ea typeface="Calibri" pitchFamily="34" charset="-122"/>
                <a:cs typeface="Calibri" pitchFamily="34" charset="-120"/>
              </a:rPr>
              <a:t>In the middle of this speech the doorbell rings. Notice whose voice the play cuts off.</a:t>
            </a:r>
            <a:endParaRPr lang="en-GB" sz="1350" dirty="0"/>
          </a:p>
        </p:txBody>
      </p:sp>
      <p:sp>
        <p:nvSpPr>
          <p:cNvPr id="7" name="Text 5"/>
          <p:cNvSpPr txBox="1"/>
          <p:nvPr/>
        </p:nvSpPr>
        <p:spPr>
          <a:xfrm>
            <a:off x="658368" y="3867912"/>
            <a:ext cx="8028432" cy="246888"/>
          </a:xfrm>
          <a:prstGeom prst="rect">
            <a:avLst/>
          </a:prstGeom>
          <a:noFill/>
          <a:ln/>
        </p:spPr>
        <p:txBody>
          <a:bodyPr wrap="square" lIns="0" tIns="0" rIns="0" bIns="0" rtlCol="0" anchor="t"/>
          <a:lstStyle/>
          <a:p>
            <a:pPr indent="0" marL="0">
              <a:buNone/>
            </a:pPr>
            <a:endParaRPr lang="en-GB" sz="1000" dirty="0"/>
          </a:p>
        </p:txBody>
      </p:sp>
      <p:sp>
        <p:nvSpPr>
          <p:cNvPr id="8" name="Text 6"/>
          <p:cNvSpPr txBox="1"/>
          <p:nvPr/>
        </p:nvSpPr>
        <p:spPr>
          <a:xfrm>
            <a:off x="658368" y="4133088"/>
            <a:ext cx="8028432" cy="329184"/>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Word help  </a:t>
            </a:r>
            <a:pPr indent="0" marL="0">
              <a:buNone/>
            </a:pPr>
            <a:r>
              <a:rPr lang="en-GB" sz="1200" dirty="0">
                <a:solidFill>
                  <a:srgbClr val="21122B"/>
                </a:solidFill>
                <a:latin typeface="Calibri" pitchFamily="34" charset="0"/>
                <a:ea typeface="Calibri" pitchFamily="34" charset="-122"/>
                <a:cs typeface="Calibri" pitchFamily="34" charset="-120"/>
              </a:rPr>
              <a:t>toast: a short speech before everyone drinks to someone’s health or happiness</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400" i="1" dirty="0">
                <a:solidFill>
                  <a:srgbClr val="FFFFFF"/>
                </a:solidFill>
                <a:latin typeface="Cambria" pitchFamily="34" charset="0"/>
                <a:ea typeface="Cambria" pitchFamily="34" charset="-122"/>
                <a:cs typeface="Cambria" pitchFamily="34" charset="-120"/>
              </a:rPr>
              <a:t>“unsinkable, absolutely unsinkable”</a:t>
            </a:r>
            <a:endParaRPr lang="en-GB" sz="24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Text 5"/>
          <p:cNvSpPr txBox="1"/>
          <p:nvPr/>
        </p:nvSpPr>
        <p:spPr>
          <a:xfrm>
            <a:off x="768096" y="1380744"/>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Dramatic irony and repetition. Birling says the word twice to sound certain.</a:t>
            </a:r>
            <a:endParaRPr lang="en-GB" sz="1250" dirty="0"/>
          </a:p>
        </p:txBody>
      </p:sp>
      <p:sp>
        <p:nvSpPr>
          <p:cNvPr id="8" name="Shape 6"/>
          <p:cNvSpPr/>
          <p:nvPr/>
        </p:nvSpPr>
        <p:spPr>
          <a:xfrm>
            <a:off x="5074920" y="1051560"/>
            <a:ext cx="3611880" cy="1078992"/>
          </a:xfrm>
          <a:prstGeom prst="rect">
            <a:avLst/>
          </a:prstGeom>
          <a:solidFill>
            <a:srgbClr val="F3F0F8"/>
          </a:solidFill>
          <a:ln w="9525">
            <a:solidFill>
              <a:srgbClr val="DDD3E6"/>
            </a:solidFill>
            <a:prstDash val="solid"/>
          </a:ln>
        </p:spPr>
      </p:sp>
      <p:sp>
        <p:nvSpPr>
          <p:cNvPr id="9" name="Text 7"/>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10" name="Text 8"/>
          <p:cNvSpPr txBox="1"/>
          <p:nvPr/>
        </p:nvSpPr>
        <p:spPr>
          <a:xfrm>
            <a:off x="5184648" y="1380744"/>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“absolutely” removes any doubt. Birling leaves himself no way out if he is wrong.</a:t>
            </a:r>
            <a:endParaRPr lang="en-GB" sz="1250" dirty="0"/>
          </a:p>
        </p:txBody>
      </p:sp>
      <p:sp>
        <p:nvSpPr>
          <p:cNvPr id="11" name="Shape 9"/>
          <p:cNvSpPr/>
          <p:nvPr/>
        </p:nvSpPr>
        <p:spPr>
          <a:xfrm>
            <a:off x="658368"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3" name="Text 11"/>
          <p:cNvSpPr txBox="1"/>
          <p:nvPr/>
        </p:nvSpPr>
        <p:spPr>
          <a:xfrm>
            <a:off x="768096" y="3730752"/>
            <a:ext cx="3392424" cy="694944"/>
          </a:xfrm>
          <a:prstGeom prst="rect">
            <a:avLst/>
          </a:prstGeom>
          <a:noFill/>
          <a:ln/>
        </p:spPr>
        <p:txBody>
          <a:bodyPr wrap="square" lIns="0" tIns="0" rIns="0" bIns="0" rtlCol="0" anchor="t"/>
          <a:lstStyle/>
          <a:p>
            <a:pPr indent="0" marL="0">
              <a:buNone/>
            </a:pPr>
            <a:r>
              <a:rPr lang="en-GB" sz="1050" dirty="0">
                <a:solidFill>
                  <a:srgbClr val="21122B"/>
                </a:solidFill>
                <a:latin typeface="Calibri" pitchFamily="34" charset="0"/>
                <a:ea typeface="Calibri" pitchFamily="34" charset="-122"/>
                <a:cs typeface="Calibri" pitchFamily="34" charset="-120"/>
              </a:rPr>
              <a:t>The audience knows the Titanic sank on its first voyage on 15 April 1912. His certainty makes him look foolish, and the audience may laugh or wince.</a:t>
            </a:r>
            <a:endParaRPr lang="en-GB" sz="1050" dirty="0"/>
          </a:p>
        </p:txBody>
      </p:sp>
      <p:sp>
        <p:nvSpPr>
          <p:cNvPr id="14" name="Shape 12"/>
          <p:cNvSpPr/>
          <p:nvPr/>
        </p:nvSpPr>
        <p:spPr>
          <a:xfrm>
            <a:off x="5074920" y="3401568"/>
            <a:ext cx="3611880" cy="1078992"/>
          </a:xfrm>
          <a:prstGeom prst="rect">
            <a:avLst/>
          </a:prstGeom>
          <a:solidFill>
            <a:srgbClr val="F3F0F8"/>
          </a:solidFill>
          <a:ln w="9525">
            <a:solidFill>
              <a:srgbClr val="DDD3E6"/>
            </a:solidFill>
            <a:prstDash val="solid"/>
          </a:ln>
        </p:spPr>
      </p:sp>
      <p:sp>
        <p:nvSpPr>
          <p:cNvPr id="15" name="Text 13"/>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Purpose</a:t>
            </a:r>
            <a:endParaRPr lang="en-GB" sz="1200" dirty="0"/>
          </a:p>
        </p:txBody>
      </p:sp>
      <p:sp>
        <p:nvSpPr>
          <p:cNvPr id="16" name="Text 14"/>
          <p:cNvSpPr txBox="1"/>
          <p:nvPr/>
        </p:nvSpPr>
        <p:spPr>
          <a:xfrm>
            <a:off x="5184648" y="3730752"/>
            <a:ext cx="3392424" cy="694944"/>
          </a:xfrm>
          <a:prstGeom prst="rect">
            <a:avLst/>
          </a:prstGeom>
          <a:noFill/>
          <a:ln/>
        </p:spPr>
        <p:txBody>
          <a:bodyPr wrap="square" lIns="0" tIns="0" rIns="0" bIns="0" rtlCol="0" anchor="t"/>
          <a:lstStyle/>
          <a:p>
            <a:pPr indent="0" marL="0">
              <a:buNone/>
            </a:pPr>
            <a:r>
              <a:rPr lang="en-GB" sz="1050" dirty="0">
                <a:solidFill>
                  <a:srgbClr val="21122B"/>
                </a:solidFill>
                <a:latin typeface="Calibri" pitchFamily="34" charset="0"/>
                <a:ea typeface="Calibri" pitchFamily="34" charset="-122"/>
                <a:cs typeface="Calibri" pitchFamily="34" charset="-120"/>
              </a:rPr>
              <a:t>Priestley wants his 1945 audience to stop trusting Birling early. If he is wrong about a ship, he may be wrong about how society should work.</a:t>
            </a:r>
            <a:endParaRPr lang="en-GB" sz="10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anim calcmode="lin" valueType="num">
                                      <p:cBhvr>
                                        <p:cTn id="8" dur="600" decel="100000" fill="hold"/>
                                        <p:tgtEl>
                                          <p:spTgt spid="4"/>
                                        </p:tgtEl>
                                        <p:attrNameLst>
                                          <p:attrName>ppt_x</p:attrName>
                                        </p:attrNameLst>
                                      </p:cBhvr>
                                      <p:tavLst>
                                        <p:tav tm="0">
                                          <p:val>
                                            <p:strVal val="#ppt_x"/>
                                          </p:val>
                                        </p:tav>
                                        <p:tav tm="100000">
                                          <p:val>
                                            <p:strVal val="#ppt_x"/>
                                          </p:val>
                                        </p:tav>
                                      </p:tavLst>
                                    </p:anim>
                                    <p:anim calcmode="lin" valueType="num">
                                      <p:cBhvr>
                                        <p:cTn id="9" dur="600" decel="100000" fill="hold"/>
                                        <p:tgtEl>
                                          <p:spTgt spid="4"/>
                                        </p:tgtEl>
                                        <p:attrNameLst>
                                          <p:attrName>ppt_y</p:attrName>
                                        </p:attrNameLst>
                                      </p:cBhvr>
                                      <p:tavLst>
                                        <p:tav tm="0">
                                          <p:val>
                                            <p:strVal val="#ppt_y+0.02"/>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50"/>
                                        <p:tgtEl>
                                          <p:spTgt spid="5"/>
                                        </p:tgtEl>
                                      </p:cBhvr>
                                    </p:animEffect>
                                    <p:anim calcmode="lin" valueType="num">
                                      <p:cBhvr>
                                        <p:cTn id="15" dur="550" decel="100000" fill="hold"/>
                                        <p:tgtEl>
                                          <p:spTgt spid="5"/>
                                        </p:tgtEl>
                                        <p:attrNameLst>
                                          <p:attrName>ppt_x</p:attrName>
                                        </p:attrNameLst>
                                      </p:cBhvr>
                                      <p:tavLst>
                                        <p:tav tm="0">
                                          <p:val>
                                            <p:strVal val="#ppt_x+0.025"/>
                                          </p:val>
                                        </p:tav>
                                        <p:tav tm="100000">
                                          <p:val>
                                            <p:strVal val="#ppt_x"/>
                                          </p:val>
                                        </p:tav>
                                      </p:tavLst>
                                    </p:anim>
                                    <p:anim calcmode="lin" valueType="num">
                                      <p:cBhvr>
                                        <p:cTn id="16" dur="550" decel="100000" fill="hold"/>
                                        <p:tgtEl>
                                          <p:spTgt spid="5"/>
                                        </p:tgtEl>
                                        <p:attrNameLst>
                                          <p:attrName>ppt_y</p:attrName>
                                        </p:attrNameLst>
                                      </p:cBhvr>
                                      <p:tavLst>
                                        <p:tav tm="0">
                                          <p:val>
                                            <p:strVal val="#ppt_y+0.035"/>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50"/>
                                        <p:tgtEl>
                                          <p:spTgt spid="6"/>
                                        </p:tgtEl>
                                      </p:cBhvr>
                                    </p:animEffect>
                                    <p:anim calcmode="lin" valueType="num">
                                      <p:cBhvr>
                                        <p:cTn id="20" dur="550" decel="100000" fill="hold"/>
                                        <p:tgtEl>
                                          <p:spTgt spid="6"/>
                                        </p:tgtEl>
                                        <p:attrNameLst>
                                          <p:attrName>ppt_x</p:attrName>
                                        </p:attrNameLst>
                                      </p:cBhvr>
                                      <p:tavLst>
                                        <p:tav tm="0">
                                          <p:val>
                                            <p:strVal val="#ppt_x+0.025"/>
                                          </p:val>
                                        </p:tav>
                                        <p:tav tm="100000">
                                          <p:val>
                                            <p:strVal val="#ppt_x"/>
                                          </p:val>
                                        </p:tav>
                                      </p:tavLst>
                                    </p:anim>
                                    <p:anim calcmode="lin" valueType="num">
                                      <p:cBhvr>
                                        <p:cTn id="21" dur="550" decel="100000" fill="hold"/>
                                        <p:tgtEl>
                                          <p:spTgt spid="6"/>
                                        </p:tgtEl>
                                        <p:attrNameLst>
                                          <p:attrName>ppt_y</p:attrName>
                                        </p:attrNameLst>
                                      </p:cBhvr>
                                      <p:tavLst>
                                        <p:tav tm="0">
                                          <p:val>
                                            <p:strVal val="#ppt_y+0.035"/>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50"/>
                                        <p:tgtEl>
                                          <p:spTgt spid="7"/>
                                        </p:tgtEl>
                                      </p:cBhvr>
                                    </p:animEffect>
                                    <p:anim calcmode="lin" valueType="num">
                                      <p:cBhvr>
                                        <p:cTn id="25" dur="550" decel="100000" fill="hold"/>
                                        <p:tgtEl>
                                          <p:spTgt spid="7"/>
                                        </p:tgtEl>
                                        <p:attrNameLst>
                                          <p:attrName>ppt_x</p:attrName>
                                        </p:attrNameLst>
                                      </p:cBhvr>
                                      <p:tavLst>
                                        <p:tav tm="0">
                                          <p:val>
                                            <p:strVal val="#ppt_x+0.025"/>
                                          </p:val>
                                        </p:tav>
                                        <p:tav tm="100000">
                                          <p:val>
                                            <p:strVal val="#ppt_x"/>
                                          </p:val>
                                        </p:tav>
                                      </p:tavLst>
                                    </p:anim>
                                    <p:anim calcmode="lin" valueType="num">
                                      <p:cBhvr>
                                        <p:cTn id="26" dur="550" decel="100000" fill="hold"/>
                                        <p:tgtEl>
                                          <p:spTgt spid="7"/>
                                        </p:tgtEl>
                                        <p:attrNameLst>
                                          <p:attrName>ppt_y</p:attrName>
                                        </p:attrNameLst>
                                      </p:cBhvr>
                                      <p:tavLst>
                                        <p:tav tm="0">
                                          <p:val>
                                            <p:strVal val="#ppt_y+0.03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50"/>
                                        <p:tgtEl>
                                          <p:spTgt spid="8"/>
                                        </p:tgtEl>
                                      </p:cBhvr>
                                    </p:animEffect>
                                    <p:anim calcmode="lin" valueType="num">
                                      <p:cBhvr>
                                        <p:cTn id="32" dur="550" decel="100000" fill="hold"/>
                                        <p:tgtEl>
                                          <p:spTgt spid="8"/>
                                        </p:tgtEl>
                                        <p:attrNameLst>
                                          <p:attrName>ppt_x</p:attrName>
                                        </p:attrNameLst>
                                      </p:cBhvr>
                                      <p:tavLst>
                                        <p:tav tm="0">
                                          <p:val>
                                            <p:strVal val="#ppt_x-0.025"/>
                                          </p:val>
                                        </p:tav>
                                        <p:tav tm="100000">
                                          <p:val>
                                            <p:strVal val="#ppt_x"/>
                                          </p:val>
                                        </p:tav>
                                      </p:tavLst>
                                    </p:anim>
                                    <p:anim calcmode="lin" valueType="num">
                                      <p:cBhvr>
                                        <p:cTn id="33" dur="550" decel="100000" fill="hold"/>
                                        <p:tgtEl>
                                          <p:spTgt spid="8"/>
                                        </p:tgtEl>
                                        <p:attrNameLst>
                                          <p:attrName>ppt_y</p:attrName>
                                        </p:attrNameLst>
                                      </p:cBhvr>
                                      <p:tavLst>
                                        <p:tav tm="0">
                                          <p:val>
                                            <p:strVal val="#ppt_y+0.035"/>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50"/>
                                        <p:tgtEl>
                                          <p:spTgt spid="9"/>
                                        </p:tgtEl>
                                      </p:cBhvr>
                                    </p:animEffect>
                                    <p:anim calcmode="lin" valueType="num">
                                      <p:cBhvr>
                                        <p:cTn id="37" dur="550" decel="100000" fill="hold"/>
                                        <p:tgtEl>
                                          <p:spTgt spid="9"/>
                                        </p:tgtEl>
                                        <p:attrNameLst>
                                          <p:attrName>ppt_x</p:attrName>
                                        </p:attrNameLst>
                                      </p:cBhvr>
                                      <p:tavLst>
                                        <p:tav tm="0">
                                          <p:val>
                                            <p:strVal val="#ppt_x-0.025"/>
                                          </p:val>
                                        </p:tav>
                                        <p:tav tm="100000">
                                          <p:val>
                                            <p:strVal val="#ppt_x"/>
                                          </p:val>
                                        </p:tav>
                                      </p:tavLst>
                                    </p:anim>
                                    <p:anim calcmode="lin" valueType="num">
                                      <p:cBhvr>
                                        <p:cTn id="38" dur="550" decel="100000" fill="hold"/>
                                        <p:tgtEl>
                                          <p:spTgt spid="9"/>
                                        </p:tgtEl>
                                        <p:attrNameLst>
                                          <p:attrName>ppt_y</p:attrName>
                                        </p:attrNameLst>
                                      </p:cBhvr>
                                      <p:tavLst>
                                        <p:tav tm="0">
                                          <p:val>
                                            <p:strVal val="#ppt_y+0.035"/>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50"/>
                                        <p:tgtEl>
                                          <p:spTgt spid="10"/>
                                        </p:tgtEl>
                                      </p:cBhvr>
                                    </p:animEffect>
                                    <p:anim calcmode="lin" valueType="num">
                                      <p:cBhvr>
                                        <p:cTn id="42" dur="550" decel="100000" fill="hold"/>
                                        <p:tgtEl>
                                          <p:spTgt spid="10"/>
                                        </p:tgtEl>
                                        <p:attrNameLst>
                                          <p:attrName>ppt_x</p:attrName>
                                        </p:attrNameLst>
                                      </p:cBhvr>
                                      <p:tavLst>
                                        <p:tav tm="0">
                                          <p:val>
                                            <p:strVal val="#ppt_x-0.025"/>
                                          </p:val>
                                        </p:tav>
                                        <p:tav tm="100000">
                                          <p:val>
                                            <p:strVal val="#ppt_x"/>
                                          </p:val>
                                        </p:tav>
                                      </p:tavLst>
                                    </p:anim>
                                    <p:anim calcmode="lin" valueType="num">
                                      <p:cBhvr>
                                        <p:cTn id="43" dur="550" decel="100000" fill="hold"/>
                                        <p:tgtEl>
                                          <p:spTgt spid="10"/>
                                        </p:tgtEl>
                                        <p:attrNameLst>
                                          <p:attrName>ppt_y</p:attrName>
                                        </p:attrNameLst>
                                      </p:cBhvr>
                                      <p:tavLst>
                                        <p:tav tm="0">
                                          <p:val>
                                            <p:strVal val="#ppt_y+0.035"/>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50"/>
                                        <p:tgtEl>
                                          <p:spTgt spid="11"/>
                                        </p:tgtEl>
                                      </p:cBhvr>
                                    </p:animEffect>
                                    <p:anim calcmode="lin" valueType="num">
                                      <p:cBhvr>
                                        <p:cTn id="49" dur="550" decel="100000" fill="hold"/>
                                        <p:tgtEl>
                                          <p:spTgt spid="11"/>
                                        </p:tgtEl>
                                        <p:attrNameLst>
                                          <p:attrName>ppt_x</p:attrName>
                                        </p:attrNameLst>
                                      </p:cBhvr>
                                      <p:tavLst>
                                        <p:tav tm="0">
                                          <p:val>
                                            <p:strVal val="#ppt_x+0.025"/>
                                          </p:val>
                                        </p:tav>
                                        <p:tav tm="100000">
                                          <p:val>
                                            <p:strVal val="#ppt_x"/>
                                          </p:val>
                                        </p:tav>
                                      </p:tavLst>
                                    </p:anim>
                                    <p:anim calcmode="lin" valueType="num">
                                      <p:cBhvr>
                                        <p:cTn id="50" dur="550" decel="100000" fill="hold"/>
                                        <p:tgtEl>
                                          <p:spTgt spid="11"/>
                                        </p:tgtEl>
                                        <p:attrNameLst>
                                          <p:attrName>ppt_y</p:attrName>
                                        </p:attrNameLst>
                                      </p:cBhvr>
                                      <p:tavLst>
                                        <p:tav tm="0">
                                          <p:val>
                                            <p:strVal val="#ppt_y-0.035"/>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50"/>
                                        <p:tgtEl>
                                          <p:spTgt spid="12"/>
                                        </p:tgtEl>
                                      </p:cBhvr>
                                    </p:animEffect>
                                    <p:anim calcmode="lin" valueType="num">
                                      <p:cBhvr>
                                        <p:cTn id="54" dur="550" decel="100000" fill="hold"/>
                                        <p:tgtEl>
                                          <p:spTgt spid="12"/>
                                        </p:tgtEl>
                                        <p:attrNameLst>
                                          <p:attrName>ppt_x</p:attrName>
                                        </p:attrNameLst>
                                      </p:cBhvr>
                                      <p:tavLst>
                                        <p:tav tm="0">
                                          <p:val>
                                            <p:strVal val="#ppt_x+0.025"/>
                                          </p:val>
                                        </p:tav>
                                        <p:tav tm="100000">
                                          <p:val>
                                            <p:strVal val="#ppt_x"/>
                                          </p:val>
                                        </p:tav>
                                      </p:tavLst>
                                    </p:anim>
                                    <p:anim calcmode="lin" valueType="num">
                                      <p:cBhvr>
                                        <p:cTn id="55" dur="550" decel="100000" fill="hold"/>
                                        <p:tgtEl>
                                          <p:spTgt spid="12"/>
                                        </p:tgtEl>
                                        <p:attrNameLst>
                                          <p:attrName>ppt_y</p:attrName>
                                        </p:attrNameLst>
                                      </p:cBhvr>
                                      <p:tavLst>
                                        <p:tav tm="0">
                                          <p:val>
                                            <p:strVal val="#ppt_y-0.035"/>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50"/>
                                        <p:tgtEl>
                                          <p:spTgt spid="13"/>
                                        </p:tgtEl>
                                      </p:cBhvr>
                                    </p:animEffect>
                                    <p:anim calcmode="lin" valueType="num">
                                      <p:cBhvr>
                                        <p:cTn id="59" dur="550" decel="100000" fill="hold"/>
                                        <p:tgtEl>
                                          <p:spTgt spid="13"/>
                                        </p:tgtEl>
                                        <p:attrNameLst>
                                          <p:attrName>ppt_x</p:attrName>
                                        </p:attrNameLst>
                                      </p:cBhvr>
                                      <p:tavLst>
                                        <p:tav tm="0">
                                          <p:val>
                                            <p:strVal val="#ppt_x+0.025"/>
                                          </p:val>
                                        </p:tav>
                                        <p:tav tm="100000">
                                          <p:val>
                                            <p:strVal val="#ppt_x"/>
                                          </p:val>
                                        </p:tav>
                                      </p:tavLst>
                                    </p:anim>
                                    <p:anim calcmode="lin" valueType="num">
                                      <p:cBhvr>
                                        <p:cTn id="60" dur="550" decel="100000" fill="hold"/>
                                        <p:tgtEl>
                                          <p:spTgt spid="13"/>
                                        </p:tgtEl>
                                        <p:attrNameLst>
                                          <p:attrName>ppt_y</p:attrName>
                                        </p:attrNameLst>
                                      </p:cBhvr>
                                      <p:tavLst>
                                        <p:tav tm="0">
                                          <p:val>
                                            <p:strVal val="#ppt_y-0.035"/>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50"/>
                                        <p:tgtEl>
                                          <p:spTgt spid="14"/>
                                        </p:tgtEl>
                                      </p:cBhvr>
                                    </p:animEffect>
                                    <p:anim calcmode="lin" valueType="num">
                                      <p:cBhvr>
                                        <p:cTn id="66" dur="550" decel="100000" fill="hold"/>
                                        <p:tgtEl>
                                          <p:spTgt spid="14"/>
                                        </p:tgtEl>
                                        <p:attrNameLst>
                                          <p:attrName>ppt_x</p:attrName>
                                        </p:attrNameLst>
                                      </p:cBhvr>
                                      <p:tavLst>
                                        <p:tav tm="0">
                                          <p:val>
                                            <p:strVal val="#ppt_x-0.025"/>
                                          </p:val>
                                        </p:tav>
                                        <p:tav tm="100000">
                                          <p:val>
                                            <p:strVal val="#ppt_x"/>
                                          </p:val>
                                        </p:tav>
                                      </p:tavLst>
                                    </p:anim>
                                    <p:anim calcmode="lin" valueType="num">
                                      <p:cBhvr>
                                        <p:cTn id="67" dur="550" decel="100000" fill="hold"/>
                                        <p:tgtEl>
                                          <p:spTgt spid="14"/>
                                        </p:tgtEl>
                                        <p:attrNameLst>
                                          <p:attrName>ppt_y</p:attrName>
                                        </p:attrNameLst>
                                      </p:cBhvr>
                                      <p:tavLst>
                                        <p:tav tm="0">
                                          <p:val>
                                            <p:strVal val="#ppt_y-0.035"/>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50"/>
                                        <p:tgtEl>
                                          <p:spTgt spid="15"/>
                                        </p:tgtEl>
                                      </p:cBhvr>
                                    </p:animEffect>
                                    <p:anim calcmode="lin" valueType="num">
                                      <p:cBhvr>
                                        <p:cTn id="71" dur="550" decel="100000" fill="hold"/>
                                        <p:tgtEl>
                                          <p:spTgt spid="15"/>
                                        </p:tgtEl>
                                        <p:attrNameLst>
                                          <p:attrName>ppt_x</p:attrName>
                                        </p:attrNameLst>
                                      </p:cBhvr>
                                      <p:tavLst>
                                        <p:tav tm="0">
                                          <p:val>
                                            <p:strVal val="#ppt_x-0.025"/>
                                          </p:val>
                                        </p:tav>
                                        <p:tav tm="100000">
                                          <p:val>
                                            <p:strVal val="#ppt_x"/>
                                          </p:val>
                                        </p:tav>
                                      </p:tavLst>
                                    </p:anim>
                                    <p:anim calcmode="lin" valueType="num">
                                      <p:cBhvr>
                                        <p:cTn id="72" dur="550" decel="100000" fill="hold"/>
                                        <p:tgtEl>
                                          <p:spTgt spid="15"/>
                                        </p:tgtEl>
                                        <p:attrNameLst>
                                          <p:attrName>ppt_y</p:attrName>
                                        </p:attrNameLst>
                                      </p:cBhvr>
                                      <p:tavLst>
                                        <p:tav tm="0">
                                          <p:val>
                                            <p:strVal val="#ppt_y-0.035"/>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50"/>
                                        <p:tgtEl>
                                          <p:spTgt spid="16"/>
                                        </p:tgtEl>
                                      </p:cBhvr>
                                    </p:animEffect>
                                    <p:anim calcmode="lin" valueType="num">
                                      <p:cBhvr>
                                        <p:cTn id="76" dur="550" decel="100000" fill="hold"/>
                                        <p:tgtEl>
                                          <p:spTgt spid="16"/>
                                        </p:tgtEl>
                                        <p:attrNameLst>
                                          <p:attrName>ppt_x</p:attrName>
                                        </p:attrNameLst>
                                      </p:cBhvr>
                                      <p:tavLst>
                                        <p:tav tm="0">
                                          <p:val>
                                            <p:strVal val="#ppt_x-0.025"/>
                                          </p:val>
                                        </p:tav>
                                        <p:tav tm="100000">
                                          <p:val>
                                            <p:strVal val="#ppt_x"/>
                                          </p:val>
                                        </p:tav>
                                      </p:tavLst>
                                    </p:anim>
                                    <p:anim calcmode="lin" valueType="num">
                                      <p:cBhvr>
                                        <p:cTn id="77" dur="550" decel="100000" fill="hold"/>
                                        <p:tgtEl>
                                          <p:spTgt spid="16"/>
                                        </p:tgtEl>
                                        <p:attrNameLst>
                                          <p:attrName>ppt_y</p:attrName>
                                        </p:attrNameLst>
                                      </p:cBhvr>
                                      <p:tavLst>
                                        <p:tav tm="0">
                                          <p:val>
                                            <p:strVal val="#ppt_y-0.03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Mr Birling says “there isn’t a chance of war”. Why does Priestley give him this line?</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To show that Birling understands politics, so the audience should trust his views.</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To make an audience who lived through two world wars doubt everything Birling says.</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To tell the audience that the play is about the First World War.</a:t>
            </a:r>
            <a:endParaRPr lang="en-GB" sz="1600" dirty="0"/>
          </a:p>
        </p:txBody>
      </p:sp>
      <p:sp>
        <p:nvSpPr>
          <p:cNvPr id="8" name="Text 6"/>
          <p:cNvSpPr txBox="1"/>
          <p:nvPr/>
        </p:nvSpPr>
        <p:spPr>
          <a:xfrm>
            <a:off x="658368" y="4160520"/>
            <a:ext cx="8028432" cy="36576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A, B or C on your mini-whiteboard. Show me on three.</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81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97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10" presetClass="entr" presetSubtype="0" fill="hold" grpId="0" nodeType="withEffect">
                                  <p:stCondLst>
                                    <p:cond delay="142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Mr Birling says “there isn’t a chance of war”. Why does Priestley give him this line?</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To show that Birling understands politics, so the audience should trust his views.</a:t>
            </a:r>
            <a:endParaRPr lang="en-GB" sz="1600" dirty="0"/>
          </a:p>
        </p:txBody>
      </p:sp>
      <p:sp>
        <p:nvSpPr>
          <p:cNvPr id="9" name="Answer before reveal"/>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To make an audience who lived through two world wars doubt everything Birling says.</a:t>
            </a:r>
            <a:endParaRPr lang="en-GB" sz="1600" dirty="0"/>
          </a:p>
        </p:txBody>
      </p:sp>
      <p:sp>
        <p:nvSpPr>
          <p:cNvPr id="6" name="Text 4"/>
          <p:cNvSpPr txBox="1"/>
          <p:nvPr/>
        </p:nvSpPr>
        <p:spPr>
          <a:xfrm>
            <a:off x="658368" y="2679192"/>
            <a:ext cx="8028432" cy="603504"/>
          </a:xfrm>
          <a:prstGeom prst="rect">
            <a:avLst/>
          </a:prstGeom>
          <a:solidFill>
            <a:srgbClr val="6E44A8"/>
          </a:solidFill>
          <a:ln w="9525">
            <a:solidFill>
              <a:srgbClr val="6E44A8"/>
            </a:solidFill>
          </a:ln>
        </p:spPr>
        <p:txBody>
          <a:bodyPr wrap="square" lIns="152400" tIns="50800" rIns="152400" bIns="50800" rtlCol="0" anchor="ctr"/>
          <a:lstStyle/>
          <a:p>
            <a:pPr indent="0" marL="0">
              <a:buNone/>
            </a:pPr>
            <a:r>
              <a:rPr lang="en-GB" sz="1600" b="1" dirty="0">
                <a:solidFill>
                  <a:srgbClr val="FFFFFF"/>
                </a:solidFill>
                <a:latin typeface="Calibri" pitchFamily="34" charset="0"/>
                <a:ea typeface="Calibri" pitchFamily="34" charset="-122"/>
                <a:cs typeface="Calibri" pitchFamily="34" charset="-120"/>
              </a:rPr>
              <a:t>B. To make an audience who lived through two world wars doubt everything Birling says.</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To tell the audience that the play is about the First World War.</a:t>
            </a:r>
            <a:endParaRPr lang="en-GB" sz="1600" dirty="0"/>
          </a:p>
        </p:txBody>
      </p:sp>
      <p:sp>
        <p:nvSpPr>
          <p:cNvPr id="8" name="Text 6"/>
          <p:cNvSpPr txBox="1"/>
          <p:nvPr/>
        </p:nvSpPr>
        <p:spPr>
          <a:xfrm>
            <a:off x="658368" y="4114800"/>
            <a:ext cx="8028432" cy="502920"/>
          </a:xfrm>
          <a:prstGeom prst="rect">
            <a:avLst/>
          </a:prstGeom>
          <a:noFill/>
          <a:ln/>
        </p:spPr>
        <p:txBody>
          <a:bodyPr wrap="square" lIns="0" tIns="0" rIns="0" bIns="0" rtlCol="0" anchor="t"/>
          <a:lstStyle/>
          <a:p>
            <a:pPr indent="0" marL="0">
              <a:buNone/>
            </a:pPr>
            <a:r>
              <a:rPr lang="en-GB" sz="1300" b="1" dirty="0">
                <a:solidFill>
                  <a:srgbClr val="6E44A8"/>
                </a:solidFill>
                <a:latin typeface="Calibri" pitchFamily="34" charset="0"/>
                <a:ea typeface="Calibri" pitchFamily="34" charset="-122"/>
                <a:cs typeface="Calibri" pitchFamily="34" charset="-120"/>
              </a:rPr>
              <a:t>The audience knows war began in 1914, so Birling’s confident prediction makes them distrust his other opinions too.</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650"/>
                                        <p:tgtEl>
                                          <p:spTgt spid="6"/>
                                        </p:tgtEl>
                                      </p:cBhvr>
                                    </p:animEffect>
                                  </p:childTnLst>
                                </p:cTn>
                              </p:par>
                              <p:par>
                                <p:cTn id="8" presetID="22" presetClass="entr" presetSubtype="8" fill="hold" grpId="0"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8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task</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24128"/>
            <a:ext cx="8028432" cy="841248"/>
          </a:xfrm>
          <a:prstGeom prst="rect">
            <a:avLst/>
          </a:prstGeom>
          <a:solidFill>
            <a:srgbClr val="4A2545"/>
          </a:solidFill>
          <a:ln/>
        </p:spPr>
        <p:txBody>
          <a:bodyPr wrap="square" lIns="177800" tIns="76200" rIns="177800" bIns="76200" rtlCol="0" anchor="ctr"/>
          <a:lstStyle/>
          <a:p>
            <a:pPr indent="0" marL="0">
              <a:buNone/>
            </a:pPr>
            <a:r>
              <a:rPr lang="en-GB" sz="1900" b="1" dirty="0">
                <a:solidFill>
                  <a:srgbClr val="FFFFFF"/>
                </a:solidFill>
                <a:latin typeface="Calibri" pitchFamily="34" charset="0"/>
                <a:ea typeface="Calibri" pitchFamily="34" charset="-122"/>
                <a:cs typeface="Calibri" pitchFamily="34" charset="-120"/>
              </a:rPr>
              <a:t>How does Priestley make the audience distrust Mr Birling in Act 1?</a:t>
            </a:r>
            <a:endParaRPr lang="en-GB" sz="1900" dirty="0"/>
          </a:p>
        </p:txBody>
      </p:sp>
      <p:sp>
        <p:nvSpPr>
          <p:cNvPr id="5" name="Shape 3"/>
          <p:cNvSpPr/>
          <p:nvPr/>
        </p:nvSpPr>
        <p:spPr>
          <a:xfrm>
            <a:off x="658368" y="2057400"/>
            <a:ext cx="2554224" cy="2011680"/>
          </a:xfrm>
          <a:prstGeom prst="rect">
            <a:avLst/>
          </a:prstGeom>
          <a:solidFill>
            <a:srgbClr val="F3F0F8"/>
          </a:solidFill>
          <a:ln w="9525">
            <a:solidFill>
              <a:srgbClr val="DDD3E6"/>
            </a:solidFill>
            <a:prstDash val="solid"/>
          </a:ln>
        </p:spPr>
      </p:sp>
      <p:sp>
        <p:nvSpPr>
          <p:cNvPr id="6" name="Text 4"/>
          <p:cNvSpPr txBox="1"/>
          <p:nvPr/>
        </p:nvSpPr>
        <p:spPr>
          <a:xfrm>
            <a:off x="795528"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Securing</a:t>
            </a:r>
            <a:endParaRPr lang="en-GB" sz="1200" dirty="0"/>
          </a:p>
        </p:txBody>
      </p:sp>
      <p:sp>
        <p:nvSpPr>
          <p:cNvPr id="7" name="Text 5"/>
          <p:cNvSpPr txBox="1"/>
          <p:nvPr/>
        </p:nvSpPr>
        <p:spPr>
          <a:xfrm>
            <a:off x="795528"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a 4</a:t>
            </a:r>
            <a:endParaRPr lang="en-GB" sz="1050" dirty="0"/>
          </a:p>
        </p:txBody>
      </p:sp>
      <p:sp>
        <p:nvSpPr>
          <p:cNvPr id="8" name="Text 6"/>
          <p:cNvSpPr txBox="1"/>
          <p:nvPr/>
        </p:nvSpPr>
        <p:spPr>
          <a:xfrm>
            <a:off x="795528"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Word bank, a choice of quotations, a worked example and sentence starters.</a:t>
            </a:r>
            <a:endParaRPr lang="en-GB" sz="1400" dirty="0"/>
          </a:p>
        </p:txBody>
      </p:sp>
      <p:sp>
        <p:nvSpPr>
          <p:cNvPr id="9" name="Shape 7"/>
          <p:cNvSpPr/>
          <p:nvPr/>
        </p:nvSpPr>
        <p:spPr>
          <a:xfrm>
            <a:off x="3395472" y="2057400"/>
            <a:ext cx="2554224" cy="2011680"/>
          </a:xfrm>
          <a:prstGeom prst="rect">
            <a:avLst/>
          </a:prstGeom>
          <a:solidFill>
            <a:srgbClr val="F3F0F8"/>
          </a:solidFill>
          <a:ln w="9525">
            <a:solidFill>
              <a:srgbClr val="DDD3E6"/>
            </a:solidFill>
            <a:prstDash val="solid"/>
          </a:ln>
        </p:spPr>
      </p:sp>
      <p:sp>
        <p:nvSpPr>
          <p:cNvPr id="10" name="Text 8"/>
          <p:cNvSpPr txBox="1"/>
          <p:nvPr/>
        </p:nvSpPr>
        <p:spPr>
          <a:xfrm>
            <a:off x="3532632"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Strengthening</a:t>
            </a:r>
            <a:endParaRPr lang="en-GB" sz="1200" dirty="0"/>
          </a:p>
        </p:txBody>
      </p:sp>
      <p:sp>
        <p:nvSpPr>
          <p:cNvPr id="11" name="Text 9"/>
          <p:cNvSpPr txBox="1"/>
          <p:nvPr/>
        </p:nvSpPr>
        <p:spPr>
          <a:xfrm>
            <a:off x="3532632"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5 to 6</a:t>
            </a:r>
            <a:endParaRPr lang="en-GB" sz="1050" dirty="0"/>
          </a:p>
        </p:txBody>
      </p:sp>
      <p:sp>
        <p:nvSpPr>
          <p:cNvPr id="12" name="Text 10"/>
          <p:cNvSpPr txBox="1"/>
          <p:nvPr/>
        </p:nvSpPr>
        <p:spPr>
          <a:xfrm>
            <a:off x="3532632"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Prompts for What, How and Why, a paragraph planner and a success checklist.</a:t>
            </a:r>
            <a:endParaRPr lang="en-GB" sz="1400" dirty="0"/>
          </a:p>
        </p:txBody>
      </p:sp>
      <p:sp>
        <p:nvSpPr>
          <p:cNvPr id="13" name="Shape 11"/>
          <p:cNvSpPr/>
          <p:nvPr/>
        </p:nvSpPr>
        <p:spPr>
          <a:xfrm>
            <a:off x="6132576" y="2057400"/>
            <a:ext cx="2554224" cy="2011680"/>
          </a:xfrm>
          <a:prstGeom prst="rect">
            <a:avLst/>
          </a:prstGeom>
          <a:solidFill>
            <a:srgbClr val="F3F0F8"/>
          </a:solidFill>
          <a:ln w="9525">
            <a:solidFill>
              <a:srgbClr val="DDD3E6"/>
            </a:solidFill>
            <a:prstDash val="solid"/>
          </a:ln>
        </p:spPr>
      </p:sp>
      <p:sp>
        <p:nvSpPr>
          <p:cNvPr id="14" name="Text 12"/>
          <p:cNvSpPr txBox="1"/>
          <p:nvPr/>
        </p:nvSpPr>
        <p:spPr>
          <a:xfrm>
            <a:off x="6269736"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Soaring</a:t>
            </a:r>
            <a:endParaRPr lang="en-GB" sz="1200" dirty="0"/>
          </a:p>
        </p:txBody>
      </p:sp>
      <p:sp>
        <p:nvSpPr>
          <p:cNvPr id="15" name="Text 13"/>
          <p:cNvSpPr txBox="1"/>
          <p:nvPr/>
        </p:nvSpPr>
        <p:spPr>
          <a:xfrm>
            <a:off x="6269736"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7 to 9</a:t>
            </a:r>
            <a:endParaRPr lang="en-GB" sz="1050" dirty="0"/>
          </a:p>
        </p:txBody>
      </p:sp>
      <p:sp>
        <p:nvSpPr>
          <p:cNvPr id="16" name="Text 14"/>
          <p:cNvSpPr txBox="1"/>
          <p:nvPr/>
        </p:nvSpPr>
        <p:spPr>
          <a:xfrm>
            <a:off x="6269736" y="2825496"/>
            <a:ext cx="2279904" cy="1152144"/>
          </a:xfrm>
          <a:prstGeom prst="rect">
            <a:avLst/>
          </a:prstGeom>
          <a:noFill/>
          <a:ln/>
        </p:spPr>
        <p:txBody>
          <a:bodyPr wrap="square" lIns="0" tIns="0" rIns="0" bIns="0" rtlCol="0" anchor="t"/>
          <a:lstStyle/>
          <a:p>
            <a:pPr indent="0" marL="0">
              <a:buNone/>
            </a:pPr>
            <a:r>
              <a:rPr lang="en-GB" sz="1150" dirty="0">
                <a:solidFill>
                  <a:srgbClr val="21122B"/>
                </a:solidFill>
                <a:latin typeface="Calibri" pitchFamily="34" charset="0"/>
                <a:ea typeface="Calibri" pitchFamily="34" charset="-122"/>
                <a:cs typeface="Calibri" pitchFamily="34" charset="-120"/>
              </a:rPr>
              <a:t>Argue: Priestley makes Mr Birling a figure of fun, so the audience laughs at him more than it fears him. How far do you agree?</a:t>
            </a:r>
            <a:endParaRPr lang="en-GB" sz="1150" dirty="0"/>
          </a:p>
        </p:txBody>
      </p:sp>
      <p:sp>
        <p:nvSpPr>
          <p:cNvPr id="17" name="Text 15"/>
          <p:cNvSpPr txBox="1"/>
          <p:nvPr/>
        </p:nvSpPr>
        <p:spPr>
          <a:xfrm>
            <a:off x="658368" y="4160520"/>
            <a:ext cx="8028432" cy="347472"/>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in your book. Finished early? Move up a level and write a second paragraph.</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anim calcmode="lin" valueType="num">
                                      <p:cBhvr>
                                        <p:cTn id="11" dur="500" decel="100000" fill="hold"/>
                                        <p:tgtEl>
                                          <p:spTgt spid="5"/>
                                        </p:tgtEl>
                                        <p:attrNameLst>
                                          <p:attrName>ppt_x</p:attrName>
                                        </p:attrNameLst>
                                      </p:cBhvr>
                                      <p:tavLst>
                                        <p:tav tm="0">
                                          <p:val>
                                            <p:strVal val="#ppt_x"/>
                                          </p:val>
                                        </p:tav>
                                        <p:tav tm="100000">
                                          <p:val>
                                            <p:strVal val="#ppt_x"/>
                                          </p:val>
                                        </p:tav>
                                      </p:tavLst>
                                    </p:anim>
                                    <p:anim calcmode="lin" valueType="num">
                                      <p:cBhvr>
                                        <p:cTn id="12" dur="50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6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decel="100000" fill="hold"/>
                                        <p:tgtEl>
                                          <p:spTgt spid="6"/>
                                        </p:tgtEl>
                                        <p:attrNameLst>
                                          <p:attrName>ppt_x</p:attrName>
                                        </p:attrNameLst>
                                      </p:cBhvr>
                                      <p:tavLst>
                                        <p:tav tm="0">
                                          <p:val>
                                            <p:strVal val="#ppt_x"/>
                                          </p:val>
                                        </p:tav>
                                        <p:tav tm="100000">
                                          <p:val>
                                            <p:strVal val="#ppt_x"/>
                                          </p:val>
                                        </p:tav>
                                      </p:tavLst>
                                    </p:anim>
                                    <p:anim calcmode="lin" valueType="num">
                                      <p:cBhvr>
                                        <p:cTn id="17" dur="50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6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decel="100000" fill="hold"/>
                                        <p:tgtEl>
                                          <p:spTgt spid="7"/>
                                        </p:tgtEl>
                                        <p:attrNameLst>
                                          <p:attrName>ppt_x</p:attrName>
                                        </p:attrNameLst>
                                      </p:cBhvr>
                                      <p:tavLst>
                                        <p:tav tm="0">
                                          <p:val>
                                            <p:strVal val="#ppt_x"/>
                                          </p:val>
                                        </p:tav>
                                        <p:tav tm="100000">
                                          <p:val>
                                            <p:strVal val="#ppt_x"/>
                                          </p:val>
                                        </p:tav>
                                      </p:tavLst>
                                    </p:anim>
                                    <p:anim calcmode="lin" valueType="num">
                                      <p:cBhvr>
                                        <p:cTn id="22" dur="50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6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decel="100000" fill="hold"/>
                                        <p:tgtEl>
                                          <p:spTgt spid="8"/>
                                        </p:tgtEl>
                                        <p:attrNameLst>
                                          <p:attrName>ppt_x</p:attrName>
                                        </p:attrNameLst>
                                      </p:cBhvr>
                                      <p:tavLst>
                                        <p:tav tm="0">
                                          <p:val>
                                            <p:strVal val="#ppt_x"/>
                                          </p:val>
                                        </p:tav>
                                        <p:tav tm="100000">
                                          <p:val>
                                            <p:strVal val="#ppt_x"/>
                                          </p:val>
                                        </p:tav>
                                      </p:tavLst>
                                    </p:anim>
                                    <p:anim calcmode="lin" valueType="num">
                                      <p:cBhvr>
                                        <p:cTn id="27" dur="50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83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decel="100000" fill="hold"/>
                                        <p:tgtEl>
                                          <p:spTgt spid="9"/>
                                        </p:tgtEl>
                                        <p:attrNameLst>
                                          <p:attrName>ppt_x</p:attrName>
                                        </p:attrNameLst>
                                      </p:cBhvr>
                                      <p:tavLst>
                                        <p:tav tm="0">
                                          <p:val>
                                            <p:strVal val="#ppt_x"/>
                                          </p:val>
                                        </p:tav>
                                        <p:tav tm="100000">
                                          <p:val>
                                            <p:strVal val="#ppt_x"/>
                                          </p:val>
                                        </p:tav>
                                      </p:tavLst>
                                    </p:anim>
                                    <p:anim calcmode="lin" valueType="num">
                                      <p:cBhvr>
                                        <p:cTn id="32" dur="50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83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decel="100000" fill="hold"/>
                                        <p:tgtEl>
                                          <p:spTgt spid="10"/>
                                        </p:tgtEl>
                                        <p:attrNameLst>
                                          <p:attrName>ppt_x</p:attrName>
                                        </p:attrNameLst>
                                      </p:cBhvr>
                                      <p:tavLst>
                                        <p:tav tm="0">
                                          <p:val>
                                            <p:strVal val="#ppt_x"/>
                                          </p:val>
                                        </p:tav>
                                        <p:tav tm="100000">
                                          <p:val>
                                            <p:strVal val="#ppt_x"/>
                                          </p:val>
                                        </p:tav>
                                      </p:tavLst>
                                    </p:anim>
                                    <p:anim calcmode="lin" valueType="num">
                                      <p:cBhvr>
                                        <p:cTn id="37" dur="50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83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anim calcmode="lin" valueType="num">
                                      <p:cBhvr>
                                        <p:cTn id="41" dur="500" decel="100000" fill="hold"/>
                                        <p:tgtEl>
                                          <p:spTgt spid="11"/>
                                        </p:tgtEl>
                                        <p:attrNameLst>
                                          <p:attrName>ppt_x</p:attrName>
                                        </p:attrNameLst>
                                      </p:cBhvr>
                                      <p:tavLst>
                                        <p:tav tm="0">
                                          <p:val>
                                            <p:strVal val="#ppt_x"/>
                                          </p:val>
                                        </p:tav>
                                        <p:tav tm="100000">
                                          <p:val>
                                            <p:strVal val="#ppt_x"/>
                                          </p:val>
                                        </p:tav>
                                      </p:tavLst>
                                    </p:anim>
                                    <p:anim calcmode="lin" valueType="num">
                                      <p:cBhvr>
                                        <p:cTn id="42" dur="50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83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decel="100000" fill="hold"/>
                                        <p:tgtEl>
                                          <p:spTgt spid="12"/>
                                        </p:tgtEl>
                                        <p:attrNameLst>
                                          <p:attrName>ppt_x</p:attrName>
                                        </p:attrNameLst>
                                      </p:cBhvr>
                                      <p:tavLst>
                                        <p:tav tm="0">
                                          <p:val>
                                            <p:strVal val="#ppt_x"/>
                                          </p:val>
                                        </p:tav>
                                        <p:tav tm="100000">
                                          <p:val>
                                            <p:strVal val="#ppt_x"/>
                                          </p:val>
                                        </p:tav>
                                      </p:tavLst>
                                    </p:anim>
                                    <p:anim calcmode="lin" valueType="num">
                                      <p:cBhvr>
                                        <p:cTn id="47" dur="50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101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anim calcmode="lin" valueType="num">
                                      <p:cBhvr>
                                        <p:cTn id="51" dur="500" decel="100000" fill="hold"/>
                                        <p:tgtEl>
                                          <p:spTgt spid="13"/>
                                        </p:tgtEl>
                                        <p:attrNameLst>
                                          <p:attrName>ppt_x</p:attrName>
                                        </p:attrNameLst>
                                      </p:cBhvr>
                                      <p:tavLst>
                                        <p:tav tm="0">
                                          <p:val>
                                            <p:strVal val="#ppt_x"/>
                                          </p:val>
                                        </p:tav>
                                        <p:tav tm="100000">
                                          <p:val>
                                            <p:strVal val="#ppt_x"/>
                                          </p:val>
                                        </p:tav>
                                      </p:tavLst>
                                    </p:anim>
                                    <p:anim calcmode="lin" valueType="num">
                                      <p:cBhvr>
                                        <p:cTn id="52" dur="50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101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decel="100000" fill="hold"/>
                                        <p:tgtEl>
                                          <p:spTgt spid="14"/>
                                        </p:tgtEl>
                                        <p:attrNameLst>
                                          <p:attrName>ppt_x</p:attrName>
                                        </p:attrNameLst>
                                      </p:cBhvr>
                                      <p:tavLst>
                                        <p:tav tm="0">
                                          <p:val>
                                            <p:strVal val="#ppt_x"/>
                                          </p:val>
                                        </p:tav>
                                        <p:tav tm="100000">
                                          <p:val>
                                            <p:strVal val="#ppt_x"/>
                                          </p:val>
                                        </p:tav>
                                      </p:tavLst>
                                    </p:anim>
                                    <p:anim calcmode="lin" valueType="num">
                                      <p:cBhvr>
                                        <p:cTn id="57" dur="500" decel="100000" fill="hold"/>
                                        <p:tgtEl>
                                          <p:spTgt spid="14"/>
                                        </p:tgtEl>
                                        <p:attrNameLst>
                                          <p:attrName>ppt_y</p:attrName>
                                        </p:attrNameLst>
                                      </p:cBhvr>
                                      <p:tavLst>
                                        <p:tav tm="0">
                                          <p:val>
                                            <p:strVal val="#ppt_y+0.025"/>
                                          </p:val>
                                        </p:tav>
                                        <p:tav tm="100000">
                                          <p:val>
                                            <p:strVal val="#ppt_y"/>
                                          </p:val>
                                        </p:tav>
                                      </p:tavLst>
                                    </p:anim>
                                  </p:childTnLst>
                                </p:cTn>
                              </p:par>
                              <p:par>
                                <p:cTn id="58" presetID="42" presetClass="entr" presetSubtype="0" fill="hold" grpId="0" nodeType="withEffect">
                                  <p:stCondLst>
                                    <p:cond delay="101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anim calcmode="lin" valueType="num">
                                      <p:cBhvr>
                                        <p:cTn id="61" dur="500" decel="100000" fill="hold"/>
                                        <p:tgtEl>
                                          <p:spTgt spid="15"/>
                                        </p:tgtEl>
                                        <p:attrNameLst>
                                          <p:attrName>ppt_x</p:attrName>
                                        </p:attrNameLst>
                                      </p:cBhvr>
                                      <p:tavLst>
                                        <p:tav tm="0">
                                          <p:val>
                                            <p:strVal val="#ppt_x"/>
                                          </p:val>
                                        </p:tav>
                                        <p:tav tm="100000">
                                          <p:val>
                                            <p:strVal val="#ppt_x"/>
                                          </p:val>
                                        </p:tav>
                                      </p:tavLst>
                                    </p:anim>
                                    <p:anim calcmode="lin" valueType="num">
                                      <p:cBhvr>
                                        <p:cTn id="62" dur="500" decel="100000" fill="hold"/>
                                        <p:tgtEl>
                                          <p:spTgt spid="15"/>
                                        </p:tgtEl>
                                        <p:attrNameLst>
                                          <p:attrName>ppt_y</p:attrName>
                                        </p:attrNameLst>
                                      </p:cBhvr>
                                      <p:tavLst>
                                        <p:tav tm="0">
                                          <p:val>
                                            <p:strVal val="#ppt_y+0.025"/>
                                          </p:val>
                                        </p:tav>
                                        <p:tav tm="100000">
                                          <p:val>
                                            <p:strVal val="#ppt_y"/>
                                          </p:val>
                                        </p:tav>
                                      </p:tavLst>
                                    </p:anim>
                                  </p:childTnLst>
                                </p:cTn>
                              </p:par>
                              <p:par>
                                <p:cTn id="63" presetID="42" presetClass="entr" presetSubtype="0" fill="hold" grpId="0" nodeType="withEffect">
                                  <p:stCondLst>
                                    <p:cond delay="101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decel="100000" fill="hold"/>
                                        <p:tgtEl>
                                          <p:spTgt spid="16"/>
                                        </p:tgtEl>
                                        <p:attrNameLst>
                                          <p:attrName>ppt_x</p:attrName>
                                        </p:attrNameLst>
                                      </p:cBhvr>
                                      <p:tavLst>
                                        <p:tav tm="0">
                                          <p:val>
                                            <p:strVal val="#ppt_x"/>
                                          </p:val>
                                        </p:tav>
                                        <p:tav tm="100000">
                                          <p:val>
                                            <p:strVal val="#ppt_x"/>
                                          </p:val>
                                        </p:tav>
                                      </p:tavLst>
                                    </p:anim>
                                    <p:anim calcmode="lin" valueType="num">
                                      <p:cBhvr>
                                        <p:cTn id="67" dur="500" decel="100000" fill="hold"/>
                                        <p:tgtEl>
                                          <p:spTgt spid="16"/>
                                        </p:tgtEl>
                                        <p:attrNameLst>
                                          <p:attrName>ppt_y</p:attrName>
                                        </p:attrNameLst>
                                      </p:cBhvr>
                                      <p:tavLst>
                                        <p:tav tm="0">
                                          <p:val>
                                            <p:strVal val="#ppt_y+0.025"/>
                                          </p:val>
                                        </p:tav>
                                        <p:tav tm="100000">
                                          <p:val>
                                            <p:strVal val="#ppt_y"/>
                                          </p:val>
                                        </p:tav>
                                      </p:tavLst>
                                    </p:anim>
                                  </p:childTnLst>
                                </p:cTn>
                              </p:par>
                              <p:par>
                                <p:cTn id="68" presetID="10" presetClass="entr" presetSubtype="0" fill="hold" grpId="0" nodeType="withEffect">
                                  <p:stCondLst>
                                    <p:cond delay="151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4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paragraph</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Shape 2"/>
          <p:cNvSpPr/>
          <p:nvPr/>
        </p:nvSpPr>
        <p:spPr>
          <a:xfrm>
            <a:off x="658368" y="1051560"/>
            <a:ext cx="8028432" cy="640080"/>
          </a:xfrm>
          <a:prstGeom prst="rect">
            <a:avLst/>
          </a:prstGeom>
          <a:solidFill>
            <a:srgbClr val="F3F0F8"/>
          </a:solidFill>
          <a:ln w="9525">
            <a:solidFill>
              <a:srgbClr val="DDD3E6"/>
            </a:solidFill>
            <a:prstDash val="solid"/>
          </a:ln>
        </p:spPr>
      </p:sp>
      <p:sp>
        <p:nvSpPr>
          <p:cNvPr id="5" name="Text 3"/>
          <p:cNvSpPr txBox="1"/>
          <p:nvPr/>
        </p:nvSpPr>
        <p:spPr>
          <a:xfrm>
            <a:off x="768096" y="114300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What</a:t>
            </a:r>
            <a:endParaRPr lang="en-GB" sz="1200" dirty="0"/>
          </a:p>
        </p:txBody>
      </p:sp>
      <p:sp>
        <p:nvSpPr>
          <p:cNvPr id="6" name="Text 4"/>
          <p:cNvSpPr txBox="1"/>
          <p:nvPr/>
        </p:nvSpPr>
        <p:spPr>
          <a:xfrm>
            <a:off x="1527048" y="1088136"/>
            <a:ext cx="7068312" cy="566928"/>
          </a:xfrm>
          <a:prstGeom prst="rect">
            <a:avLst/>
          </a:prstGeom>
          <a:noFill/>
          <a:ln/>
        </p:spPr>
        <p:txBody>
          <a:bodyPr wrap="square" lIns="508" tIns="508" rIns="508" bIns="508" rtlCol="0" anchor="ctr"/>
          <a:lstStyle/>
          <a:p>
            <a:pPr indent="0" marL="0">
              <a:buNone/>
            </a:pPr>
            <a:r>
              <a:rPr lang="en-GB" sz="1400" dirty="0">
                <a:solidFill>
                  <a:srgbClr val="21122B"/>
                </a:solidFill>
                <a:latin typeface="Calibri" pitchFamily="34" charset="0"/>
                <a:ea typeface="Calibri" pitchFamily="34" charset="-122"/>
                <a:cs typeface="Calibri" pitchFamily="34" charset="-120"/>
              </a:rPr>
              <a:t>Priestley makes the audience distrust Mr Birling by giving him confident predictions that the audience knows are wrong.</a:t>
            </a:r>
            <a:endParaRPr lang="en-GB" sz="1400" dirty="0"/>
          </a:p>
        </p:txBody>
      </p:sp>
      <p:sp>
        <p:nvSpPr>
          <p:cNvPr id="7" name="Shape 5"/>
          <p:cNvSpPr/>
          <p:nvPr/>
        </p:nvSpPr>
        <p:spPr>
          <a:xfrm>
            <a:off x="658368" y="1783080"/>
            <a:ext cx="8028432" cy="1412943"/>
          </a:xfrm>
          <a:prstGeom prst="rect">
            <a:avLst/>
          </a:prstGeom>
          <a:solidFill>
            <a:srgbClr val="F3F0F8"/>
          </a:solidFill>
          <a:ln w="9525">
            <a:solidFill>
              <a:srgbClr val="DDD3E6"/>
            </a:solidFill>
            <a:prstDash val="solid"/>
          </a:ln>
        </p:spPr>
      </p:sp>
      <p:sp>
        <p:nvSpPr>
          <p:cNvPr id="8" name="Text 6"/>
          <p:cNvSpPr txBox="1"/>
          <p:nvPr/>
        </p:nvSpPr>
        <p:spPr>
          <a:xfrm>
            <a:off x="768096" y="187452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How</a:t>
            </a:r>
            <a:endParaRPr lang="en-GB" sz="1200" dirty="0"/>
          </a:p>
        </p:txBody>
      </p:sp>
      <p:sp>
        <p:nvSpPr>
          <p:cNvPr id="9" name="Text 7"/>
          <p:cNvSpPr txBox="1"/>
          <p:nvPr/>
        </p:nvSpPr>
        <p:spPr>
          <a:xfrm>
            <a:off x="1527048" y="1819656"/>
            <a:ext cx="7068312" cy="1339791"/>
          </a:xfrm>
          <a:prstGeom prst="rect">
            <a:avLst/>
          </a:prstGeom>
          <a:noFill/>
          <a:ln/>
        </p:spPr>
        <p:txBody>
          <a:bodyPr wrap="square" lIns="508" tIns="508" rIns="508" bIns="508" rtlCol="0" anchor="ctr"/>
          <a:lstStyle/>
          <a:p>
            <a:pPr indent="0" marL="0">
              <a:buNone/>
            </a:pPr>
            <a:r>
              <a:rPr lang="en-GB" sz="1400" dirty="0">
                <a:solidFill>
                  <a:srgbClr val="21122B"/>
                </a:solidFill>
                <a:latin typeface="Calibri" pitchFamily="34" charset="0"/>
                <a:ea typeface="Calibri" pitchFamily="34" charset="-122"/>
                <a:cs typeface="Calibri" pitchFamily="34" charset="-120"/>
              </a:rPr>
              <a:t>Birling calls the Titanic “unsinkable, absolutely unsinkable”. This is dramatic irony: the repeated adjective, made stronger by “absolutely”, leaves no room for doubt, yet the audience knows the ship sank in April 1912. He also brushes aside “silly little war scares”, and the word “little” shrinks a war that began two years later.</a:t>
            </a:r>
            <a:endParaRPr lang="en-GB" sz="1400" dirty="0"/>
          </a:p>
        </p:txBody>
      </p:sp>
      <p:sp>
        <p:nvSpPr>
          <p:cNvPr id="10" name="Shape 8"/>
          <p:cNvSpPr/>
          <p:nvPr/>
        </p:nvSpPr>
        <p:spPr>
          <a:xfrm>
            <a:off x="658368" y="3287463"/>
            <a:ext cx="8028432" cy="1281011"/>
          </a:xfrm>
          <a:prstGeom prst="rect">
            <a:avLst/>
          </a:prstGeom>
          <a:solidFill>
            <a:srgbClr val="F3F0F8"/>
          </a:solidFill>
          <a:ln w="9525">
            <a:solidFill>
              <a:srgbClr val="DDD3E6"/>
            </a:solidFill>
            <a:prstDash val="solid"/>
          </a:ln>
        </p:spPr>
      </p:sp>
      <p:sp>
        <p:nvSpPr>
          <p:cNvPr id="11" name="Text 9"/>
          <p:cNvSpPr txBox="1"/>
          <p:nvPr/>
        </p:nvSpPr>
        <p:spPr>
          <a:xfrm>
            <a:off x="768096" y="3378903"/>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Why</a:t>
            </a:r>
            <a:endParaRPr lang="en-GB" sz="1200" dirty="0"/>
          </a:p>
        </p:txBody>
      </p:sp>
      <p:sp>
        <p:nvSpPr>
          <p:cNvPr id="12" name="Text 10"/>
          <p:cNvSpPr txBox="1"/>
          <p:nvPr/>
        </p:nvSpPr>
        <p:spPr>
          <a:xfrm>
            <a:off x="1527048" y="3324039"/>
            <a:ext cx="7068312" cy="1207859"/>
          </a:xfrm>
          <a:prstGeom prst="rect">
            <a:avLst/>
          </a:prstGeom>
          <a:noFill/>
          <a:ln/>
        </p:spPr>
        <p:txBody>
          <a:bodyPr wrap="square" lIns="508" tIns="508" rIns="508" bIns="508" rtlCol="0" anchor="ctr"/>
          <a:lstStyle/>
          <a:p>
            <a:pPr indent="0" marL="0">
              <a:buNone/>
            </a:pPr>
            <a:r>
              <a:rPr lang="en-GB" sz="1400" dirty="0">
                <a:solidFill>
                  <a:srgbClr val="21122B"/>
                </a:solidFill>
                <a:latin typeface="Calibri" pitchFamily="34" charset="0"/>
                <a:ea typeface="Calibri" pitchFamily="34" charset="-122"/>
                <a:cs typeface="Calibri" pitchFamily="34" charset="-120"/>
              </a:rPr>
              <a:t>Priestley wants his 1945 audience, who had lived through two world wars, to see that a man this sure of himself can be completely wrong. Once they stop trusting his predictions, they stop trusting his scorn for “community and all that nonsense”, which is the very idea the Inspector arrives to defend.</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par>
                                <p:cTn id="8" presetID="22" presetClass="entr" presetSubtype="8" fill="hold" grpId="0" nodeType="withEffect">
                                  <p:stCondLst>
                                    <p:cond delay="12"/>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6"/>
                                        <p:tgtEl>
                                          <p:spTgt spid="5"/>
                                        </p:tgtEl>
                                      </p:cBhvr>
                                    </p:animEffect>
                                  </p:childTnLst>
                                </p:cTn>
                              </p:par>
                              <p:par>
                                <p:cTn id="11" presetID="22" presetClass="entr" presetSubtype="8" fill="hold" grpId="0" nodeType="withEffect">
                                  <p:stCondLst>
                                    <p:cond delay="97"/>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792"/>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900"/>
                                        <p:tgtEl>
                                          <p:spTgt spid="7"/>
                                        </p:tgtEl>
                                      </p:cBhvr>
                                    </p:animEffect>
                                  </p:childTnLst>
                                </p:cTn>
                              </p:par>
                              <p:par>
                                <p:cTn id="19" presetID="22" presetClass="entr" presetSubtype="8" fill="hold" grpId="0" nodeType="withEffect">
                                  <p:stCondLst>
                                    <p:cond delay="12"/>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6"/>
                                        <p:tgtEl>
                                          <p:spTgt spid="8"/>
                                        </p:tgtEl>
                                      </p:cBhvr>
                                    </p:animEffect>
                                  </p:childTnLst>
                                </p:cTn>
                              </p:par>
                              <p:par>
                                <p:cTn id="22" presetID="22" presetClass="entr" presetSubtype="8" fill="hold" grpId="0" nodeType="withEffect">
                                  <p:stCondLst>
                                    <p:cond delay="97"/>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792"/>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900"/>
                                        <p:tgtEl>
                                          <p:spTgt spid="10"/>
                                        </p:tgtEl>
                                      </p:cBhvr>
                                    </p:animEffect>
                                  </p:childTnLst>
                                </p:cTn>
                              </p:par>
                              <p:par>
                                <p:cTn id="30" presetID="22" presetClass="entr" presetSubtype="8" fill="hold" grpId="0" nodeType="withEffect">
                                  <p:stCondLst>
                                    <p:cond delay="12"/>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76"/>
                                        <p:tgtEl>
                                          <p:spTgt spid="11"/>
                                        </p:tgtEl>
                                      </p:cBhvr>
                                    </p:animEffect>
                                  </p:childTnLst>
                                </p:cTn>
                              </p:par>
                              <p:par>
                                <p:cTn id="33" presetID="22" presetClass="entr" presetSubtype="8" fill="hold" grpId="0" nodeType="withEffect">
                                  <p:stCondLst>
                                    <p:cond delay="97"/>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792"/>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Exit ticket</a:t>
            </a:r>
            <a:endParaRPr lang="en-GB" sz="2400" dirty="0"/>
          </a:p>
        </p:txBody>
      </p:sp>
      <p:sp>
        <p:nvSpPr>
          <p:cNvPr id="3" name="Text 1"/>
          <p:cNvSpPr txBox="1"/>
          <p:nvPr/>
        </p:nvSpPr>
        <p:spPr>
          <a:xfrm>
            <a:off x="658368" y="1463040"/>
            <a:ext cx="8028432" cy="1463040"/>
          </a:xfrm>
          <a:prstGeom prst="rect">
            <a:avLst/>
          </a:prstGeom>
          <a:noFill/>
          <a:ln/>
        </p:spPr>
        <p:txBody>
          <a:bodyPr wrap="square" lIns="0" tIns="0" rIns="0" bIns="0" rtlCol="0" anchor="ctr"/>
          <a:lstStyle/>
          <a:p>
            <a:pPr indent="0" marL="0">
              <a:buNone/>
            </a:pPr>
            <a:r>
              <a:rPr lang="en-GB" sz="3200" dirty="0">
                <a:solidFill>
                  <a:srgbClr val="4A2545"/>
                </a:solidFill>
                <a:latin typeface="Cambria" pitchFamily="34" charset="0"/>
                <a:ea typeface="Cambria" pitchFamily="34" charset="-122"/>
                <a:cs typeface="Cambria" pitchFamily="34" charset="-120"/>
              </a:rPr>
              <a:t>The audience stops trusting Mr Birling when…</a:t>
            </a:r>
            <a:endParaRPr lang="en-GB" sz="3200" dirty="0"/>
          </a:p>
        </p:txBody>
      </p:sp>
      <p:sp>
        <p:nvSpPr>
          <p:cNvPr id="4" name="Text 2"/>
          <p:cNvSpPr txBox="1"/>
          <p:nvPr/>
        </p:nvSpPr>
        <p:spPr>
          <a:xfrm>
            <a:off x="658368" y="3200400"/>
            <a:ext cx="8028432" cy="41148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Complete the sentence on a sticky note or slip of paper before you leave.</a:t>
            </a:r>
            <a:endParaRPr lang="en-GB" sz="15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100"/>
                                        <p:tgtEl>
                                          <p:spTgt spid="3"/>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Inspector Calls: Lesson 3, A hard-headed man of business</dc:title>
  <dc:subject>PptxGenJS Presentation</dc:subject>
  <dc:creator>Between the Lines</dc:creator>
  <cp:lastModifiedBy>Between the Lines</cp:lastModifiedBy>
  <cp:revision>1</cp:revision>
  <dcterms:created xsi:type="dcterms:W3CDTF">2026-10-04T15:37:28Z</dcterms:created>
  <dcterms:modified xsi:type="dcterms:W3CDTF">2026-10-04T15:37:28Z</dcterms:modified>
</cp:coreProperties>
</file>