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9000dc2a-adb6-5246-e18c-59c90b56d9a5}">
          <p14:sldIdLst>
            <p14:sldId id="256"/>
          </p14:sldIdLst>
        </p14:section>
        <p14:section name="Know" id="{745cfc0d-d87f-c39b-be15-b4c3a7cd2af0}">
          <p14:sldIdLst>
            <p14:sldId id="257"/>
            <p14:sldId id="258"/>
            <p14:sldId id="259"/>
            <p14:sldId id="260"/>
          </p14:sldIdLst>
        </p14:section>
        <p14:section name="Apply" id="{0219075e-25b4-0920-8cd4-38587243fd34}">
          <p14:sldIdLst>
            <p14:sldId id="261"/>
            <p14:sldId id="262"/>
            <p14:sldId id="263"/>
            <p14:sldId id="264"/>
          </p14:sldIdLst>
        </p14:section>
        <p14:section name="Master" id="{8ddab51f-5537-3627-ac9a-de7c58124e07}">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Story of the door. Sequence 1: Context and Chapters 1 and 2. Share the big question and the three outcomes. Subject knowledge: Enfield tells the story at second hand, in his own chatty voice (“Well, sir”), which makes the horror feel like real testimony. The setting builds tension first: streets “as empty as a church” and Enfield beginning “to long for the sight of a policeman”. The girl is “not much the worse”, so the horror lies in Hyde’s manner. Everyone who sees Hyde wants to hurt him, even the doctor who is “about as emotional as a bagpipe”, a dry joke that makes his hatred more striking. Hyde then pays with a cheque signed by a respectable man, which turns an assault into a mystery.</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copy the quotation into the middle of a page (or use the explode grid in their student pack) and try all four boxes before anything is revealed: Method, Zoom in, Effect, Purpose. Let them work on their own, or model the first box aloud and let them try the other three. Take two or three ideas for each box, then move to the next slide and reveal the notes one at a time.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compare it with what students wrote on the previous slide. Enfield tells the story at second hand, in his own chatty voice (“Well, sir”), which makes the horror feel like real testimony. The setting builds tension first: streets “as empty as a church” and Enfield beginning “to long for the sight of a policeman”. The girl is “not much the worse”, so the horror lies in Hyde’s manner. Everyone who sees Hyde wants to hurt him, even the doctor who is “about as emotional as a bagpipe”, a dry joke that makes his hatred more striking. Hyde then pays with a cheque signed by a respectable man, which turns an assault into a mystery.</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B is a literal reading: remind students that a simile compares, and start them on Securing. C has noticed “damned” but turns Hyde into a victim: point to “trampled calmly” and ask whether a man who could not help himself would be calm.</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A. B is a literal reading: remind students that a simile compares, and start them on Securing. C has noticed “damned” but turns Hyde into a victim: point to “trampled calmly” and ask whether a man who could not help himself would be calm.</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extract. Students who chose B or C in the hinge question, or who struggled with the Do Now, start on Securing. Move anyone who completes the Securing frame in ten minutes to the Strengthening prompts for a second paragraph. Students who can already build a thesis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STORY OF THE DOOR</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Stevenson make Hyde’s first act shocking?</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how Stevenson introduces Hyde through Enfield, a witness</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the Juggernaut simile and the adverb “calmly”</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Hyde’s attack on the girl</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In which month and year was the novella published?</a:t>
            </a:r>
            <a:endParaRPr lang="en-GB" sz="170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blackmail?</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Enfield’s rule about asking questions?</a:t>
            </a:r>
            <a:endParaRPr lang="en-GB" sz="170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Whose will leaves everything to Edward Hyde?</a:t>
            </a:r>
            <a:endParaRPr lang="en-GB" sz="170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Who was Deacon Brodie?</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In which month and year was the novella published?</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January 1886</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blackmail?</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Demanding money from someone by threatening to reveal their secret</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Enfield’s rule about asking questions?</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The more suspicious something looks, the less he asks</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Whose will leaves everything to Edward Hyde?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Dr Jekyll’s</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Who was Deacon Brodie?</a:t>
            </a:r>
            <a:endParaRPr lang="en-GB" sz="1200" dirty="0"/>
          </a:p>
          <a:p>
            <a:pPr indent="0" marL="0">
              <a:buNone/>
            </a:pPr>
            <a:r>
              <a:rPr lang="en-GB" sz="1250" b="1" dirty="0">
                <a:solidFill>
                  <a:srgbClr val="6E44A8"/>
                </a:solidFill>
                <a:latin typeface="Calibri" pitchFamily="34" charset="0"/>
                <a:ea typeface="Calibri" pitchFamily="34" charset="-122"/>
                <a:cs typeface="Calibri" pitchFamily="34" charset="-120"/>
              </a:rPr>
              <a:t>A respected Edinburgh cabinet-maker and town councillor who was a burglar by night</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257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trample</a:t>
            </a:r>
            <a:endParaRPr lang="en-GB" sz="1900" dirty="0"/>
          </a:p>
        </p:txBody>
      </p:sp>
      <p:sp>
        <p:nvSpPr>
          <p:cNvPr id="6" name="Text 4"/>
          <p:cNvSpPr txBox="1"/>
          <p:nvPr/>
        </p:nvSpPr>
        <p:spPr>
          <a:xfrm>
            <a:off x="7955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to tread heavily on something and crush it</a:t>
            </a:r>
            <a:endParaRPr lang="en-GB" sz="1600" dirty="0"/>
          </a:p>
        </p:txBody>
      </p:sp>
      <p:sp>
        <p:nvSpPr>
          <p:cNvPr id="7" name="Shape 5"/>
          <p:cNvSpPr/>
          <p:nvPr/>
        </p:nvSpPr>
        <p:spPr>
          <a:xfrm>
            <a:off x="4773168" y="1188720"/>
            <a:ext cx="3913632" cy="1257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Juggernaut</a:t>
            </a:r>
            <a:endParaRPr lang="en-GB" sz="1900" dirty="0"/>
          </a:p>
        </p:txBody>
      </p:sp>
      <p:sp>
        <p:nvSpPr>
          <p:cNvPr id="9" name="Text 7"/>
          <p:cNvSpPr txBox="1"/>
          <p:nvPr/>
        </p:nvSpPr>
        <p:spPr>
          <a:xfrm>
            <a:off x="49103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huge force that crushes everything in its path</a:t>
            </a:r>
            <a:endParaRPr lang="en-GB" sz="1600" dirty="0"/>
          </a:p>
        </p:txBody>
      </p:sp>
      <p:sp>
        <p:nvSpPr>
          <p:cNvPr id="10" name="Shape 8"/>
          <p:cNvSpPr/>
          <p:nvPr/>
        </p:nvSpPr>
        <p:spPr>
          <a:xfrm>
            <a:off x="658368" y="2647696"/>
            <a:ext cx="3913632" cy="1257808"/>
          </a:xfrm>
          <a:prstGeom prst="rect">
            <a:avLst/>
          </a:prstGeom>
          <a:solidFill>
            <a:srgbClr val="F3F0F8"/>
          </a:solidFill>
          <a:ln w="9525">
            <a:solidFill>
              <a:srgbClr val="DDD3E6"/>
            </a:solidFill>
            <a:prstDash val="solid"/>
          </a:ln>
        </p:spPr>
      </p:sp>
      <p:sp>
        <p:nvSpPr>
          <p:cNvPr id="11" name="Text 9"/>
          <p:cNvSpPr txBox="1"/>
          <p:nvPr/>
        </p:nvSpPr>
        <p:spPr>
          <a:xfrm>
            <a:off x="7955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hellish</a:t>
            </a:r>
            <a:endParaRPr lang="en-GB" sz="1900" dirty="0"/>
          </a:p>
        </p:txBody>
      </p:sp>
      <p:sp>
        <p:nvSpPr>
          <p:cNvPr id="12" name="Text 10"/>
          <p:cNvSpPr txBox="1"/>
          <p:nvPr/>
        </p:nvSpPr>
        <p:spPr>
          <a:xfrm>
            <a:off x="7955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like hell: terrible, cruel and evil</a:t>
            </a:r>
            <a:endParaRPr lang="en-GB" sz="1600" dirty="0"/>
          </a:p>
        </p:txBody>
      </p:sp>
      <p:sp>
        <p:nvSpPr>
          <p:cNvPr id="13" name="Shape 11"/>
          <p:cNvSpPr/>
          <p:nvPr/>
        </p:nvSpPr>
        <p:spPr>
          <a:xfrm>
            <a:off x="4773168" y="2647696"/>
            <a:ext cx="3913632" cy="1257808"/>
          </a:xfrm>
          <a:prstGeom prst="rect">
            <a:avLst/>
          </a:prstGeom>
          <a:solidFill>
            <a:srgbClr val="F3F0F8"/>
          </a:solidFill>
          <a:ln w="9525">
            <a:solidFill>
              <a:srgbClr val="DDD3E6"/>
            </a:solidFill>
            <a:prstDash val="solid"/>
          </a:ln>
        </p:spPr>
      </p:sp>
      <p:sp>
        <p:nvSpPr>
          <p:cNvPr id="14" name="Text 12"/>
          <p:cNvSpPr txBox="1"/>
          <p:nvPr/>
        </p:nvSpPr>
        <p:spPr>
          <a:xfrm>
            <a:off x="49103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callous</a:t>
            </a:r>
            <a:endParaRPr lang="en-GB" sz="1900" dirty="0"/>
          </a:p>
        </p:txBody>
      </p:sp>
      <p:sp>
        <p:nvSpPr>
          <p:cNvPr id="15" name="Text 13"/>
          <p:cNvSpPr txBox="1"/>
          <p:nvPr/>
        </p:nvSpPr>
        <p:spPr>
          <a:xfrm>
            <a:off x="49103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cruel, and not caring about other people’s pain</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Chapter 1: Enfield’s story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512064"/>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Enfield tells Utterson what he saw at “about three o’clock of a black winter morning”, walking home through empty, lamp-lit streets.</a:t>
            </a:r>
            <a:endParaRPr lang="en-GB" sz="1300" dirty="0"/>
          </a:p>
        </p:txBody>
      </p:sp>
      <p:sp>
        <p:nvSpPr>
          <p:cNvPr id="5" name="Shape 3"/>
          <p:cNvSpPr/>
          <p:nvPr/>
        </p:nvSpPr>
        <p:spPr>
          <a:xfrm>
            <a:off x="658368" y="1572768"/>
            <a:ext cx="8028432" cy="2267712"/>
          </a:xfrm>
          <a:prstGeom prst="rect">
            <a:avLst/>
          </a:prstGeom>
          <a:solidFill>
            <a:srgbClr val="EBF2F8"/>
          </a:solidFill>
          <a:ln w="9525">
            <a:solidFill>
              <a:srgbClr val="EBF2F8"/>
            </a:solidFill>
            <a:prstDash val="solid"/>
          </a:ln>
        </p:spPr>
      </p:sp>
      <p:sp>
        <p:nvSpPr>
          <p:cNvPr id="6" name="Shape 4"/>
          <p:cNvSpPr/>
          <p:nvPr/>
        </p:nvSpPr>
        <p:spPr>
          <a:xfrm>
            <a:off x="914400" y="1572768"/>
            <a:ext cx="18288" cy="2267712"/>
          </a:xfrm>
          <a:prstGeom prst="rect">
            <a:avLst/>
          </a:prstGeom>
          <a:solidFill>
            <a:srgbClr val="6E44A8"/>
          </a:solidFill>
          <a:ln w="12700">
            <a:solidFill>
              <a:srgbClr val="6E44A8"/>
            </a:solidFill>
            <a:prstDash val="solid"/>
          </a:ln>
        </p:spPr>
      </p:sp>
      <p:sp>
        <p:nvSpPr>
          <p:cNvPr id="7" name="Text 5"/>
          <p:cNvSpPr txBox="1"/>
          <p:nvPr/>
        </p:nvSpPr>
        <p:spPr>
          <a:xfrm>
            <a:off x="1042416" y="1682496"/>
            <a:ext cx="7525512" cy="2084832"/>
          </a:xfrm>
          <a:prstGeom prst="rect">
            <a:avLst/>
          </a:prstGeom>
          <a:noFill/>
          <a:ln/>
        </p:spPr>
        <p:txBody>
          <a:bodyPr wrap="square" lIns="1016" tIns="1016" rIns="1016" bIns="1016" rtlCol="0" anchor="t"/>
          <a:lstStyle/>
          <a:p>
            <a:pPr indent="0" marL="0">
              <a:lnSpc>
                <a:spcPct val="110000"/>
              </a:lnSpc>
              <a:spcAft>
                <a:spcPts val="300"/>
              </a:spcAft>
              <a:buNone/>
            </a:pPr>
            <a:r>
              <a:rPr lang="en-GB" sz="1300" dirty="0">
                <a:solidFill>
                  <a:srgbClr val="21122B"/>
                </a:solidFill>
                <a:latin typeface="Calibri" pitchFamily="34" charset="0"/>
                <a:ea typeface="Calibri" pitchFamily="34" charset="-122"/>
                <a:cs typeface="Calibri" pitchFamily="34" charset="-120"/>
              </a:rPr>
              <a:t>All at once, I saw two figures: one a little man who was stumping along eastward at a good walk, and the other a girl of maybe eight or ten who was running as hard as she was able down a cross street. Well, sir, the two ran into one another naturally enough at the corner; and then came the horrible part of the thing; for the man trampled calmly over the child’s body and left her screaming on the ground. It sounds nothing to hear, but it was hellish to see. It wasn’t like a man; it was like some damned Juggernaut. I gave a few halloa, took to my heels, collared my gentleman, and brought him back to where there was already quite a group about the screaming child. He was perfectly cool and made no resistance, but gave me one look, so ugly that it brought out the sweat on me like running.</a:t>
            </a:r>
            <a:endParaRPr lang="en-GB" sz="1300" dirty="0"/>
          </a:p>
        </p:txBody>
      </p:sp>
      <p:sp>
        <p:nvSpPr>
          <p:cNvPr id="8" name="Text 6"/>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Robert Louis Stevenson, The Strange Case of Dr Jekyll and Mr Hyde (1886), Chapter 1</a:t>
            </a:r>
            <a:endParaRPr lang="en-GB" sz="1000" dirty="0"/>
          </a:p>
        </p:txBody>
      </p:sp>
      <p:sp>
        <p:nvSpPr>
          <p:cNvPr id="9" name="Text 7"/>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stumping: walking with short, heavy steps   ·   halloa: a shout to get attention   ·   collared: grabbed by the collar</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par>
                                <p:cTn id="20" presetID="10" presetClass="entr" presetSubtype="0" fill="hold" grpId="0" nodeType="withEffect">
                                  <p:stCondLst>
                                    <p:cond delay="36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4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 your turn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“like some damned Juggernaut”</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Shape 5"/>
          <p:cNvSpPr/>
          <p:nvPr/>
        </p:nvSpPr>
        <p:spPr>
          <a:xfrm>
            <a:off x="5074920" y="1051560"/>
            <a:ext cx="3611880" cy="1078992"/>
          </a:xfrm>
          <a:prstGeom prst="rect">
            <a:avLst/>
          </a:prstGeom>
          <a:solidFill>
            <a:srgbClr val="F3F0F8"/>
          </a:solidFill>
          <a:ln w="9525">
            <a:solidFill>
              <a:srgbClr val="DDD3E6"/>
            </a:solidFill>
            <a:prstDash val="solid"/>
          </a:ln>
        </p:spPr>
      </p:sp>
      <p:sp>
        <p:nvSpPr>
          <p:cNvPr id="8" name="Text 6"/>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9" name="Shape 7"/>
          <p:cNvSpPr/>
          <p:nvPr/>
        </p:nvSpPr>
        <p:spPr>
          <a:xfrm>
            <a:off x="658368" y="3401568"/>
            <a:ext cx="3611880" cy="1078992"/>
          </a:xfrm>
          <a:prstGeom prst="rect">
            <a:avLst/>
          </a:prstGeom>
          <a:solidFill>
            <a:srgbClr val="F3F0F8"/>
          </a:solidFill>
          <a:ln w="9525">
            <a:solidFill>
              <a:srgbClr val="DDD3E6"/>
            </a:solidFill>
            <a:prstDash val="solid"/>
          </a:ln>
        </p:spPr>
      </p:sp>
      <p:sp>
        <p:nvSpPr>
          <p:cNvPr id="10" name="Text 8"/>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1" name="Shape 9"/>
          <p:cNvSpPr/>
          <p:nvPr/>
        </p:nvSpPr>
        <p:spPr>
          <a:xfrm>
            <a:off x="5074920"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17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17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34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34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51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51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68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6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“like some damned Juggernaut”</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A simile. Enfield cannot describe Hyde as a man, so he compares him to a crushing force.</a:t>
            </a:r>
            <a:endParaRPr lang="en-GB" sz="12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“Juggernaut” is a noun for a huge force that crushes whatever is in its path. The adjective “damned” adds hell to the image.</a:t>
            </a:r>
            <a:endParaRPr lang="en-GB" sz="105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200" dirty="0">
                <a:solidFill>
                  <a:srgbClr val="21122B"/>
                </a:solidFill>
                <a:latin typeface="Calibri" pitchFamily="34" charset="0"/>
                <a:ea typeface="Calibri" pitchFamily="34" charset="-122"/>
                <a:cs typeface="Calibri" pitchFamily="34" charset="-120"/>
              </a:rPr>
              <a:t>Readers picture something heavy and unfeeling rolling over a child, which is more horrifying than anger would be.</a:t>
            </a:r>
            <a:endParaRPr lang="en-GB" sz="120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Enfield says “It wasn’t like a man”. From Hyde’s first act, Stevenson suggests he may not be fully human.</a:t>
            </a:r>
            <a:endParaRPr lang="en-GB" sz="12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Enfield says Hyde was “like some damned Juggernaut”. What does the simile suggest about the attack?</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Hyde crushed the child like an unstoppable force that feels nothing.</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Hyde was driving a heavy cart when he ran into the girl.</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Hyde was cursed, so he could not help what he did.</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Enfield says Hyde was “like some damned Juggernaut”. What does the simile suggest about the attack?</a:t>
            </a:r>
            <a:endParaRPr lang="en-GB" sz="1900" dirty="0"/>
          </a:p>
        </p:txBody>
      </p:sp>
      <p:sp>
        <p:nvSpPr>
          <p:cNvPr id="9" name="Answer before reveal"/>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Hyde crushed the child like an unstoppable force that feels nothing.</a:t>
            </a:r>
            <a:endParaRPr lang="en-GB" sz="1600" dirty="0"/>
          </a:p>
        </p:txBody>
      </p:sp>
      <p:sp>
        <p:nvSpPr>
          <p:cNvPr id="5" name="Text 3"/>
          <p:cNvSpPr txBox="1"/>
          <p:nvPr/>
        </p:nvSpPr>
        <p:spPr>
          <a:xfrm>
            <a:off x="658368" y="1965960"/>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A. Hyde crushed the child like an unstoppable force that feels nothing.</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Hyde was driving a heavy cart when he ran into the girl.</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Hyde was cursed, so he could not help what he did.</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A Juggernaut crushes whatever is in its way without stopping, and Hyde tramples the girl “calmly”, without any feeling.</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650"/>
                                        <p:tgtEl>
                                          <p:spTgt spid="5"/>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How does Stevenson make Hyde’s attack on the girl shocking?</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70432"/>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70432"/>
          </a:xfrm>
          <a:prstGeom prst="rect">
            <a:avLst/>
          </a:prstGeom>
          <a:noFill/>
          <a:ln/>
        </p:spPr>
        <p:txBody>
          <a:bodyPr wrap="square" lIns="0" tIns="0" rIns="0" bIns="0" rtlCol="0" anchor="t"/>
          <a:lstStyle/>
          <a:p>
            <a:pPr indent="0" marL="0">
              <a:buNone/>
            </a:pPr>
            <a:r>
              <a:rPr lang="en-GB" sz="1350" dirty="0">
                <a:solidFill>
                  <a:srgbClr val="21122B"/>
                </a:solidFill>
                <a:latin typeface="Calibri" pitchFamily="34" charset="0"/>
                <a:ea typeface="Calibri" pitchFamily="34" charset="-122"/>
                <a:cs typeface="Calibri" pitchFamily="34" charset="-120"/>
              </a:rPr>
              <a:t>Argue: Hyde’s calmness is more shocking than the attack itself. How far do you agree?</a:t>
            </a:r>
            <a:endParaRPr lang="en-GB" sz="135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40080"/>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66928"/>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Stevenson makes the attack shocking because Hyde hurts a child without showing any feeling at all.</a:t>
            </a:r>
            <a:endParaRPr lang="en-GB" sz="1450" dirty="0"/>
          </a:p>
        </p:txBody>
      </p:sp>
      <p:sp>
        <p:nvSpPr>
          <p:cNvPr id="7" name="Shape 5"/>
          <p:cNvSpPr/>
          <p:nvPr/>
        </p:nvSpPr>
        <p:spPr>
          <a:xfrm>
            <a:off x="658368" y="1783080"/>
            <a:ext cx="8028432" cy="1440180"/>
          </a:xfrm>
          <a:prstGeom prst="rect">
            <a:avLst/>
          </a:prstGeom>
          <a:solidFill>
            <a:srgbClr val="F3F0F8"/>
          </a:solidFill>
          <a:ln w="9525">
            <a:solidFill>
              <a:srgbClr val="DDD3E6"/>
            </a:solidFill>
            <a:prstDash val="solid"/>
          </a:ln>
        </p:spPr>
      </p:sp>
      <p:sp>
        <p:nvSpPr>
          <p:cNvPr id="8" name="Text 6"/>
          <p:cNvSpPr txBox="1"/>
          <p:nvPr/>
        </p:nvSpPr>
        <p:spPr>
          <a:xfrm>
            <a:off x="768096" y="187452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19656"/>
            <a:ext cx="7068312" cy="1367028"/>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Enfield says that Hyde “trampled calmly over the child’s body”. The violent verb “trampled” sits beside the quiet adverb “calmly”, so the cruelty seems effortless. Enfield then calls him “like some damned Juggernaut”, a simile that turns Hyde into a machine that crushes whatever lies in its path.</a:t>
            </a:r>
            <a:endParaRPr lang="en-GB" sz="1450" dirty="0"/>
          </a:p>
        </p:txBody>
      </p:sp>
      <p:sp>
        <p:nvSpPr>
          <p:cNvPr id="10" name="Shape 8"/>
          <p:cNvSpPr/>
          <p:nvPr/>
        </p:nvSpPr>
        <p:spPr>
          <a:xfrm>
            <a:off x="658368" y="3314700"/>
            <a:ext cx="8028432" cy="1285009"/>
          </a:xfrm>
          <a:prstGeom prst="rect">
            <a:avLst/>
          </a:prstGeom>
          <a:solidFill>
            <a:srgbClr val="F3F0F8"/>
          </a:solidFill>
          <a:ln w="9525">
            <a:solidFill>
              <a:srgbClr val="DDD3E6"/>
            </a:solidFill>
            <a:prstDash val="solid"/>
          </a:ln>
        </p:spPr>
      </p:sp>
      <p:sp>
        <p:nvSpPr>
          <p:cNvPr id="11" name="Text 9"/>
          <p:cNvSpPr txBox="1"/>
          <p:nvPr/>
        </p:nvSpPr>
        <p:spPr>
          <a:xfrm>
            <a:off x="768096" y="340614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351276"/>
            <a:ext cx="7068312" cy="1211857"/>
          </a:xfrm>
          <a:prstGeom prst="rect">
            <a:avLst/>
          </a:prstGeom>
          <a:noFill/>
          <a:ln/>
        </p:spPr>
        <p:txBody>
          <a:bodyPr wrap="square" lIns="508" tIns="508" rIns="508" bIns="508" rtlCol="0" anchor="ctr"/>
          <a:lstStyle/>
          <a:p>
            <a:pPr indent="0" marL="0">
              <a:buNone/>
            </a:pPr>
            <a:r>
              <a:rPr lang="en-GB" sz="1450" dirty="0">
                <a:solidFill>
                  <a:srgbClr val="21122B"/>
                </a:solidFill>
                <a:latin typeface="Calibri" pitchFamily="34" charset="0"/>
                <a:ea typeface="Calibri" pitchFamily="34" charset="-122"/>
                <a:cs typeface="Calibri" pitchFamily="34" charset="-120"/>
              </a:rPr>
              <a:t>Stevenson gives the story to Enfield, a respectable man about town, who can only reach for the language of hell: it was “hellish to see”. Readers in 1886 meet Hyde first as something less than human, and the victim, a small girl, makes the act impossible to excuse.</a:t>
            </a:r>
            <a:endParaRPr lang="en-GB" sz="14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3200" dirty="0">
                <a:solidFill>
                  <a:srgbClr val="4A2545"/>
                </a:solidFill>
                <a:latin typeface="Cambria" pitchFamily="34" charset="0"/>
                <a:ea typeface="Cambria" pitchFamily="34" charset="-122"/>
                <a:cs typeface="Cambria" pitchFamily="34" charset="-120"/>
              </a:rPr>
              <a:t>Hyde’s calmness is frightening because…</a:t>
            </a:r>
            <a:endParaRPr lang="en-GB" sz="320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Strange Case of Dr Jekyll and Mr Hyde: Lesson 3, Story of the door</dc:title>
  <dc:subject>PptxGenJS Presentation</dc:subject>
  <dc:creator>Between the Lines</dc:creator>
  <cp:lastModifiedBy>Between the Lines</cp:lastModifiedBy>
  <cp:revision>1</cp:revision>
  <dcterms:created xsi:type="dcterms:W3CDTF">2026-10-10T21:19:09Z</dcterms:created>
  <dcterms:modified xsi:type="dcterms:W3CDTF">2026-10-10T21:19:09Z</dcterms:modified>
</cp:coreProperties>
</file>