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6ab64167-a8fc-4fae-6800-27daa1c9d0bd}">
          <p14:sldIdLst>
            <p14:sldId id="256"/>
          </p14:sldIdLst>
        </p14:section>
        <p14:section name="Know" id="{3a2ee0b7-a438-9b5b-9255-e3903236fd23}">
          <p14:sldIdLst>
            <p14:sldId id="257"/>
            <p14:sldId id="258"/>
            <p14:sldId id="259"/>
            <p14:sldId id="260"/>
            <p14:sldId id="261"/>
          </p14:sldIdLst>
        </p14:section>
        <p14:section name="Apply" id="{d7c36194-259d-7964-ac97-f500097f33b6}">
          <p14:sldIdLst>
            <p14:sldId id="262"/>
            <p14:sldId id="263"/>
            <p14:sldId id="264"/>
          </p14:sldIdLst>
        </p14:section>
        <p14:section name="Master" id="{a2ab47b2-5b0b-a179-ae49-f9af55c87630}">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and senses. Sequence 1: Reading fiction: language. Share the big question and the three outcomes. Subject knowledge: The first paragraph is one extended image. Fitzgerald starts with a farm (“wheat”, “ridges”, “gardens”) and lets the ash take the forms of houses, chimneys, smoke and finally men. The repeated “grey” and “ash” build a semantic field of decay, and the long second sentence piles up clauses with “and”, so the ash seems to spread as you read. The eyes of Doctor T. J. Eckleburg, on an old advertising board, look down on it all. For Question 2, students should name the image, say what it makes the reader see, and zoom in on one word such as “crumbling” or “leaden”.</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source aloud while students follow. Pause at the end of each paragraph to check what it says before asking how it says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source aloud while students follow. Pause at the end of each paragraph to check what it says before asking how it says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ask students to predict it first. The first paragraph is one extended image. Fitzgerald starts with a farm (“wheat”, “ridges”, “gardens”) and lets the ash take the forms of houses, chimneys, smoke and finally men. The repeated “grey” and “ash” build a semantic field of decay, and the long second sentence piles up clauses with “and”, so the ash seems to spread as you read. The eyes of Doctor T. J. Eckleburg, on an old advertising board, look down on it all. For Question 2, students should name the image, say what it makes the reader see, and zoom in on one word such as “crumbling” or “leaden”.</a:t>
            </a:r>
            <a:endParaRPr lang="en-GB" dirty="0"/>
          </a:p>
          <a:p>
            <a:r>
              <a:rPr lang="en-GB" dirty="0"/>
              <a:t>Animation: Each click brings the next note out of the quotation: Method, Zoom in, Effect and then Purpose.</a:t>
            </a:r>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A is a sensible but literal reading that misses the image: recap that imagery makes a picture, and ask what usually crumbles. C adds facts the text never gives: start these students on Securing and model how to stay with the words on the page.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B. A is a sensible but literal reading that misses the image: recap that imagery makes a picture, and ask what usually crumbles. C adds facts the text never gives: start these students on Securing and model how to stay with the words on the page.</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answers the same question on the same extract. Students who chose A or C in the hinge question start on Securing. Move anyone who completes the Securing frame in ten minutes to the Strengthening prompts for a second paragraph. Students who can already build a thesis start on Soaring.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Ask students to find the quotation, the method and the zoom on one word. Then they compare it with their own paragraph and add one improvement in a different colour.</a:t>
            </a:r>
            <a:endParaRPr lang="en-GB" dirty="0"/>
          </a:p>
          <a:p>
            <a:r>
              <a:rPr lang="en-GB" dirty="0"/>
              <a:t>Animation: Each click shows the next part of the paragraph: What, then How, then Why.</a:t>
            </a:r>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IMAGES AND SENSES</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 images make a place feel alive, or dead?</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Identify images in a source and the senses they appeal to</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Analyse how imagery makes the valley of ashes feel dead</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a What–How–Why paragraph in the style of Question 2 on the valley of ashes</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a connotation?</a:t>
            </a:r>
            <a:endParaRPr lang="en-GB" sz="170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In ‘Araby’, the houses “gazed at one another”. Which method is this?</a:t>
            </a:r>
            <a:endParaRPr lang="en-GB" sz="165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Joyce uses dark, sombre and feeble in one paragraph. What do we call a group of words linked by meaning?</a:t>
            </a:r>
            <a:endParaRPr lang="en-GB" sz="165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How many marks is Question 2 worth, and about how long should you spend on it?</a:t>
            </a:r>
            <a:endParaRPr lang="en-GB" sz="165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Does Question 1 reward explicit or implicit information?</a:t>
            </a:r>
            <a:endParaRPr lang="en-GB" sz="17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a connotation?</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An idea or feeling a word suggests beyond its dictionary meaning</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In ‘Araby’, the houses “gazed at one another”. Which method is this?</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Personification</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Joyce uses dark, sombre and feeble in one paragraph. What do we call a group of words linked by meaning?</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 semantic field</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How many marks is Question 2 worth, and about how long should you spend on it?</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8 marks; about 10 minutes</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Does Question 1 reward explicit or implicit information?</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Explicit: what the text states directly</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25780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imagery</a:t>
            </a:r>
            <a:endParaRPr lang="en-GB" sz="1900" dirty="0"/>
          </a:p>
        </p:txBody>
      </p:sp>
      <p:sp>
        <p:nvSpPr>
          <p:cNvPr id="6" name="Text 4"/>
          <p:cNvSpPr txBox="1"/>
          <p:nvPr/>
        </p:nvSpPr>
        <p:spPr>
          <a:xfrm>
            <a:off x="795528" y="1719072"/>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language that creates a picture or sense impression</a:t>
            </a:r>
            <a:endParaRPr lang="en-GB" sz="1600" dirty="0"/>
          </a:p>
        </p:txBody>
      </p:sp>
      <p:sp>
        <p:nvSpPr>
          <p:cNvPr id="7" name="Shape 5"/>
          <p:cNvSpPr/>
          <p:nvPr/>
        </p:nvSpPr>
        <p:spPr>
          <a:xfrm>
            <a:off x="4773168" y="1188720"/>
            <a:ext cx="3913632" cy="125780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desolate</a:t>
            </a:r>
            <a:endParaRPr lang="en-GB" sz="1900" dirty="0"/>
          </a:p>
        </p:txBody>
      </p:sp>
      <p:sp>
        <p:nvSpPr>
          <p:cNvPr id="9" name="Text 7"/>
          <p:cNvSpPr txBox="1"/>
          <p:nvPr/>
        </p:nvSpPr>
        <p:spPr>
          <a:xfrm>
            <a:off x="4910328" y="1719072"/>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empty, bleak and lonely</a:t>
            </a:r>
            <a:endParaRPr lang="en-GB" sz="1600" dirty="0"/>
          </a:p>
        </p:txBody>
      </p:sp>
      <p:sp>
        <p:nvSpPr>
          <p:cNvPr id="10" name="Shape 8"/>
          <p:cNvSpPr/>
          <p:nvPr/>
        </p:nvSpPr>
        <p:spPr>
          <a:xfrm>
            <a:off x="658368" y="2647696"/>
            <a:ext cx="3913632" cy="1257808"/>
          </a:xfrm>
          <a:prstGeom prst="rect">
            <a:avLst/>
          </a:prstGeom>
          <a:solidFill>
            <a:srgbClr val="F3F0F8"/>
          </a:solidFill>
          <a:ln w="9525">
            <a:solidFill>
              <a:srgbClr val="DDD3E6"/>
            </a:solidFill>
            <a:prstDash val="solid"/>
          </a:ln>
        </p:spPr>
      </p:sp>
      <p:sp>
        <p:nvSpPr>
          <p:cNvPr id="11" name="Text 9"/>
          <p:cNvSpPr txBox="1"/>
          <p:nvPr/>
        </p:nvSpPr>
        <p:spPr>
          <a:xfrm>
            <a:off x="795528" y="2739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grotesque</a:t>
            </a:r>
            <a:endParaRPr lang="en-GB" sz="1900" dirty="0"/>
          </a:p>
        </p:txBody>
      </p:sp>
      <p:sp>
        <p:nvSpPr>
          <p:cNvPr id="12" name="Text 10"/>
          <p:cNvSpPr txBox="1"/>
          <p:nvPr/>
        </p:nvSpPr>
        <p:spPr>
          <a:xfrm>
            <a:off x="795528" y="3178048"/>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strange and ugly in a disturbing way</a:t>
            </a:r>
            <a:endParaRPr lang="en-GB" sz="1600" dirty="0"/>
          </a:p>
        </p:txBody>
      </p:sp>
      <p:sp>
        <p:nvSpPr>
          <p:cNvPr id="13" name="Shape 11"/>
          <p:cNvSpPr/>
          <p:nvPr/>
        </p:nvSpPr>
        <p:spPr>
          <a:xfrm>
            <a:off x="4773168" y="2647696"/>
            <a:ext cx="3913632" cy="1257808"/>
          </a:xfrm>
          <a:prstGeom prst="rect">
            <a:avLst/>
          </a:prstGeom>
          <a:solidFill>
            <a:srgbClr val="F3F0F8"/>
          </a:solidFill>
          <a:ln w="9525">
            <a:solidFill>
              <a:srgbClr val="DDD3E6"/>
            </a:solidFill>
            <a:prstDash val="solid"/>
          </a:ln>
        </p:spPr>
      </p:sp>
      <p:sp>
        <p:nvSpPr>
          <p:cNvPr id="14" name="Text 12"/>
          <p:cNvSpPr txBox="1"/>
          <p:nvPr/>
        </p:nvSpPr>
        <p:spPr>
          <a:xfrm>
            <a:off x="4910328" y="2739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transcendent</a:t>
            </a:r>
            <a:endParaRPr lang="en-GB" sz="1900" dirty="0"/>
          </a:p>
        </p:txBody>
      </p:sp>
      <p:sp>
        <p:nvSpPr>
          <p:cNvPr id="15" name="Text 13"/>
          <p:cNvSpPr txBox="1"/>
          <p:nvPr/>
        </p:nvSpPr>
        <p:spPr>
          <a:xfrm>
            <a:off x="4910328" y="3178048"/>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going far beyond ordinary limits</a:t>
            </a:r>
            <a:endParaRPr lang="en-GB" sz="16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Great Gatsby: the valley of ashes (1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310896"/>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The narrator, Nick Carraway, describes the land that the road and the railway cross between West Egg and New York.</a:t>
            </a:r>
            <a:endParaRPr lang="en-GB" sz="1300" dirty="0"/>
          </a:p>
        </p:txBody>
      </p:sp>
      <p:sp>
        <p:nvSpPr>
          <p:cNvPr id="5" name="Shape 3"/>
          <p:cNvSpPr/>
          <p:nvPr/>
        </p:nvSpPr>
        <p:spPr>
          <a:xfrm>
            <a:off x="658368" y="1371600"/>
            <a:ext cx="8028432" cy="2852928"/>
          </a:xfrm>
          <a:prstGeom prst="rect">
            <a:avLst/>
          </a:prstGeom>
          <a:solidFill>
            <a:srgbClr val="EBF2F8"/>
          </a:solidFill>
          <a:ln w="9525">
            <a:solidFill>
              <a:srgbClr val="EBF2F8"/>
            </a:solidFill>
            <a:prstDash val="solid"/>
          </a:ln>
        </p:spPr>
      </p:sp>
      <p:sp>
        <p:nvSpPr>
          <p:cNvPr id="6" name="Shape 4"/>
          <p:cNvSpPr/>
          <p:nvPr/>
        </p:nvSpPr>
        <p:spPr>
          <a:xfrm>
            <a:off x="914400" y="1371600"/>
            <a:ext cx="18288" cy="2852928"/>
          </a:xfrm>
          <a:prstGeom prst="rect">
            <a:avLst/>
          </a:prstGeom>
          <a:solidFill>
            <a:srgbClr val="6E44A8"/>
          </a:solidFill>
          <a:ln w="12700">
            <a:solidFill>
              <a:srgbClr val="6E44A8"/>
            </a:solidFill>
            <a:prstDash val="solid"/>
          </a:ln>
        </p:spPr>
      </p:sp>
      <p:sp>
        <p:nvSpPr>
          <p:cNvPr id="7" name="Text 5"/>
          <p:cNvSpPr txBox="1"/>
          <p:nvPr/>
        </p:nvSpPr>
        <p:spPr>
          <a:xfrm>
            <a:off x="1042416" y="1481328"/>
            <a:ext cx="7525512" cy="2670048"/>
          </a:xfrm>
          <a:prstGeom prst="rect">
            <a:avLst/>
          </a:prstGeom>
          <a:noFill/>
          <a:ln/>
        </p:spPr>
        <p:txBody>
          <a:bodyPr wrap="square" lIns="1016" tIns="1016" rIns="1016" bIns="1016" rtlCol="0" anchor="t"/>
          <a:lstStyle/>
          <a:p>
            <a:pPr indent="0" marL="0">
              <a:lnSpc>
                <a:spcPct val="110000"/>
              </a:lnSpc>
              <a:spcAft>
                <a:spcPts val="300"/>
              </a:spcAft>
              <a:buNone/>
            </a:pPr>
            <a:r>
              <a:rPr lang="en-GB" sz="1250" dirty="0">
                <a:solidFill>
                  <a:srgbClr val="21122B"/>
                </a:solidFill>
                <a:latin typeface="Calibri" pitchFamily="34" charset="0"/>
                <a:ea typeface="Calibri" pitchFamily="34" charset="-122"/>
                <a:cs typeface="Calibri" pitchFamily="34" charset="-120"/>
              </a:rPr>
              <a:t>About halfway between West Egg and New York the motor road hastily joins the railroad and runs beside it for a quarter of a mile, so as to shrink away from a certain desolate area of land. This is a valley of ashes—a fantastic farm where ashes grow like wheat into ridges and hills and grotesque gardens; where ashes take the forms of houses and chimneys and rising smoke and, finally, with a transcendent effort, of ash-grey men, who move dimly and already crumbling through the powdery air. Occasionally a line of grey cars crawls along an invisible track, gives out a ghastly creak, and comes to rest, and immediately the ash-grey men swarm up with leaden spades and stir up an impenetrable cloud, which screens their obscure operations from your sight.</a:t>
            </a:r>
            <a:endParaRPr lang="en-GB" sz="1250" dirty="0"/>
          </a:p>
        </p:txBody>
      </p:sp>
      <p:sp>
        <p:nvSpPr>
          <p:cNvPr id="8" name="Text 6"/>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F. Scott Fitzgerald, The Great Gatsby (1925), Chapter 2</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Great Gatsby: the valley of ashes (2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2816352"/>
          </a:xfrm>
          <a:prstGeom prst="rect">
            <a:avLst/>
          </a:prstGeom>
          <a:solidFill>
            <a:srgbClr val="EBF2F8"/>
          </a:solidFill>
          <a:ln w="9525">
            <a:solidFill>
              <a:srgbClr val="EBF2F8"/>
            </a:solidFill>
            <a:prstDash val="solid"/>
          </a:ln>
        </p:spPr>
      </p:sp>
      <p:sp>
        <p:nvSpPr>
          <p:cNvPr id="5" name="Shape 3"/>
          <p:cNvSpPr/>
          <p:nvPr/>
        </p:nvSpPr>
        <p:spPr>
          <a:xfrm>
            <a:off x="914400" y="1024128"/>
            <a:ext cx="18288" cy="2816352"/>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2633472"/>
          </a:xfrm>
          <a:prstGeom prst="rect">
            <a:avLst/>
          </a:prstGeom>
          <a:noFill/>
          <a:ln/>
        </p:spPr>
        <p:txBody>
          <a:bodyPr wrap="square" lIns="1016" tIns="1016" rIns="1016" bIns="1016" rtlCol="0" anchor="t"/>
          <a:lstStyle/>
          <a:p>
            <a:pPr indent="0" marL="0">
              <a:lnSpc>
                <a:spcPct val="110000"/>
              </a:lnSpc>
              <a:spcAft>
                <a:spcPts val="300"/>
              </a:spcAft>
              <a:buNone/>
            </a:pPr>
            <a:r>
              <a:rPr lang="en-GB" sz="1250" dirty="0">
                <a:solidFill>
                  <a:srgbClr val="21122B"/>
                </a:solidFill>
                <a:latin typeface="Calibri" pitchFamily="34" charset="0"/>
                <a:ea typeface="Calibri" pitchFamily="34" charset="-122"/>
                <a:cs typeface="Calibri" pitchFamily="34" charset="-120"/>
              </a:rPr>
              <a:t>But above the grey land and the spasms of bleak dust which drift endlessly over it, you perceive, after a moment, the eyes of Doctor T. J. Eckleburg. The eyes of Doctor T. J. Eckleburg are blue and gigantic—their retinas are one yard high. They look out of no face, but, instead, from a pair of enormous yellow spectacles which pass over a nonexistent nose. Evidently some wild wag of an oculist set them there to fatten his practice in the borough of Queens, and then sank down himself into eternal blindness, or forgot them and moved away. But his eyes, dimmed a little by many paintless days, under sun and rain, brood on over the solemn dumping ground.</a:t>
            </a:r>
            <a:endParaRPr lang="en-GB" sz="1250" dirty="0"/>
          </a:p>
          <a:p>
            <a:pPr indent="0" marL="0">
              <a:lnSpc>
                <a:spcPct val="110000"/>
              </a:lnSpc>
              <a:spcAft>
                <a:spcPts val="300"/>
              </a:spcAft>
              <a:buNone/>
            </a:pPr>
            <a:endParaRPr lang="en-GB" sz="1250" dirty="0"/>
          </a:p>
          <a:p>
            <a:pPr indent="0" marL="0">
              <a:lnSpc>
                <a:spcPct val="110000"/>
              </a:lnSpc>
              <a:spcAft>
                <a:spcPts val="300"/>
              </a:spcAft>
              <a:buNone/>
            </a:pPr>
            <a:r>
              <a:rPr lang="en-GB" sz="1250" dirty="0">
                <a:solidFill>
                  <a:srgbClr val="21122B"/>
                </a:solidFill>
                <a:latin typeface="Calibri" pitchFamily="34" charset="0"/>
                <a:ea typeface="Calibri" pitchFamily="34" charset="-122"/>
                <a:cs typeface="Calibri" pitchFamily="34" charset="-120"/>
              </a:rPr>
              <a:t>The valley of ashes is bounded on one side by a small foul river, and, when the drawbridge is up to let barges through, the passengers on waiting trains can stare at the dismal scene for as long as half an hour.</a:t>
            </a:r>
            <a:endParaRPr lang="en-GB" sz="1250" dirty="0"/>
          </a:p>
        </p:txBody>
      </p:sp>
      <p:sp>
        <p:nvSpPr>
          <p:cNvPr id="7" name="Text 5"/>
          <p:cNvSpPr txBox="1"/>
          <p:nvPr/>
        </p:nvSpPr>
        <p:spPr>
          <a:xfrm>
            <a:off x="658368" y="3867912"/>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F. Scott Fitzgerald, The Great Gatsby (1925), Chapter 2</a:t>
            </a:r>
            <a:endParaRPr lang="en-GB" sz="1000" dirty="0"/>
          </a:p>
        </p:txBody>
      </p:sp>
      <p:sp>
        <p:nvSpPr>
          <p:cNvPr id="8" name="Text 6"/>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950" b="1" dirty="0">
                <a:solidFill>
                  <a:srgbClr val="6E44A8"/>
                </a:solidFill>
                <a:latin typeface="Calibri" pitchFamily="34" charset="0"/>
                <a:ea typeface="Calibri" pitchFamily="34" charset="-122"/>
                <a:cs typeface="Calibri" pitchFamily="34" charset="-120"/>
              </a:rPr>
              <a:t>Word help  </a:t>
            </a:r>
            <a:pPr indent="0" marL="0">
              <a:buNone/>
            </a:pPr>
            <a:r>
              <a:rPr lang="en-GB" sz="950" dirty="0">
                <a:solidFill>
                  <a:srgbClr val="21122B"/>
                </a:solidFill>
                <a:latin typeface="Calibri" pitchFamily="34" charset="0"/>
                <a:ea typeface="Calibri" pitchFamily="34" charset="-122"/>
                <a:cs typeface="Calibri" pitchFamily="34" charset="-120"/>
              </a:rPr>
              <a:t>Doctor T. J. Eckleburg: the eyes belong to an old advertising board for an eye doctor   ·   oculist: an eye doctor   ·   retinas: the parts at the back of the eye that sense light   ·   wag: a joker</a:t>
            </a:r>
            <a:endParaRPr lang="en-GB" sz="9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“ashes grow like wheat”</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350" dirty="0">
                <a:solidFill>
                  <a:srgbClr val="21122B"/>
                </a:solidFill>
                <a:latin typeface="Calibri" pitchFamily="34" charset="0"/>
                <a:ea typeface="Calibri" pitchFamily="34" charset="-122"/>
                <a:cs typeface="Calibri" pitchFamily="34" charset="-120"/>
              </a:rPr>
              <a:t>A simile that compares a dump to a farm.</a:t>
            </a:r>
            <a:endParaRPr lang="en-GB" sz="135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“grow” is a word for living things, but ash is what is left after something has burned.</a:t>
            </a:r>
            <a:endParaRPr lang="en-GB" sz="125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The reader pictures a harvest of waste: a farm where only dead things come up.</a:t>
            </a:r>
            <a:endParaRPr lang="en-GB" sz="125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200" dirty="0">
                <a:solidFill>
                  <a:srgbClr val="21122B"/>
                </a:solidFill>
                <a:latin typeface="Calibri" pitchFamily="34" charset="0"/>
                <a:ea typeface="Calibri" pitchFamily="34" charset="-122"/>
                <a:cs typeface="Calibri" pitchFamily="34" charset="-120"/>
              </a:rPr>
              <a:t>Fitzgerald turns a place of life into a place of decay, so the valley feels unnatural from the first sentence.</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800" b="1" dirty="0">
                <a:solidFill>
                  <a:srgbClr val="4A2545"/>
                </a:solidFill>
                <a:latin typeface="Calibri" pitchFamily="34" charset="0"/>
                <a:ea typeface="Calibri" pitchFamily="34" charset="-122"/>
                <a:cs typeface="Calibri" pitchFamily="34" charset="-120"/>
              </a:rPr>
              <a:t>The ash-grey men “move dimly and already crumbling through the powdery air”. What does “crumbling” suggest about them?</a:t>
            </a:r>
            <a:endParaRPr lang="en-GB" sz="18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They are tired after a long day’s work.</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They seem made of ash, falling apart like the land around them.</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They are old men who are ill.</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800" b="1" dirty="0">
                <a:solidFill>
                  <a:srgbClr val="4A2545"/>
                </a:solidFill>
                <a:latin typeface="Calibri" pitchFamily="34" charset="0"/>
                <a:ea typeface="Calibri" pitchFamily="34" charset="-122"/>
                <a:cs typeface="Calibri" pitchFamily="34" charset="-120"/>
              </a:rPr>
              <a:t>The ash-grey men “move dimly and already crumbling through the powdery air”. What does “crumbling” suggest about them?</a:t>
            </a:r>
            <a:endParaRPr lang="en-GB" sz="18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They are tired after a long day’s work.</a:t>
            </a:r>
            <a:endParaRPr lang="en-GB" sz="1600" dirty="0"/>
          </a:p>
        </p:txBody>
      </p:sp>
      <p:sp>
        <p:nvSpPr>
          <p:cNvPr id="9" name="Answer before reveal"/>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They seem made of ash, falling apart like the land around them.</a:t>
            </a:r>
            <a:endParaRPr lang="en-GB" sz="1600" dirty="0"/>
          </a:p>
        </p:txBody>
      </p:sp>
      <p:sp>
        <p:nvSpPr>
          <p:cNvPr id="6" name="Text 4"/>
          <p:cNvSpPr txBox="1"/>
          <p:nvPr/>
        </p:nvSpPr>
        <p:spPr>
          <a:xfrm>
            <a:off x="658368" y="2679192"/>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B. They seem made of ash, falling apart like the land around them.</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They are old men who are ill.</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Ash crumbles, so “crumbling” makes the men part of the dead land, as if they break apart as they move.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650"/>
                                        <p:tgtEl>
                                          <p:spTgt spid="6"/>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676656"/>
          </a:xfrm>
          <a:prstGeom prst="rect">
            <a:avLst/>
          </a:prstGeom>
          <a:solidFill>
            <a:srgbClr val="4A2545"/>
          </a:solidFill>
          <a:ln/>
        </p:spPr>
        <p:txBody>
          <a:bodyPr wrap="square" lIns="177800" tIns="76200" rIns="177800" bIns="76200" rtlCol="0" anchor="ctr"/>
          <a:lstStyle/>
          <a:p>
            <a:pPr indent="0" marL="0">
              <a:buNone/>
            </a:pPr>
            <a:r>
              <a:rPr lang="en-GB" sz="1400" b="1" dirty="0">
                <a:solidFill>
                  <a:srgbClr val="FFFFFF"/>
                </a:solidFill>
                <a:latin typeface="Calibri" pitchFamily="34" charset="0"/>
                <a:ea typeface="Calibri" pitchFamily="34" charset="-122"/>
                <a:cs typeface="Calibri" pitchFamily="34" charset="-120"/>
              </a:rPr>
              <a:t>Look in detail at the first paragraph. How does the writer use language here to describe the valley of ashes? You could include the writer’s choice of words and phrases, language features and techniques, sentence forms.</a:t>
            </a:r>
            <a:endParaRPr lang="en-GB" sz="1400" dirty="0"/>
          </a:p>
        </p:txBody>
      </p:sp>
      <p:sp>
        <p:nvSpPr>
          <p:cNvPr id="5" name="Text 3"/>
          <p:cNvSpPr txBox="1"/>
          <p:nvPr/>
        </p:nvSpPr>
        <p:spPr>
          <a:xfrm>
            <a:off x="658368" y="1737360"/>
            <a:ext cx="8028432" cy="274320"/>
          </a:xfrm>
          <a:prstGeom prst="rect">
            <a:avLst/>
          </a:prstGeom>
          <a:noFill/>
          <a:ln/>
        </p:spPr>
        <p:txBody>
          <a:bodyPr wrap="square" lIns="0" tIns="0" rIns="0" bIns="0" rtlCol="0" anchor="t"/>
          <a:lstStyle/>
          <a:p>
            <a:pPr indent="0" marL="0">
              <a:buNone/>
            </a:pPr>
            <a:r>
              <a:rPr lang="en-GB" sz="1200" i="1" dirty="0">
                <a:solidFill>
                  <a:srgbClr val="6B5A75"/>
                </a:solidFill>
                <a:latin typeface="Calibri" pitchFamily="34" charset="0"/>
                <a:ea typeface="Calibri" pitchFamily="34" charset="-122"/>
                <a:cs typeface="Calibri" pitchFamily="34" charset="-120"/>
              </a:rPr>
              <a:t>In the style of Paper 1 Question 2 · 8 marks</a:t>
            </a:r>
            <a:endParaRPr lang="en-GB" sz="1200" dirty="0"/>
          </a:p>
        </p:txBody>
      </p:sp>
      <p:sp>
        <p:nvSpPr>
          <p:cNvPr id="6" name="Shape 4"/>
          <p:cNvSpPr/>
          <p:nvPr/>
        </p:nvSpPr>
        <p:spPr>
          <a:xfrm>
            <a:off x="658368" y="2057400"/>
            <a:ext cx="2554224" cy="2011680"/>
          </a:xfrm>
          <a:prstGeom prst="rect">
            <a:avLst/>
          </a:prstGeom>
          <a:solidFill>
            <a:srgbClr val="F3F0F8"/>
          </a:solidFill>
          <a:ln w="9525">
            <a:solidFill>
              <a:srgbClr val="DDD3E6"/>
            </a:solidFill>
            <a:prstDash val="solid"/>
          </a:ln>
        </p:spPr>
      </p:sp>
      <p:sp>
        <p:nvSpPr>
          <p:cNvPr id="7" name="Text 5"/>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8" name="Text 6"/>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9" name="Text 7"/>
          <p:cNvSpPr txBox="1"/>
          <p:nvPr/>
        </p:nvSpPr>
        <p:spPr>
          <a:xfrm>
            <a:off x="795528"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Word bank, a choice of quotations, a worked example and sentence starters.</a:t>
            </a:r>
            <a:endParaRPr lang="en-GB" sz="1400" dirty="0"/>
          </a:p>
        </p:txBody>
      </p:sp>
      <p:sp>
        <p:nvSpPr>
          <p:cNvPr id="10" name="Shape 8"/>
          <p:cNvSpPr/>
          <p:nvPr/>
        </p:nvSpPr>
        <p:spPr>
          <a:xfrm>
            <a:off x="3395472" y="2057400"/>
            <a:ext cx="2554224" cy="2011680"/>
          </a:xfrm>
          <a:prstGeom prst="rect">
            <a:avLst/>
          </a:prstGeom>
          <a:solidFill>
            <a:srgbClr val="F3F0F8"/>
          </a:solidFill>
          <a:ln w="9525">
            <a:solidFill>
              <a:srgbClr val="DDD3E6"/>
            </a:solidFill>
            <a:prstDash val="solid"/>
          </a:ln>
        </p:spPr>
      </p:sp>
      <p:sp>
        <p:nvSpPr>
          <p:cNvPr id="11" name="Text 9"/>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2" name="Text 10"/>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3" name="Text 11"/>
          <p:cNvSpPr txBox="1"/>
          <p:nvPr/>
        </p:nvSpPr>
        <p:spPr>
          <a:xfrm>
            <a:off x="3532632"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What, How and Why, a paragraph planner and a success checklist.</a:t>
            </a:r>
            <a:endParaRPr lang="en-GB" sz="1400" dirty="0"/>
          </a:p>
        </p:txBody>
      </p:sp>
      <p:sp>
        <p:nvSpPr>
          <p:cNvPr id="14" name="Shape 12"/>
          <p:cNvSpPr/>
          <p:nvPr/>
        </p:nvSpPr>
        <p:spPr>
          <a:xfrm>
            <a:off x="6132576" y="2057400"/>
            <a:ext cx="2554224" cy="2011680"/>
          </a:xfrm>
          <a:prstGeom prst="rect">
            <a:avLst/>
          </a:prstGeom>
          <a:solidFill>
            <a:srgbClr val="F3F0F8"/>
          </a:solidFill>
          <a:ln w="9525">
            <a:solidFill>
              <a:srgbClr val="DDD3E6"/>
            </a:solidFill>
            <a:prstDash val="solid"/>
          </a:ln>
        </p:spPr>
      </p:sp>
      <p:sp>
        <p:nvSpPr>
          <p:cNvPr id="15" name="Text 13"/>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6" name="Text 14"/>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7" name="Text 15"/>
          <p:cNvSpPr txBox="1"/>
          <p:nvPr/>
        </p:nvSpPr>
        <p:spPr>
          <a:xfrm>
            <a:off x="6269736"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Argue: In the valley of ashes, nothing is alive. How far do you agree?</a:t>
            </a:r>
            <a:endParaRPr lang="en-GB" sz="1400" dirty="0"/>
          </a:p>
        </p:txBody>
      </p:sp>
      <p:sp>
        <p:nvSpPr>
          <p:cNvPr id="18" name="Text 16"/>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book. Finished early? Move up a level and write a second paragraph.</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10"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00"/>
                                        <p:tgtEl>
                                          <p:spTgt spid="5"/>
                                        </p:tgtEl>
                                      </p:cBhvr>
                                    </p:animEffect>
                                  </p:childTnLst>
                                </p:cTn>
                              </p:par>
                              <p:par>
                                <p:cTn id="11" presetID="42" presetClass="entr" presetSubtype="0" fill="hold" grpId="0" nodeType="withEffect">
                                  <p:stCondLst>
                                    <p:cond delay="8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decel="100000" fill="hold"/>
                                        <p:tgtEl>
                                          <p:spTgt spid="6"/>
                                        </p:tgtEl>
                                        <p:attrNameLst>
                                          <p:attrName>ppt_x</p:attrName>
                                        </p:attrNameLst>
                                      </p:cBhvr>
                                      <p:tavLst>
                                        <p:tav tm="0">
                                          <p:val>
                                            <p:strVal val="#ppt_x"/>
                                          </p:val>
                                        </p:tav>
                                        <p:tav tm="100000">
                                          <p:val>
                                            <p:strVal val="#ppt_x"/>
                                          </p:val>
                                        </p:tav>
                                      </p:tavLst>
                                    </p:anim>
                                    <p:anim calcmode="lin" valueType="num">
                                      <p:cBhvr>
                                        <p:cTn id="15" dur="500" decel="100000" fill="hold"/>
                                        <p:tgtEl>
                                          <p:spTgt spid="6"/>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8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decel="100000" fill="hold"/>
                                        <p:tgtEl>
                                          <p:spTgt spid="7"/>
                                        </p:tgtEl>
                                        <p:attrNameLst>
                                          <p:attrName>ppt_x</p:attrName>
                                        </p:attrNameLst>
                                      </p:cBhvr>
                                      <p:tavLst>
                                        <p:tav tm="0">
                                          <p:val>
                                            <p:strVal val="#ppt_x"/>
                                          </p:val>
                                        </p:tav>
                                        <p:tav tm="100000">
                                          <p:val>
                                            <p:strVal val="#ppt_x"/>
                                          </p:val>
                                        </p:tav>
                                      </p:tavLst>
                                    </p:anim>
                                    <p:anim calcmode="lin" valueType="num">
                                      <p:cBhvr>
                                        <p:cTn id="20" dur="500" decel="100000" fill="hold"/>
                                        <p:tgtEl>
                                          <p:spTgt spid="7"/>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8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decel="100000" fill="hold"/>
                                        <p:tgtEl>
                                          <p:spTgt spid="8"/>
                                        </p:tgtEl>
                                        <p:attrNameLst>
                                          <p:attrName>ppt_x</p:attrName>
                                        </p:attrNameLst>
                                      </p:cBhvr>
                                      <p:tavLst>
                                        <p:tav tm="0">
                                          <p:val>
                                            <p:strVal val="#ppt_x"/>
                                          </p:val>
                                        </p:tav>
                                        <p:tav tm="100000">
                                          <p:val>
                                            <p:strVal val="#ppt_x"/>
                                          </p:val>
                                        </p:tav>
                                      </p:tavLst>
                                    </p:anim>
                                    <p:anim calcmode="lin" valueType="num">
                                      <p:cBhvr>
                                        <p:cTn id="25" dur="500" decel="100000" fill="hold"/>
                                        <p:tgtEl>
                                          <p:spTgt spid="8"/>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8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decel="100000" fill="hold"/>
                                        <p:tgtEl>
                                          <p:spTgt spid="9"/>
                                        </p:tgtEl>
                                        <p:attrNameLst>
                                          <p:attrName>ppt_x</p:attrName>
                                        </p:attrNameLst>
                                      </p:cBhvr>
                                      <p:tavLst>
                                        <p:tav tm="0">
                                          <p:val>
                                            <p:strVal val="#ppt_x"/>
                                          </p:val>
                                        </p:tav>
                                        <p:tav tm="100000">
                                          <p:val>
                                            <p:strVal val="#ppt_x"/>
                                          </p:val>
                                        </p:tav>
                                      </p:tavLst>
                                    </p:anim>
                                    <p:anim calcmode="lin" valueType="num">
                                      <p:cBhvr>
                                        <p:cTn id="30" dur="500" decel="100000" fill="hold"/>
                                        <p:tgtEl>
                                          <p:spTgt spid="9"/>
                                        </p:tgtEl>
                                        <p:attrNameLst>
                                          <p:attrName>ppt_y</p:attrName>
                                        </p:attrNameLst>
                                      </p:cBhvr>
                                      <p:tavLst>
                                        <p:tav tm="0">
                                          <p:val>
                                            <p:strVal val="#ppt_y+0.025"/>
                                          </p:val>
                                        </p:tav>
                                        <p:tav tm="100000">
                                          <p:val>
                                            <p:strVal val="#ppt_y"/>
                                          </p:val>
                                        </p:tav>
                                      </p:tavLst>
                                    </p:anim>
                                  </p:childTnLst>
                                </p:cTn>
                              </p:par>
                              <p:par>
                                <p:cTn id="31" presetID="42" presetClass="entr" presetSubtype="0" fill="hold" grpId="0" nodeType="withEffect">
                                  <p:stCondLst>
                                    <p:cond delay="98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decel="100000" fill="hold"/>
                                        <p:tgtEl>
                                          <p:spTgt spid="10"/>
                                        </p:tgtEl>
                                        <p:attrNameLst>
                                          <p:attrName>ppt_x</p:attrName>
                                        </p:attrNameLst>
                                      </p:cBhvr>
                                      <p:tavLst>
                                        <p:tav tm="0">
                                          <p:val>
                                            <p:strVal val="#ppt_x"/>
                                          </p:val>
                                        </p:tav>
                                        <p:tav tm="100000">
                                          <p:val>
                                            <p:strVal val="#ppt_x"/>
                                          </p:val>
                                        </p:tav>
                                      </p:tavLst>
                                    </p:anim>
                                    <p:anim calcmode="lin" valueType="num">
                                      <p:cBhvr>
                                        <p:cTn id="35" dur="500" decel="100000" fill="hold"/>
                                        <p:tgtEl>
                                          <p:spTgt spid="10"/>
                                        </p:tgtEl>
                                        <p:attrNameLst>
                                          <p:attrName>ppt_y</p:attrName>
                                        </p:attrNameLst>
                                      </p:cBhvr>
                                      <p:tavLst>
                                        <p:tav tm="0">
                                          <p:val>
                                            <p:strVal val="#ppt_y+0.025"/>
                                          </p:val>
                                        </p:tav>
                                        <p:tav tm="100000">
                                          <p:val>
                                            <p:strVal val="#ppt_y"/>
                                          </p:val>
                                        </p:tav>
                                      </p:tavLst>
                                    </p:anim>
                                  </p:childTnLst>
                                </p:cTn>
                              </p:par>
                              <p:par>
                                <p:cTn id="36" presetID="42" presetClass="entr" presetSubtype="0" fill="hold" grpId="0" nodeType="withEffect">
                                  <p:stCondLst>
                                    <p:cond delay="98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anim calcmode="lin" valueType="num">
                                      <p:cBhvr>
                                        <p:cTn id="39" dur="500" decel="100000" fill="hold"/>
                                        <p:tgtEl>
                                          <p:spTgt spid="11"/>
                                        </p:tgtEl>
                                        <p:attrNameLst>
                                          <p:attrName>ppt_x</p:attrName>
                                        </p:attrNameLst>
                                      </p:cBhvr>
                                      <p:tavLst>
                                        <p:tav tm="0">
                                          <p:val>
                                            <p:strVal val="#ppt_x"/>
                                          </p:val>
                                        </p:tav>
                                        <p:tav tm="100000">
                                          <p:val>
                                            <p:strVal val="#ppt_x"/>
                                          </p:val>
                                        </p:tav>
                                      </p:tavLst>
                                    </p:anim>
                                    <p:anim calcmode="lin" valueType="num">
                                      <p:cBhvr>
                                        <p:cTn id="40" dur="500" decel="100000" fill="hold"/>
                                        <p:tgtEl>
                                          <p:spTgt spid="11"/>
                                        </p:tgtEl>
                                        <p:attrNameLst>
                                          <p:attrName>ppt_y</p:attrName>
                                        </p:attrNameLst>
                                      </p:cBhvr>
                                      <p:tavLst>
                                        <p:tav tm="0">
                                          <p:val>
                                            <p:strVal val="#ppt_y+0.025"/>
                                          </p:val>
                                        </p:tav>
                                        <p:tav tm="100000">
                                          <p:val>
                                            <p:strVal val="#ppt_y"/>
                                          </p:val>
                                        </p:tav>
                                      </p:tavLst>
                                    </p:anim>
                                  </p:childTnLst>
                                </p:cTn>
                              </p:par>
                              <p:par>
                                <p:cTn id="41" presetID="42" presetClass="entr" presetSubtype="0" fill="hold" grpId="0" nodeType="withEffect">
                                  <p:stCondLst>
                                    <p:cond delay="98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anim calcmode="lin" valueType="num">
                                      <p:cBhvr>
                                        <p:cTn id="44" dur="500" decel="100000" fill="hold"/>
                                        <p:tgtEl>
                                          <p:spTgt spid="12"/>
                                        </p:tgtEl>
                                        <p:attrNameLst>
                                          <p:attrName>ppt_x</p:attrName>
                                        </p:attrNameLst>
                                      </p:cBhvr>
                                      <p:tavLst>
                                        <p:tav tm="0">
                                          <p:val>
                                            <p:strVal val="#ppt_x"/>
                                          </p:val>
                                        </p:tav>
                                        <p:tav tm="100000">
                                          <p:val>
                                            <p:strVal val="#ppt_x"/>
                                          </p:val>
                                        </p:tav>
                                      </p:tavLst>
                                    </p:anim>
                                    <p:anim calcmode="lin" valueType="num">
                                      <p:cBhvr>
                                        <p:cTn id="45" dur="500" decel="100000" fill="hold"/>
                                        <p:tgtEl>
                                          <p:spTgt spid="12"/>
                                        </p:tgtEl>
                                        <p:attrNameLst>
                                          <p:attrName>ppt_y</p:attrName>
                                        </p:attrNameLst>
                                      </p:cBhvr>
                                      <p:tavLst>
                                        <p:tav tm="0">
                                          <p:val>
                                            <p:strVal val="#ppt_y+0.025"/>
                                          </p:val>
                                        </p:tav>
                                        <p:tav tm="100000">
                                          <p:val>
                                            <p:strVal val="#ppt_y"/>
                                          </p:val>
                                        </p:tav>
                                      </p:tavLst>
                                    </p:anim>
                                  </p:childTnLst>
                                </p:cTn>
                              </p:par>
                              <p:par>
                                <p:cTn id="46" presetID="42" presetClass="entr" presetSubtype="0" fill="hold" grpId="0" nodeType="withEffect">
                                  <p:stCondLst>
                                    <p:cond delay="98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anim calcmode="lin" valueType="num">
                                      <p:cBhvr>
                                        <p:cTn id="49" dur="500" decel="100000" fill="hold"/>
                                        <p:tgtEl>
                                          <p:spTgt spid="13"/>
                                        </p:tgtEl>
                                        <p:attrNameLst>
                                          <p:attrName>ppt_x</p:attrName>
                                        </p:attrNameLst>
                                      </p:cBhvr>
                                      <p:tavLst>
                                        <p:tav tm="0">
                                          <p:val>
                                            <p:strVal val="#ppt_x"/>
                                          </p:val>
                                        </p:tav>
                                        <p:tav tm="100000">
                                          <p:val>
                                            <p:strVal val="#ppt_x"/>
                                          </p:val>
                                        </p:tav>
                                      </p:tavLst>
                                    </p:anim>
                                    <p:anim calcmode="lin" valueType="num">
                                      <p:cBhvr>
                                        <p:cTn id="50" dur="500" decel="100000" fill="hold"/>
                                        <p:tgtEl>
                                          <p:spTgt spid="13"/>
                                        </p:tgtEl>
                                        <p:attrNameLst>
                                          <p:attrName>ppt_y</p:attrName>
                                        </p:attrNameLst>
                                      </p:cBhvr>
                                      <p:tavLst>
                                        <p:tav tm="0">
                                          <p:val>
                                            <p:strVal val="#ppt_y+0.025"/>
                                          </p:val>
                                        </p:tav>
                                        <p:tav tm="100000">
                                          <p:val>
                                            <p:strVal val="#ppt_y"/>
                                          </p:val>
                                        </p:tav>
                                      </p:tavLst>
                                    </p:anim>
                                  </p:childTnLst>
                                </p:cTn>
                              </p:par>
                              <p:par>
                                <p:cTn id="51" presetID="42" presetClass="entr" presetSubtype="0" fill="hold" grpId="0" nodeType="withEffect">
                                  <p:stCondLst>
                                    <p:cond delay="116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anim calcmode="lin" valueType="num">
                                      <p:cBhvr>
                                        <p:cTn id="54" dur="500" decel="100000" fill="hold"/>
                                        <p:tgtEl>
                                          <p:spTgt spid="14"/>
                                        </p:tgtEl>
                                        <p:attrNameLst>
                                          <p:attrName>ppt_x</p:attrName>
                                        </p:attrNameLst>
                                      </p:cBhvr>
                                      <p:tavLst>
                                        <p:tav tm="0">
                                          <p:val>
                                            <p:strVal val="#ppt_x"/>
                                          </p:val>
                                        </p:tav>
                                        <p:tav tm="100000">
                                          <p:val>
                                            <p:strVal val="#ppt_x"/>
                                          </p:val>
                                        </p:tav>
                                      </p:tavLst>
                                    </p:anim>
                                    <p:anim calcmode="lin" valueType="num">
                                      <p:cBhvr>
                                        <p:cTn id="55" dur="500" decel="100000" fill="hold"/>
                                        <p:tgtEl>
                                          <p:spTgt spid="14"/>
                                        </p:tgtEl>
                                        <p:attrNameLst>
                                          <p:attrName>ppt_y</p:attrName>
                                        </p:attrNameLst>
                                      </p:cBhvr>
                                      <p:tavLst>
                                        <p:tav tm="0">
                                          <p:val>
                                            <p:strVal val="#ppt_y+0.025"/>
                                          </p:val>
                                        </p:tav>
                                        <p:tav tm="100000">
                                          <p:val>
                                            <p:strVal val="#ppt_y"/>
                                          </p:val>
                                        </p:tav>
                                      </p:tavLst>
                                    </p:anim>
                                  </p:childTnLst>
                                </p:cTn>
                              </p:par>
                              <p:par>
                                <p:cTn id="56" presetID="42" presetClass="entr" presetSubtype="0" fill="hold" grpId="0" nodeType="withEffect">
                                  <p:stCondLst>
                                    <p:cond delay="116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anim calcmode="lin" valueType="num">
                                      <p:cBhvr>
                                        <p:cTn id="59" dur="500" decel="100000" fill="hold"/>
                                        <p:tgtEl>
                                          <p:spTgt spid="15"/>
                                        </p:tgtEl>
                                        <p:attrNameLst>
                                          <p:attrName>ppt_x</p:attrName>
                                        </p:attrNameLst>
                                      </p:cBhvr>
                                      <p:tavLst>
                                        <p:tav tm="0">
                                          <p:val>
                                            <p:strVal val="#ppt_x"/>
                                          </p:val>
                                        </p:tav>
                                        <p:tav tm="100000">
                                          <p:val>
                                            <p:strVal val="#ppt_x"/>
                                          </p:val>
                                        </p:tav>
                                      </p:tavLst>
                                    </p:anim>
                                    <p:anim calcmode="lin" valueType="num">
                                      <p:cBhvr>
                                        <p:cTn id="60" dur="500" decel="100000" fill="hold"/>
                                        <p:tgtEl>
                                          <p:spTgt spid="15"/>
                                        </p:tgtEl>
                                        <p:attrNameLst>
                                          <p:attrName>ppt_y</p:attrName>
                                        </p:attrNameLst>
                                      </p:cBhvr>
                                      <p:tavLst>
                                        <p:tav tm="0">
                                          <p:val>
                                            <p:strVal val="#ppt_y+0.025"/>
                                          </p:val>
                                        </p:tav>
                                        <p:tav tm="100000">
                                          <p:val>
                                            <p:strVal val="#ppt_y"/>
                                          </p:val>
                                        </p:tav>
                                      </p:tavLst>
                                    </p:anim>
                                  </p:childTnLst>
                                </p:cTn>
                              </p:par>
                              <p:par>
                                <p:cTn id="61" presetID="42" presetClass="entr" presetSubtype="0" fill="hold" grpId="0" nodeType="withEffect">
                                  <p:stCondLst>
                                    <p:cond delay="116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decel="100000" fill="hold"/>
                                        <p:tgtEl>
                                          <p:spTgt spid="16"/>
                                        </p:tgtEl>
                                        <p:attrNameLst>
                                          <p:attrName>ppt_x</p:attrName>
                                        </p:attrNameLst>
                                      </p:cBhvr>
                                      <p:tavLst>
                                        <p:tav tm="0">
                                          <p:val>
                                            <p:strVal val="#ppt_x"/>
                                          </p:val>
                                        </p:tav>
                                        <p:tav tm="100000">
                                          <p:val>
                                            <p:strVal val="#ppt_x"/>
                                          </p:val>
                                        </p:tav>
                                      </p:tavLst>
                                    </p:anim>
                                    <p:anim calcmode="lin" valueType="num">
                                      <p:cBhvr>
                                        <p:cTn id="65" dur="500" decel="100000" fill="hold"/>
                                        <p:tgtEl>
                                          <p:spTgt spid="16"/>
                                        </p:tgtEl>
                                        <p:attrNameLst>
                                          <p:attrName>ppt_y</p:attrName>
                                        </p:attrNameLst>
                                      </p:cBhvr>
                                      <p:tavLst>
                                        <p:tav tm="0">
                                          <p:val>
                                            <p:strVal val="#ppt_y+0.025"/>
                                          </p:val>
                                        </p:tav>
                                        <p:tav tm="100000">
                                          <p:val>
                                            <p:strVal val="#ppt_y"/>
                                          </p:val>
                                        </p:tav>
                                      </p:tavLst>
                                    </p:anim>
                                  </p:childTnLst>
                                </p:cTn>
                              </p:par>
                              <p:par>
                                <p:cTn id="66" presetID="42" presetClass="entr" presetSubtype="0" fill="hold" grpId="0" nodeType="withEffect">
                                  <p:stCondLst>
                                    <p:cond delay="116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500"/>
                                        <p:tgtEl>
                                          <p:spTgt spid="17"/>
                                        </p:tgtEl>
                                      </p:cBhvr>
                                    </p:animEffect>
                                    <p:anim calcmode="lin" valueType="num">
                                      <p:cBhvr>
                                        <p:cTn id="69" dur="500" decel="100000" fill="hold"/>
                                        <p:tgtEl>
                                          <p:spTgt spid="17"/>
                                        </p:tgtEl>
                                        <p:attrNameLst>
                                          <p:attrName>ppt_x</p:attrName>
                                        </p:attrNameLst>
                                      </p:cBhvr>
                                      <p:tavLst>
                                        <p:tav tm="0">
                                          <p:val>
                                            <p:strVal val="#ppt_x"/>
                                          </p:val>
                                        </p:tav>
                                        <p:tav tm="100000">
                                          <p:val>
                                            <p:strVal val="#ppt_x"/>
                                          </p:val>
                                        </p:tav>
                                      </p:tavLst>
                                    </p:anim>
                                    <p:anim calcmode="lin" valueType="num">
                                      <p:cBhvr>
                                        <p:cTn id="70" dur="500" decel="100000" fill="hold"/>
                                        <p:tgtEl>
                                          <p:spTgt spid="17"/>
                                        </p:tgtEl>
                                        <p:attrNameLst>
                                          <p:attrName>ppt_y</p:attrName>
                                        </p:attrNameLst>
                                      </p:cBhvr>
                                      <p:tavLst>
                                        <p:tav tm="0">
                                          <p:val>
                                            <p:strVal val="#ppt_y+0.025"/>
                                          </p:val>
                                        </p:tav>
                                        <p:tav tm="100000">
                                          <p:val>
                                            <p:strVal val="#ppt_y"/>
                                          </p:val>
                                        </p:tav>
                                      </p:tavLst>
                                    </p:anim>
                                  </p:childTnLst>
                                </p:cTn>
                              </p:par>
                              <p:par>
                                <p:cTn id="71" presetID="10" presetClass="entr" presetSubtype="0" fill="hold" grpId="0" nodeType="withEffect">
                                  <p:stCondLst>
                                    <p:cond delay="166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4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paragraph</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Shape 2"/>
          <p:cNvSpPr/>
          <p:nvPr/>
        </p:nvSpPr>
        <p:spPr>
          <a:xfrm>
            <a:off x="658368" y="1051560"/>
            <a:ext cx="8028432" cy="640080"/>
          </a:xfrm>
          <a:prstGeom prst="rect">
            <a:avLst/>
          </a:prstGeom>
          <a:solidFill>
            <a:srgbClr val="F3F0F8"/>
          </a:solidFill>
          <a:ln w="9525">
            <a:solidFill>
              <a:srgbClr val="DDD3E6"/>
            </a:solidFill>
            <a:prstDash val="solid"/>
          </a:ln>
        </p:spPr>
      </p:sp>
      <p:sp>
        <p:nvSpPr>
          <p:cNvPr id="5" name="Text 3"/>
          <p:cNvSpPr txBox="1"/>
          <p:nvPr/>
        </p:nvSpPr>
        <p:spPr>
          <a:xfrm>
            <a:off x="768096" y="114300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What</a:t>
            </a:r>
            <a:endParaRPr lang="en-GB" sz="1200" dirty="0"/>
          </a:p>
        </p:txBody>
      </p:sp>
      <p:sp>
        <p:nvSpPr>
          <p:cNvPr id="6" name="Text 4"/>
          <p:cNvSpPr txBox="1"/>
          <p:nvPr/>
        </p:nvSpPr>
        <p:spPr>
          <a:xfrm>
            <a:off x="1527048" y="1088136"/>
            <a:ext cx="7068312" cy="566928"/>
          </a:xfrm>
          <a:prstGeom prst="rect">
            <a:avLst/>
          </a:prstGeom>
          <a:noFill/>
          <a:ln/>
        </p:spPr>
        <p:txBody>
          <a:bodyPr wrap="square" lIns="508" tIns="508" rIns="508" bIns="508" rtlCol="0" anchor="ctr"/>
          <a:lstStyle/>
          <a:p>
            <a:pPr indent="0" marL="0">
              <a:buNone/>
            </a:pPr>
            <a:r>
              <a:rPr lang="en-GB" sz="1350" dirty="0">
                <a:solidFill>
                  <a:srgbClr val="21122B"/>
                </a:solidFill>
                <a:latin typeface="Calibri" pitchFamily="34" charset="0"/>
                <a:ea typeface="Calibri" pitchFamily="34" charset="-122"/>
                <a:cs typeface="Calibri" pitchFamily="34" charset="-120"/>
              </a:rPr>
              <a:t>Fitzgerald describes the valley of ashes as a place where everything, even people, has turned to waste.</a:t>
            </a:r>
            <a:endParaRPr lang="en-GB" sz="1350" dirty="0"/>
          </a:p>
        </p:txBody>
      </p:sp>
      <p:sp>
        <p:nvSpPr>
          <p:cNvPr id="7" name="Shape 5"/>
          <p:cNvSpPr/>
          <p:nvPr/>
        </p:nvSpPr>
        <p:spPr>
          <a:xfrm>
            <a:off x="658368" y="1783080"/>
            <a:ext cx="8028432" cy="1852008"/>
          </a:xfrm>
          <a:prstGeom prst="rect">
            <a:avLst/>
          </a:prstGeom>
          <a:solidFill>
            <a:srgbClr val="F3F0F8"/>
          </a:solidFill>
          <a:ln w="9525">
            <a:solidFill>
              <a:srgbClr val="DDD3E6"/>
            </a:solidFill>
            <a:prstDash val="solid"/>
          </a:ln>
        </p:spPr>
      </p:sp>
      <p:sp>
        <p:nvSpPr>
          <p:cNvPr id="8" name="Text 6"/>
          <p:cNvSpPr txBox="1"/>
          <p:nvPr/>
        </p:nvSpPr>
        <p:spPr>
          <a:xfrm>
            <a:off x="768096" y="187452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How</a:t>
            </a:r>
            <a:endParaRPr lang="en-GB" sz="1200" dirty="0"/>
          </a:p>
        </p:txBody>
      </p:sp>
      <p:sp>
        <p:nvSpPr>
          <p:cNvPr id="9" name="Text 7"/>
          <p:cNvSpPr txBox="1"/>
          <p:nvPr/>
        </p:nvSpPr>
        <p:spPr>
          <a:xfrm>
            <a:off x="1527048" y="1819656"/>
            <a:ext cx="7068312" cy="1778856"/>
          </a:xfrm>
          <a:prstGeom prst="rect">
            <a:avLst/>
          </a:prstGeom>
          <a:noFill/>
          <a:ln/>
        </p:spPr>
        <p:txBody>
          <a:bodyPr wrap="square" lIns="508" tIns="508" rIns="508" bIns="508" rtlCol="0" anchor="ctr"/>
          <a:lstStyle/>
          <a:p>
            <a:pPr indent="0" marL="0">
              <a:buNone/>
            </a:pPr>
            <a:r>
              <a:rPr lang="en-GB" sz="1350" dirty="0">
                <a:solidFill>
                  <a:srgbClr val="21122B"/>
                </a:solidFill>
                <a:latin typeface="Calibri" pitchFamily="34" charset="0"/>
                <a:ea typeface="Calibri" pitchFamily="34" charset="-122"/>
                <a:cs typeface="Calibri" pitchFamily="34" charset="-120"/>
              </a:rPr>
              <a:t>He calls it “a fantastic farm where ashes grow like wheat”. The simile takes a field, a place of growth and food, and fills it with ash, which is what is left when something has burned. The image then spreads to “ash-grey men, who move dimly and already crumbling through the powdery air.” The verb “crumbling” makes the men part of the dust.</a:t>
            </a:r>
            <a:endParaRPr lang="en-GB" sz="1350" dirty="0"/>
          </a:p>
        </p:txBody>
      </p:sp>
      <p:sp>
        <p:nvSpPr>
          <p:cNvPr id="10" name="Shape 8"/>
          <p:cNvSpPr/>
          <p:nvPr/>
        </p:nvSpPr>
        <p:spPr>
          <a:xfrm>
            <a:off x="658368" y="3726528"/>
            <a:ext cx="8028432" cy="790623"/>
          </a:xfrm>
          <a:prstGeom prst="rect">
            <a:avLst/>
          </a:prstGeom>
          <a:solidFill>
            <a:srgbClr val="F3F0F8"/>
          </a:solidFill>
          <a:ln w="9525">
            <a:solidFill>
              <a:srgbClr val="DDD3E6"/>
            </a:solidFill>
            <a:prstDash val="solid"/>
          </a:ln>
        </p:spPr>
      </p:sp>
      <p:sp>
        <p:nvSpPr>
          <p:cNvPr id="11" name="Text 9"/>
          <p:cNvSpPr txBox="1"/>
          <p:nvPr/>
        </p:nvSpPr>
        <p:spPr>
          <a:xfrm>
            <a:off x="768096" y="3817968"/>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Why</a:t>
            </a:r>
            <a:endParaRPr lang="en-GB" sz="1200" dirty="0"/>
          </a:p>
        </p:txBody>
      </p:sp>
      <p:sp>
        <p:nvSpPr>
          <p:cNvPr id="12" name="Text 10"/>
          <p:cNvSpPr txBox="1"/>
          <p:nvPr/>
        </p:nvSpPr>
        <p:spPr>
          <a:xfrm>
            <a:off x="1527048" y="3763104"/>
            <a:ext cx="7068312" cy="717471"/>
          </a:xfrm>
          <a:prstGeom prst="rect">
            <a:avLst/>
          </a:prstGeom>
          <a:noFill/>
          <a:ln/>
        </p:spPr>
        <p:txBody>
          <a:bodyPr wrap="square" lIns="508" tIns="508" rIns="508" bIns="508" rtlCol="0" anchor="ctr"/>
          <a:lstStyle/>
          <a:p>
            <a:pPr indent="0" marL="0">
              <a:buNone/>
            </a:pPr>
            <a:r>
              <a:rPr lang="en-GB" sz="1350" dirty="0">
                <a:solidFill>
                  <a:srgbClr val="21122B"/>
                </a:solidFill>
                <a:latin typeface="Calibri" pitchFamily="34" charset="0"/>
                <a:ea typeface="Calibri" pitchFamily="34" charset="-122"/>
                <a:cs typeface="Calibri" pitchFamily="34" charset="-120"/>
              </a:rPr>
              <a:t>The reader sees a harvest of death. Fitzgerald makes the place feel unnatural, a dumping ground where human lives wear away as easily as the land.</a:t>
            </a:r>
            <a:endParaRPr lang="en-GB" sz="13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par>
                                <p:cTn id="8" presetID="22" presetClass="entr" presetSubtype="8" fill="hold" grpId="0" nodeType="withEffect">
                                  <p:stCondLst>
                                    <p:cond delay="12"/>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6"/>
                                        <p:tgtEl>
                                          <p:spTgt spid="5"/>
                                        </p:tgtEl>
                                      </p:cBhvr>
                                    </p:animEffect>
                                  </p:childTnLst>
                                </p:cTn>
                              </p:par>
                              <p:par>
                                <p:cTn id="11" presetID="22" presetClass="entr" presetSubtype="8" fill="hold" grpId="0" nodeType="withEffect">
                                  <p:stCondLst>
                                    <p:cond delay="97"/>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92"/>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900"/>
                                        <p:tgtEl>
                                          <p:spTgt spid="7"/>
                                        </p:tgtEl>
                                      </p:cBhvr>
                                    </p:animEffect>
                                  </p:childTnLst>
                                </p:cTn>
                              </p:par>
                              <p:par>
                                <p:cTn id="19" presetID="22" presetClass="entr" presetSubtype="8" fill="hold" grpId="0" nodeType="withEffect">
                                  <p:stCondLst>
                                    <p:cond delay="12"/>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6"/>
                                        <p:tgtEl>
                                          <p:spTgt spid="8"/>
                                        </p:tgtEl>
                                      </p:cBhvr>
                                    </p:animEffect>
                                  </p:childTnLst>
                                </p:cTn>
                              </p:par>
                              <p:par>
                                <p:cTn id="22" presetID="22" presetClass="entr" presetSubtype="8" fill="hold" grpId="0" nodeType="withEffect">
                                  <p:stCondLst>
                                    <p:cond delay="97"/>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792"/>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900"/>
                                        <p:tgtEl>
                                          <p:spTgt spid="10"/>
                                        </p:tgtEl>
                                      </p:cBhvr>
                                    </p:animEffect>
                                  </p:childTnLst>
                                </p:cTn>
                              </p:par>
                              <p:par>
                                <p:cTn id="30" presetID="22" presetClass="entr" presetSubtype="8" fill="hold" grpId="0" nodeType="withEffect">
                                  <p:stCondLst>
                                    <p:cond delay="12"/>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6"/>
                                        <p:tgtEl>
                                          <p:spTgt spid="11"/>
                                        </p:tgtEl>
                                      </p:cBhvr>
                                    </p:animEffect>
                                  </p:childTnLst>
                                </p:cTn>
                              </p:par>
                              <p:par>
                                <p:cTn id="33" presetID="22" presetClass="entr" presetSubtype="8" fill="hold" grpId="0" nodeType="withEffect">
                                  <p:stCondLst>
                                    <p:cond delay="97"/>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792"/>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3200" dirty="0">
                <a:solidFill>
                  <a:srgbClr val="4A2545"/>
                </a:solidFill>
                <a:latin typeface="Cambria" pitchFamily="34" charset="0"/>
                <a:ea typeface="Cambria" pitchFamily="34" charset="-122"/>
                <a:cs typeface="Cambria" pitchFamily="34" charset="-120"/>
              </a:rPr>
              <a:t>The workers in the valley of ashes seem less than human because…</a:t>
            </a:r>
            <a:endParaRPr lang="en-GB" sz="320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Paper 1: Lesson 3, Images and senses</dc:title>
  <dc:subject>PptxGenJS Presentation</dc:subject>
  <dc:creator>Between the Lines</dc:creator>
  <cp:lastModifiedBy>Between the Lines</cp:lastModifiedBy>
  <cp:revision>1</cp:revision>
  <dcterms:created xsi:type="dcterms:W3CDTF">2026-10-04T15:40:39Z</dcterms:created>
  <dcterms:modified xsi:type="dcterms:W3CDTF">2026-10-04T15:40:39Z</dcterms:modified>
</cp:coreProperties>
</file>