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e5601b28-01c6-82d6-403d-dc54c7438d93}">
          <p14:sldIdLst>
            <p14:sldId id="256"/>
          </p14:sldIdLst>
        </p14:section>
        <p14:section name="Know" id="{4b184b9d-ed86-254a-3f52-f4181c285cad}">
          <p14:sldIdLst>
            <p14:sldId id="257"/>
            <p14:sldId id="258"/>
            <p14:sldId id="259"/>
            <p14:sldId id="260"/>
            <p14:sldId id="261"/>
          </p14:sldIdLst>
        </p14:section>
        <p14:section name="Apply" id="{b5bef1cc-3efa-df15-208e-e96806a2cdf6}">
          <p14:sldIdLst>
            <p14:sldId id="262"/>
            <p14:sldId id="263"/>
            <p14:sldId id="264"/>
          </p14:sldIdLst>
        </p14:section>
        <p14:section name="Master" id="{5f46b1c4-9fdd-f980-0709-1029c95dbf88}">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Words with a purpose. Sequence 1: Reading non-fiction. Share the big question and the three outcomes. Subject knowledge: ‘Night Walks’ first appeared in Dickens’s magazine All the Year Round in 1860 and was collected in The Uncommercial Traveller. Dickens had a home: he walked at night because he could not sleep, and he calls the result “a fair amateur experience of houselessness”. That gap matters. He borrows the condition to make comfortable readers feel it. Question 3 asks how a writer uses language; in non-fiction, the effect usually includes what the writer wants the reader to think, feel or do. Here the figure of Houselessness, the repeated “walk”, the sounds of the rain and the list of “good” things at the toll-keeper’s fire all work on the reader’s sympathy.</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source aloud while students follow. Pause at the end of each paragraph to check what it says before asking how it says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source aloud while students follow. Pause at the end of each paragraph to check what it says before asking how it says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ask students to predict it first. ‘Night Walks’ first appeared in Dickens’s magazine All the Year Round in 1860 and was collected in The Uncommercial Traveller. Dickens had a home: he walked at night because he could not sleep, and he calls the result “a fair amateur experience of houselessness”. That gap matters. He borrows the condition to make comfortable readers feel it. Question 3 asks how a writer uses language; in non-fiction, the effect usually includes what the writer wants the reader to think, feel or do. Here the figure of Houselessness, the repeated “walk”, the sounds of the rain and the list of “good” things at the toll-keeper’s fire all work on the reader’s sympathy.</a:t>
            </a:r>
            <a:endParaRPr lang="en-GB" dirty="0"/>
          </a:p>
          <a:p>
            <a:r>
              <a:rPr lang="en-GB" dirty="0"/>
              <a:t>Animation: Each click brings the next note out of the quotation: Method, Zoom in, Effect and then Purpose.</a:t>
            </a:r>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A reads “good” as a judgement of character: show that each “good” goes with an object, a fire or a coat, and start these students on Securing. C treats repetition as a mistake: model how a writer repeats a word on purpose, and start them on Securing too.</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B. A reads “good” as a judgement of character: show that each “good” goes with an object, a fire or a coat, and start these students on Securing. C treats repetition as a mistake: model how a writer repeats a word on purpose, and start them on Securing too.</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answers the same question on the same extract. Students who chose A or C in the hinge question start on Securing. Move anyone who completes the Securing frame in ten minutes to the Strengthening prompts for a second paragraph. Students who can already build a thesis start on Soaring.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Ask students to find the quotation, the method and the zoom on one word. Then they compare it with their own paragraph and add one improvement in a different colour.</a:t>
            </a:r>
            <a:endParaRPr lang="en-GB" dirty="0"/>
          </a:p>
          <a:p>
            <a:r>
              <a:rPr lang="en-GB" dirty="0"/>
              <a:t>Animation: Each click shows the next part of the paragraph: What, then How, then Why.</a:t>
            </a:r>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WORDS WITH A PURPOSE</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does language in non-fiction persuade as well as describe?</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Explain how description in non-fiction can persuade a reader to feel for people</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Analyse Dickens’s use of personification, repetition and sound in ‘Night Walks’</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a What–How–Why paragraph in the style of Question 3 on walking the streets at night</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Question 2 asks for a summary of differences. Should you write about similarities too?</a:t>
            </a:r>
            <a:endParaRPr lang="en-GB" sz="165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must each Question 2 point include from both sources?</a:t>
            </a:r>
            <a:endParaRPr lang="en-GB" sz="170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Name one difference between the watercress girl and the young carer.</a:t>
            </a:r>
            <a:endParaRPr lang="en-GB" sz="165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hyperbole?</a:t>
            </a:r>
            <a:endParaRPr lang="en-GB" sz="170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Bird reports what others think of Mountain Jim. Is that her viewpoint?</a:t>
            </a:r>
            <a:endParaRPr lang="en-GB" sz="16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Question 2 asks for a summary of differences. Should you write about similarities too?</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No. Write about what the question asks for</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must each Question 2 point include from both sources?</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 detail from each source and an inference about what it suggests</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Name one difference between the watercress girl and the young carer.</a:t>
            </a:r>
            <a:endParaRPr lang="en-GB" sz="1200" dirty="0"/>
          </a:p>
          <a:p>
            <a:pPr indent="0" marL="0">
              <a:buNone/>
            </a:pPr>
            <a:r>
              <a:rPr lang="en-GB" sz="1150" b="1" dirty="0">
                <a:solidFill>
                  <a:srgbClr val="6E44A8"/>
                </a:solidFill>
                <a:latin typeface="Calibri" pitchFamily="34" charset="0"/>
                <a:ea typeface="Calibri" pitchFamily="34" charset="-122"/>
                <a:cs typeface="Calibri" pitchFamily="34" charset="-120"/>
              </a:rPr>
              <a:t>Any one: the girl sells in the street and the carer works unpaid at home; the girl knows nothing of parks and the carer knows what she misses</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hyperbole?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Deliberate exaggeration</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Bird reports what others think of Mountain Jim. Is that her viewpoint?</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No. It is other people’s view, which she passes on</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25780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houseless</a:t>
            </a:r>
            <a:endParaRPr lang="en-GB" sz="1900" dirty="0"/>
          </a:p>
        </p:txBody>
      </p:sp>
      <p:sp>
        <p:nvSpPr>
          <p:cNvPr id="6" name="Text 4"/>
          <p:cNvSpPr txBox="1"/>
          <p:nvPr/>
        </p:nvSpPr>
        <p:spPr>
          <a:xfrm>
            <a:off x="795528" y="1719072"/>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having no house or home to go to</a:t>
            </a:r>
            <a:endParaRPr lang="en-GB" sz="1600" dirty="0"/>
          </a:p>
        </p:txBody>
      </p:sp>
      <p:sp>
        <p:nvSpPr>
          <p:cNvPr id="7" name="Shape 5"/>
          <p:cNvSpPr/>
          <p:nvPr/>
        </p:nvSpPr>
        <p:spPr>
          <a:xfrm>
            <a:off x="4773168" y="1188720"/>
            <a:ext cx="3913632" cy="125780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interminable</a:t>
            </a:r>
            <a:endParaRPr lang="en-GB" sz="1900" dirty="0"/>
          </a:p>
        </p:txBody>
      </p:sp>
      <p:sp>
        <p:nvSpPr>
          <p:cNvPr id="9" name="Text 7"/>
          <p:cNvSpPr txBox="1"/>
          <p:nvPr/>
        </p:nvSpPr>
        <p:spPr>
          <a:xfrm>
            <a:off x="4910328" y="1719072"/>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endless; so long it seems it will never stop</a:t>
            </a:r>
            <a:endParaRPr lang="en-GB" sz="1600" dirty="0"/>
          </a:p>
        </p:txBody>
      </p:sp>
      <p:sp>
        <p:nvSpPr>
          <p:cNvPr id="10" name="Shape 8"/>
          <p:cNvSpPr/>
          <p:nvPr/>
        </p:nvSpPr>
        <p:spPr>
          <a:xfrm>
            <a:off x="658368" y="2647696"/>
            <a:ext cx="3913632" cy="1257808"/>
          </a:xfrm>
          <a:prstGeom prst="rect">
            <a:avLst/>
          </a:prstGeom>
          <a:solidFill>
            <a:srgbClr val="F3F0F8"/>
          </a:solidFill>
          <a:ln w="9525">
            <a:solidFill>
              <a:srgbClr val="DDD3E6"/>
            </a:solidFill>
            <a:prstDash val="solid"/>
          </a:ln>
        </p:spPr>
      </p:sp>
      <p:sp>
        <p:nvSpPr>
          <p:cNvPr id="11" name="Text 9"/>
          <p:cNvSpPr txBox="1"/>
          <p:nvPr/>
        </p:nvSpPr>
        <p:spPr>
          <a:xfrm>
            <a:off x="795528" y="2739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furtive</a:t>
            </a:r>
            <a:endParaRPr lang="en-GB" sz="1900" dirty="0"/>
          </a:p>
        </p:txBody>
      </p:sp>
      <p:sp>
        <p:nvSpPr>
          <p:cNvPr id="12" name="Text 10"/>
          <p:cNvSpPr txBox="1"/>
          <p:nvPr/>
        </p:nvSpPr>
        <p:spPr>
          <a:xfrm>
            <a:off x="795528" y="3178048"/>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secretive, trying not to be seen</a:t>
            </a:r>
            <a:endParaRPr lang="en-GB" sz="1600" dirty="0"/>
          </a:p>
        </p:txBody>
      </p:sp>
      <p:sp>
        <p:nvSpPr>
          <p:cNvPr id="13" name="Shape 11"/>
          <p:cNvSpPr/>
          <p:nvPr/>
        </p:nvSpPr>
        <p:spPr>
          <a:xfrm>
            <a:off x="4773168" y="2647696"/>
            <a:ext cx="3913632" cy="1257808"/>
          </a:xfrm>
          <a:prstGeom prst="rect">
            <a:avLst/>
          </a:prstGeom>
          <a:solidFill>
            <a:srgbClr val="F3F0F8"/>
          </a:solidFill>
          <a:ln w="9525">
            <a:solidFill>
              <a:srgbClr val="DDD3E6"/>
            </a:solidFill>
            <a:prstDash val="solid"/>
          </a:ln>
        </p:spPr>
      </p:sp>
      <p:sp>
        <p:nvSpPr>
          <p:cNvPr id="14" name="Text 12"/>
          <p:cNvSpPr txBox="1"/>
          <p:nvPr/>
        </p:nvSpPr>
        <p:spPr>
          <a:xfrm>
            <a:off x="4910328" y="2739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personification</a:t>
            </a:r>
            <a:endParaRPr lang="en-GB" sz="1900" dirty="0"/>
          </a:p>
        </p:txBody>
      </p:sp>
      <p:sp>
        <p:nvSpPr>
          <p:cNvPr id="15" name="Text 13"/>
          <p:cNvSpPr txBox="1"/>
          <p:nvPr/>
        </p:nvSpPr>
        <p:spPr>
          <a:xfrm>
            <a:off x="4910328" y="3178048"/>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giving human qualities to something that is not human</a:t>
            </a:r>
            <a:endParaRPr lang="en-GB" sz="16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Night Walks: London after midnight (1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512064"/>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Charles Dickens remembers a time when he could not sleep and walked the streets of London all night in the cold, wet weather of March.</a:t>
            </a:r>
            <a:endParaRPr lang="en-GB" sz="1300" dirty="0"/>
          </a:p>
        </p:txBody>
      </p:sp>
      <p:sp>
        <p:nvSpPr>
          <p:cNvPr id="5" name="Shape 3"/>
          <p:cNvSpPr/>
          <p:nvPr/>
        </p:nvSpPr>
        <p:spPr>
          <a:xfrm>
            <a:off x="658368" y="1572768"/>
            <a:ext cx="8028432" cy="2651760"/>
          </a:xfrm>
          <a:prstGeom prst="rect">
            <a:avLst/>
          </a:prstGeom>
          <a:solidFill>
            <a:srgbClr val="EBF2F8"/>
          </a:solidFill>
          <a:ln w="9525">
            <a:solidFill>
              <a:srgbClr val="EBF2F8"/>
            </a:solidFill>
            <a:prstDash val="solid"/>
          </a:ln>
        </p:spPr>
      </p:sp>
      <p:sp>
        <p:nvSpPr>
          <p:cNvPr id="6" name="Shape 4"/>
          <p:cNvSpPr/>
          <p:nvPr/>
        </p:nvSpPr>
        <p:spPr>
          <a:xfrm>
            <a:off x="914400" y="1572768"/>
            <a:ext cx="18288" cy="2651760"/>
          </a:xfrm>
          <a:prstGeom prst="rect">
            <a:avLst/>
          </a:prstGeom>
          <a:solidFill>
            <a:srgbClr val="6E44A8"/>
          </a:solidFill>
          <a:ln w="12700">
            <a:solidFill>
              <a:srgbClr val="6E44A8"/>
            </a:solidFill>
            <a:prstDash val="solid"/>
          </a:ln>
        </p:spPr>
      </p:sp>
      <p:sp>
        <p:nvSpPr>
          <p:cNvPr id="7" name="Text 5"/>
          <p:cNvSpPr txBox="1"/>
          <p:nvPr/>
        </p:nvSpPr>
        <p:spPr>
          <a:xfrm>
            <a:off x="1042416" y="1682496"/>
            <a:ext cx="7525512" cy="2468880"/>
          </a:xfrm>
          <a:prstGeom prst="rect">
            <a:avLst/>
          </a:prstGeom>
          <a:noFill/>
          <a:ln/>
        </p:spPr>
        <p:txBody>
          <a:bodyPr wrap="square" lIns="1016" tIns="1016" rIns="1016" bIns="1016" rtlCol="0" anchor="t"/>
          <a:lstStyle/>
          <a:p>
            <a:pPr indent="0" marL="0">
              <a:lnSpc>
                <a:spcPct val="110000"/>
              </a:lnSpc>
              <a:spcAft>
                <a:spcPts val="300"/>
              </a:spcAft>
              <a:buNone/>
            </a:pPr>
            <a:r>
              <a:rPr lang="en-GB" sz="1200" dirty="0">
                <a:solidFill>
                  <a:srgbClr val="21122B"/>
                </a:solidFill>
                <a:latin typeface="Calibri" pitchFamily="34" charset="0"/>
                <a:ea typeface="Calibri" pitchFamily="34" charset="-122"/>
                <a:cs typeface="Calibri" pitchFamily="34" charset="-120"/>
              </a:rPr>
              <a:t>At length these flickering sparks would die away, worn out—the last veritable sparks of waking life trailed from some late pieman or hot-potato man—and London would sink to rest. And then the yearning of the houseless mind would be for any sign of company, any lighted place, any movement, anything suggestive of any one being up—nay, even so much as awake, for the houseless eye looked out for lights in windows.</a:t>
            </a:r>
            <a:endParaRPr lang="en-GB" sz="1200" dirty="0"/>
          </a:p>
          <a:p>
            <a:pPr indent="0" marL="0">
              <a:lnSpc>
                <a:spcPct val="110000"/>
              </a:lnSpc>
              <a:spcAft>
                <a:spcPts val="300"/>
              </a:spcAft>
              <a:buNone/>
            </a:pPr>
            <a:endParaRPr lang="en-GB" sz="1200" dirty="0"/>
          </a:p>
          <a:p>
            <a:pPr indent="0" marL="0">
              <a:lnSpc>
                <a:spcPct val="110000"/>
              </a:lnSpc>
              <a:spcAft>
                <a:spcPts val="300"/>
              </a:spcAft>
              <a:buNone/>
            </a:pPr>
            <a:r>
              <a:rPr lang="en-GB" sz="1200" dirty="0">
                <a:solidFill>
                  <a:srgbClr val="21122B"/>
                </a:solidFill>
                <a:latin typeface="Calibri" pitchFamily="34" charset="0"/>
                <a:ea typeface="Calibri" pitchFamily="34" charset="-122"/>
                <a:cs typeface="Calibri" pitchFamily="34" charset="-120"/>
              </a:rPr>
              <a:t>Walking the streets under the pattering rain, Houselessness would walk and walk and walk, seeing nothing but the interminable tangle of streets, save at a corner, here and there, two policemen in conversation, or the sergeant or inspector looking after his men. Now and then in the night—but rarely—Houselessness would become aware of a furtive head peering out of a doorway a few yards before him, and, coming up with the head, would find a man standing bolt upright to keep within the doorway’s shadow, and evidently intent upon no particular service to society.</a:t>
            </a:r>
            <a:endParaRPr lang="en-GB" sz="1200" dirty="0"/>
          </a:p>
        </p:txBody>
      </p:sp>
      <p:sp>
        <p:nvSpPr>
          <p:cNvPr id="8" name="Text 6"/>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Charles Dickens, ‘Night Walks’, The Uncommercial Traveller (1860)</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Night Walks: London after midnight (2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2816352"/>
          </a:xfrm>
          <a:prstGeom prst="rect">
            <a:avLst/>
          </a:prstGeom>
          <a:solidFill>
            <a:srgbClr val="EBF2F8"/>
          </a:solidFill>
          <a:ln w="9525">
            <a:solidFill>
              <a:srgbClr val="EBF2F8"/>
            </a:solidFill>
            <a:prstDash val="solid"/>
          </a:ln>
        </p:spPr>
      </p:sp>
      <p:sp>
        <p:nvSpPr>
          <p:cNvPr id="5" name="Shape 3"/>
          <p:cNvSpPr/>
          <p:nvPr/>
        </p:nvSpPr>
        <p:spPr>
          <a:xfrm>
            <a:off x="914400" y="1024128"/>
            <a:ext cx="18288" cy="2816352"/>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2633472"/>
          </a:xfrm>
          <a:prstGeom prst="rect">
            <a:avLst/>
          </a:prstGeom>
          <a:noFill/>
          <a:ln/>
        </p:spPr>
        <p:txBody>
          <a:bodyPr wrap="square" lIns="1016" tIns="1016" rIns="1016" bIns="1016" rtlCol="0" anchor="t"/>
          <a:lstStyle/>
          <a:p>
            <a:pPr indent="0" marL="0">
              <a:lnSpc>
                <a:spcPct val="110000"/>
              </a:lnSpc>
              <a:spcAft>
                <a:spcPts val="300"/>
              </a:spcAft>
              <a:buNone/>
            </a:pPr>
            <a:r>
              <a:rPr lang="en-GB" sz="1200" dirty="0">
                <a:solidFill>
                  <a:srgbClr val="21122B"/>
                </a:solidFill>
                <a:latin typeface="Calibri" pitchFamily="34" charset="0"/>
                <a:ea typeface="Calibri" pitchFamily="34" charset="-122"/>
                <a:cs typeface="Calibri" pitchFamily="34" charset="-120"/>
              </a:rPr>
              <a:t>Under a kind of fascination, and in a ghostly silence suitable to the time, Houselessness and this gentleman would eye one another from head to foot, and so, without exchange of speech, part, mutually suspicious. Drip, drip, drip, from ledge and coping, splash from pipes and water-spouts, and by-and-by the houseless shadow would fall upon the stones that pave the way to Waterloo-bridge; it being in the houseless mind to have a halfpenny worth of excuse for saying ‘Good-night’ to the toll-keeper, and catching a glimpse of his fire. A good fire and a good great-coat and a good woollen neck-shawl, were comfortable things to see in conjunction with the toll-keeper; also his brisk wakefulness was excellent company when he rattled the change of halfpence down upon that metal table of his, like a man who defied the night, with all its sorrowful thoughts, and didn’t care for the coming of dawn. There was need of encouragement on the threshold of the bridge, for the bridge was dreary.</a:t>
            </a:r>
            <a:endParaRPr lang="en-GB" sz="1200" dirty="0"/>
          </a:p>
        </p:txBody>
      </p:sp>
      <p:sp>
        <p:nvSpPr>
          <p:cNvPr id="7" name="Text 5"/>
          <p:cNvSpPr txBox="1"/>
          <p:nvPr/>
        </p:nvSpPr>
        <p:spPr>
          <a:xfrm>
            <a:off x="658368" y="3867912"/>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Charles Dickens, ‘Night Walks’, The Uncommercial Traveller (1860)</a:t>
            </a:r>
            <a:endParaRPr lang="en-GB" sz="1000" dirty="0"/>
          </a:p>
        </p:txBody>
      </p:sp>
      <p:sp>
        <p:nvSpPr>
          <p:cNvPr id="8" name="Text 6"/>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950" b="1" dirty="0">
                <a:solidFill>
                  <a:srgbClr val="6E44A8"/>
                </a:solidFill>
                <a:latin typeface="Calibri" pitchFamily="34" charset="0"/>
                <a:ea typeface="Calibri" pitchFamily="34" charset="-122"/>
                <a:cs typeface="Calibri" pitchFamily="34" charset="-120"/>
              </a:rPr>
              <a:t>Word help  </a:t>
            </a:r>
            <a:pPr indent="0" marL="0">
              <a:buNone/>
            </a:pPr>
            <a:r>
              <a:rPr lang="en-GB" sz="950" dirty="0">
                <a:solidFill>
                  <a:srgbClr val="21122B"/>
                </a:solidFill>
                <a:latin typeface="Calibri" pitchFamily="34" charset="0"/>
                <a:ea typeface="Calibri" pitchFamily="34" charset="-122"/>
                <a:cs typeface="Calibri" pitchFamily="34" charset="-120"/>
              </a:rPr>
              <a:t>veritable: real, true   ·   pieman: a man who sold hot pies in the street   ·   coping: the top layer of stone on a wall   ·   toll-keeper: the man who took a small payment from people crossing the bridge</a:t>
            </a:r>
            <a:endParaRPr lang="en-GB" sz="9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“Houselessness would walk and walk and walk”</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Personification and repetition. Dickens turns himself into a figure called Houselessness.</a:t>
            </a:r>
            <a:endParaRPr lang="en-GB" sz="125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“walk and walk and walk” repeats one verb three times, with no place to arrive at.</a:t>
            </a:r>
            <a:endParaRPr lang="en-GB" sz="125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The sentence feels as tired and endless as the walking, so the reader feels the hours drag.</a:t>
            </a:r>
            <a:endParaRPr lang="en-GB" sz="125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By naming himself after the condition, Dickens stands in for everyone with nowhere to sleep, and asks readers in warm beds to imagine one night of it.</a:t>
            </a:r>
            <a:endParaRPr lang="en-GB" sz="10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Dickens writes “A good fire and a good great-coat and a good woollen neck-shawl”. Why does he repeat “good”?</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To show that the toll-keeper is a kind and honest man.</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To pile up warmth and comfort, so the reader feels what the houseless walker lacks.</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Because he cannot think of a better adjective.</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Dickens writes “A good fire and a good great-coat and a good woollen neck-shawl”. Why does he repeat “good”?</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To show that the toll-keeper is a kind and honest man.</a:t>
            </a:r>
            <a:endParaRPr lang="en-GB" sz="1600" dirty="0"/>
          </a:p>
        </p:txBody>
      </p:sp>
      <p:sp>
        <p:nvSpPr>
          <p:cNvPr id="9" name="Answer before reveal"/>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To pile up warmth and comfort, so the reader feels what the houseless walker lacks.</a:t>
            </a:r>
            <a:endParaRPr lang="en-GB" sz="1600" dirty="0"/>
          </a:p>
        </p:txBody>
      </p:sp>
      <p:sp>
        <p:nvSpPr>
          <p:cNvPr id="6" name="Text 4"/>
          <p:cNvSpPr txBox="1"/>
          <p:nvPr/>
        </p:nvSpPr>
        <p:spPr>
          <a:xfrm>
            <a:off x="658368" y="2679192"/>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B. To pile up warmth and comfort, so the reader feels what the houseless walker lacks.</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Because he cannot think of a better adjective.</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Each “good” adds one more comfort, so the list makes the walker’s cold and wet feel worse by contrast.</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650"/>
                                        <p:tgtEl>
                                          <p:spTgt spid="6"/>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676656"/>
          </a:xfrm>
          <a:prstGeom prst="rect">
            <a:avLst/>
          </a:prstGeom>
          <a:solidFill>
            <a:srgbClr val="4A2545"/>
          </a:solidFill>
          <a:ln/>
        </p:spPr>
        <p:txBody>
          <a:bodyPr wrap="square" lIns="177800" tIns="76200" rIns="177800" bIns="76200" rtlCol="0" anchor="ctr"/>
          <a:lstStyle/>
          <a:p>
            <a:pPr indent="0" marL="0">
              <a:buNone/>
            </a:pPr>
            <a:r>
              <a:rPr lang="en-GB" sz="1450" b="1" dirty="0">
                <a:solidFill>
                  <a:srgbClr val="FFFFFF"/>
                </a:solidFill>
                <a:latin typeface="Calibri" pitchFamily="34" charset="0"/>
                <a:ea typeface="Calibri" pitchFamily="34" charset="-122"/>
                <a:cs typeface="Calibri" pitchFamily="34" charset="-120"/>
              </a:rPr>
              <a:t>You now need to refer only to the second paragraph of the source. How does the writer use language to describe walking the streets at night?</a:t>
            </a:r>
            <a:endParaRPr lang="en-GB" sz="1450" dirty="0"/>
          </a:p>
        </p:txBody>
      </p:sp>
      <p:sp>
        <p:nvSpPr>
          <p:cNvPr id="5" name="Text 3"/>
          <p:cNvSpPr txBox="1"/>
          <p:nvPr/>
        </p:nvSpPr>
        <p:spPr>
          <a:xfrm>
            <a:off x="658368" y="1737360"/>
            <a:ext cx="8028432" cy="274320"/>
          </a:xfrm>
          <a:prstGeom prst="rect">
            <a:avLst/>
          </a:prstGeom>
          <a:noFill/>
          <a:ln/>
        </p:spPr>
        <p:txBody>
          <a:bodyPr wrap="square" lIns="0" tIns="0" rIns="0" bIns="0" rtlCol="0" anchor="t"/>
          <a:lstStyle/>
          <a:p>
            <a:pPr indent="0" marL="0">
              <a:buNone/>
            </a:pPr>
            <a:r>
              <a:rPr lang="en-GB" sz="1200" i="1" dirty="0">
                <a:solidFill>
                  <a:srgbClr val="6B5A75"/>
                </a:solidFill>
                <a:latin typeface="Calibri" pitchFamily="34" charset="0"/>
                <a:ea typeface="Calibri" pitchFamily="34" charset="-122"/>
                <a:cs typeface="Calibri" pitchFamily="34" charset="-120"/>
              </a:rPr>
              <a:t>In the style of Paper 2 Question 3 · 12 marks</a:t>
            </a:r>
            <a:endParaRPr lang="en-GB" sz="1200" dirty="0"/>
          </a:p>
        </p:txBody>
      </p:sp>
      <p:sp>
        <p:nvSpPr>
          <p:cNvPr id="6" name="Shape 4"/>
          <p:cNvSpPr/>
          <p:nvPr/>
        </p:nvSpPr>
        <p:spPr>
          <a:xfrm>
            <a:off x="658368" y="2057400"/>
            <a:ext cx="2554224" cy="2011680"/>
          </a:xfrm>
          <a:prstGeom prst="rect">
            <a:avLst/>
          </a:prstGeom>
          <a:solidFill>
            <a:srgbClr val="F3F0F8"/>
          </a:solidFill>
          <a:ln w="9525">
            <a:solidFill>
              <a:srgbClr val="DDD3E6"/>
            </a:solidFill>
            <a:prstDash val="solid"/>
          </a:ln>
        </p:spPr>
      </p:sp>
      <p:sp>
        <p:nvSpPr>
          <p:cNvPr id="7" name="Text 5"/>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8" name="Text 6"/>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9" name="Text 7"/>
          <p:cNvSpPr txBox="1"/>
          <p:nvPr/>
        </p:nvSpPr>
        <p:spPr>
          <a:xfrm>
            <a:off x="795528"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Word bank, a choice of quotations, a worked example and sentence starters.</a:t>
            </a:r>
            <a:endParaRPr lang="en-GB" sz="1400" dirty="0"/>
          </a:p>
        </p:txBody>
      </p:sp>
      <p:sp>
        <p:nvSpPr>
          <p:cNvPr id="10" name="Shape 8"/>
          <p:cNvSpPr/>
          <p:nvPr/>
        </p:nvSpPr>
        <p:spPr>
          <a:xfrm>
            <a:off x="3395472" y="2057400"/>
            <a:ext cx="2554224" cy="2011680"/>
          </a:xfrm>
          <a:prstGeom prst="rect">
            <a:avLst/>
          </a:prstGeom>
          <a:solidFill>
            <a:srgbClr val="F3F0F8"/>
          </a:solidFill>
          <a:ln w="9525">
            <a:solidFill>
              <a:srgbClr val="DDD3E6"/>
            </a:solidFill>
            <a:prstDash val="solid"/>
          </a:ln>
        </p:spPr>
      </p:sp>
      <p:sp>
        <p:nvSpPr>
          <p:cNvPr id="11" name="Text 9"/>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2" name="Text 10"/>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3" name="Text 11"/>
          <p:cNvSpPr txBox="1"/>
          <p:nvPr/>
        </p:nvSpPr>
        <p:spPr>
          <a:xfrm>
            <a:off x="3532632"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What, How and Why, a paragraph planner and a success checklist.</a:t>
            </a:r>
            <a:endParaRPr lang="en-GB" sz="1400" dirty="0"/>
          </a:p>
        </p:txBody>
      </p:sp>
      <p:sp>
        <p:nvSpPr>
          <p:cNvPr id="14" name="Shape 12"/>
          <p:cNvSpPr/>
          <p:nvPr/>
        </p:nvSpPr>
        <p:spPr>
          <a:xfrm>
            <a:off x="6132576" y="2057400"/>
            <a:ext cx="2554224" cy="2011680"/>
          </a:xfrm>
          <a:prstGeom prst="rect">
            <a:avLst/>
          </a:prstGeom>
          <a:solidFill>
            <a:srgbClr val="F3F0F8"/>
          </a:solidFill>
          <a:ln w="9525">
            <a:solidFill>
              <a:srgbClr val="DDD3E6"/>
            </a:solidFill>
            <a:prstDash val="solid"/>
          </a:ln>
        </p:spPr>
      </p:sp>
      <p:sp>
        <p:nvSpPr>
          <p:cNvPr id="15" name="Text 13"/>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6" name="Text 14"/>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7" name="Text 15"/>
          <p:cNvSpPr txBox="1"/>
          <p:nvPr/>
        </p:nvSpPr>
        <p:spPr>
          <a:xfrm>
            <a:off x="6269736" y="2825496"/>
            <a:ext cx="2279904" cy="1152144"/>
          </a:xfrm>
          <a:prstGeom prst="rect">
            <a:avLst/>
          </a:prstGeom>
          <a:noFill/>
          <a:ln/>
        </p:spPr>
        <p:txBody>
          <a:bodyPr wrap="square" lIns="0" tIns="0" rIns="0" bIns="0" rtlCol="0" anchor="t"/>
          <a:lstStyle/>
          <a:p>
            <a:pPr indent="0" marL="0">
              <a:buNone/>
            </a:pPr>
            <a:r>
              <a:rPr lang="en-GB" sz="1150" dirty="0">
                <a:solidFill>
                  <a:srgbClr val="21122B"/>
                </a:solidFill>
                <a:latin typeface="Calibri" pitchFamily="34" charset="0"/>
                <a:ea typeface="Calibri" pitchFamily="34" charset="-122"/>
                <a:cs typeface="Calibri" pitchFamily="34" charset="-120"/>
              </a:rPr>
              <a:t>Argue: Dickens describes the night streets so well that he makes being houseless sound like an adventure. How far do you agree?</a:t>
            </a:r>
            <a:endParaRPr lang="en-GB" sz="1150" dirty="0"/>
          </a:p>
        </p:txBody>
      </p:sp>
      <p:sp>
        <p:nvSpPr>
          <p:cNvPr id="18" name="Text 16"/>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book. Finished early? Move up a level and write a second paragraph.</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10"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00"/>
                                        <p:tgtEl>
                                          <p:spTgt spid="5"/>
                                        </p:tgtEl>
                                      </p:cBhvr>
                                    </p:animEffect>
                                  </p:childTnLst>
                                </p:cTn>
                              </p:par>
                              <p:par>
                                <p:cTn id="11" presetID="42" presetClass="entr" presetSubtype="0" fill="hold" grpId="0" nodeType="withEffect">
                                  <p:stCondLst>
                                    <p:cond delay="8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decel="100000" fill="hold"/>
                                        <p:tgtEl>
                                          <p:spTgt spid="6"/>
                                        </p:tgtEl>
                                        <p:attrNameLst>
                                          <p:attrName>ppt_x</p:attrName>
                                        </p:attrNameLst>
                                      </p:cBhvr>
                                      <p:tavLst>
                                        <p:tav tm="0">
                                          <p:val>
                                            <p:strVal val="#ppt_x"/>
                                          </p:val>
                                        </p:tav>
                                        <p:tav tm="100000">
                                          <p:val>
                                            <p:strVal val="#ppt_x"/>
                                          </p:val>
                                        </p:tav>
                                      </p:tavLst>
                                    </p:anim>
                                    <p:anim calcmode="lin" valueType="num">
                                      <p:cBhvr>
                                        <p:cTn id="15" dur="500" decel="100000" fill="hold"/>
                                        <p:tgtEl>
                                          <p:spTgt spid="6"/>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8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decel="100000" fill="hold"/>
                                        <p:tgtEl>
                                          <p:spTgt spid="7"/>
                                        </p:tgtEl>
                                        <p:attrNameLst>
                                          <p:attrName>ppt_x</p:attrName>
                                        </p:attrNameLst>
                                      </p:cBhvr>
                                      <p:tavLst>
                                        <p:tav tm="0">
                                          <p:val>
                                            <p:strVal val="#ppt_x"/>
                                          </p:val>
                                        </p:tav>
                                        <p:tav tm="100000">
                                          <p:val>
                                            <p:strVal val="#ppt_x"/>
                                          </p:val>
                                        </p:tav>
                                      </p:tavLst>
                                    </p:anim>
                                    <p:anim calcmode="lin" valueType="num">
                                      <p:cBhvr>
                                        <p:cTn id="20" dur="500" decel="100000" fill="hold"/>
                                        <p:tgtEl>
                                          <p:spTgt spid="7"/>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8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decel="100000" fill="hold"/>
                                        <p:tgtEl>
                                          <p:spTgt spid="8"/>
                                        </p:tgtEl>
                                        <p:attrNameLst>
                                          <p:attrName>ppt_x</p:attrName>
                                        </p:attrNameLst>
                                      </p:cBhvr>
                                      <p:tavLst>
                                        <p:tav tm="0">
                                          <p:val>
                                            <p:strVal val="#ppt_x"/>
                                          </p:val>
                                        </p:tav>
                                        <p:tav tm="100000">
                                          <p:val>
                                            <p:strVal val="#ppt_x"/>
                                          </p:val>
                                        </p:tav>
                                      </p:tavLst>
                                    </p:anim>
                                    <p:anim calcmode="lin" valueType="num">
                                      <p:cBhvr>
                                        <p:cTn id="25" dur="500" decel="100000" fill="hold"/>
                                        <p:tgtEl>
                                          <p:spTgt spid="8"/>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8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decel="100000" fill="hold"/>
                                        <p:tgtEl>
                                          <p:spTgt spid="9"/>
                                        </p:tgtEl>
                                        <p:attrNameLst>
                                          <p:attrName>ppt_x</p:attrName>
                                        </p:attrNameLst>
                                      </p:cBhvr>
                                      <p:tavLst>
                                        <p:tav tm="0">
                                          <p:val>
                                            <p:strVal val="#ppt_x"/>
                                          </p:val>
                                        </p:tav>
                                        <p:tav tm="100000">
                                          <p:val>
                                            <p:strVal val="#ppt_x"/>
                                          </p:val>
                                        </p:tav>
                                      </p:tavLst>
                                    </p:anim>
                                    <p:anim calcmode="lin" valueType="num">
                                      <p:cBhvr>
                                        <p:cTn id="30" dur="500" decel="100000" fill="hold"/>
                                        <p:tgtEl>
                                          <p:spTgt spid="9"/>
                                        </p:tgtEl>
                                        <p:attrNameLst>
                                          <p:attrName>ppt_y</p:attrName>
                                        </p:attrNameLst>
                                      </p:cBhvr>
                                      <p:tavLst>
                                        <p:tav tm="0">
                                          <p:val>
                                            <p:strVal val="#ppt_y+0.025"/>
                                          </p:val>
                                        </p:tav>
                                        <p:tav tm="100000">
                                          <p:val>
                                            <p:strVal val="#ppt_y"/>
                                          </p:val>
                                        </p:tav>
                                      </p:tavLst>
                                    </p:anim>
                                  </p:childTnLst>
                                </p:cTn>
                              </p:par>
                              <p:par>
                                <p:cTn id="31" presetID="42" presetClass="entr" presetSubtype="0" fill="hold" grpId="0" nodeType="withEffect">
                                  <p:stCondLst>
                                    <p:cond delay="98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decel="100000" fill="hold"/>
                                        <p:tgtEl>
                                          <p:spTgt spid="10"/>
                                        </p:tgtEl>
                                        <p:attrNameLst>
                                          <p:attrName>ppt_x</p:attrName>
                                        </p:attrNameLst>
                                      </p:cBhvr>
                                      <p:tavLst>
                                        <p:tav tm="0">
                                          <p:val>
                                            <p:strVal val="#ppt_x"/>
                                          </p:val>
                                        </p:tav>
                                        <p:tav tm="100000">
                                          <p:val>
                                            <p:strVal val="#ppt_x"/>
                                          </p:val>
                                        </p:tav>
                                      </p:tavLst>
                                    </p:anim>
                                    <p:anim calcmode="lin" valueType="num">
                                      <p:cBhvr>
                                        <p:cTn id="35" dur="500" decel="100000" fill="hold"/>
                                        <p:tgtEl>
                                          <p:spTgt spid="10"/>
                                        </p:tgtEl>
                                        <p:attrNameLst>
                                          <p:attrName>ppt_y</p:attrName>
                                        </p:attrNameLst>
                                      </p:cBhvr>
                                      <p:tavLst>
                                        <p:tav tm="0">
                                          <p:val>
                                            <p:strVal val="#ppt_y+0.025"/>
                                          </p:val>
                                        </p:tav>
                                        <p:tav tm="100000">
                                          <p:val>
                                            <p:strVal val="#ppt_y"/>
                                          </p:val>
                                        </p:tav>
                                      </p:tavLst>
                                    </p:anim>
                                  </p:childTnLst>
                                </p:cTn>
                              </p:par>
                              <p:par>
                                <p:cTn id="36" presetID="42" presetClass="entr" presetSubtype="0" fill="hold" grpId="0" nodeType="withEffect">
                                  <p:stCondLst>
                                    <p:cond delay="98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anim calcmode="lin" valueType="num">
                                      <p:cBhvr>
                                        <p:cTn id="39" dur="500" decel="100000" fill="hold"/>
                                        <p:tgtEl>
                                          <p:spTgt spid="11"/>
                                        </p:tgtEl>
                                        <p:attrNameLst>
                                          <p:attrName>ppt_x</p:attrName>
                                        </p:attrNameLst>
                                      </p:cBhvr>
                                      <p:tavLst>
                                        <p:tav tm="0">
                                          <p:val>
                                            <p:strVal val="#ppt_x"/>
                                          </p:val>
                                        </p:tav>
                                        <p:tav tm="100000">
                                          <p:val>
                                            <p:strVal val="#ppt_x"/>
                                          </p:val>
                                        </p:tav>
                                      </p:tavLst>
                                    </p:anim>
                                    <p:anim calcmode="lin" valueType="num">
                                      <p:cBhvr>
                                        <p:cTn id="40" dur="500" decel="100000" fill="hold"/>
                                        <p:tgtEl>
                                          <p:spTgt spid="11"/>
                                        </p:tgtEl>
                                        <p:attrNameLst>
                                          <p:attrName>ppt_y</p:attrName>
                                        </p:attrNameLst>
                                      </p:cBhvr>
                                      <p:tavLst>
                                        <p:tav tm="0">
                                          <p:val>
                                            <p:strVal val="#ppt_y+0.025"/>
                                          </p:val>
                                        </p:tav>
                                        <p:tav tm="100000">
                                          <p:val>
                                            <p:strVal val="#ppt_y"/>
                                          </p:val>
                                        </p:tav>
                                      </p:tavLst>
                                    </p:anim>
                                  </p:childTnLst>
                                </p:cTn>
                              </p:par>
                              <p:par>
                                <p:cTn id="41" presetID="42" presetClass="entr" presetSubtype="0" fill="hold" grpId="0" nodeType="withEffect">
                                  <p:stCondLst>
                                    <p:cond delay="98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anim calcmode="lin" valueType="num">
                                      <p:cBhvr>
                                        <p:cTn id="44" dur="500" decel="100000" fill="hold"/>
                                        <p:tgtEl>
                                          <p:spTgt spid="12"/>
                                        </p:tgtEl>
                                        <p:attrNameLst>
                                          <p:attrName>ppt_x</p:attrName>
                                        </p:attrNameLst>
                                      </p:cBhvr>
                                      <p:tavLst>
                                        <p:tav tm="0">
                                          <p:val>
                                            <p:strVal val="#ppt_x"/>
                                          </p:val>
                                        </p:tav>
                                        <p:tav tm="100000">
                                          <p:val>
                                            <p:strVal val="#ppt_x"/>
                                          </p:val>
                                        </p:tav>
                                      </p:tavLst>
                                    </p:anim>
                                    <p:anim calcmode="lin" valueType="num">
                                      <p:cBhvr>
                                        <p:cTn id="45" dur="500" decel="100000" fill="hold"/>
                                        <p:tgtEl>
                                          <p:spTgt spid="12"/>
                                        </p:tgtEl>
                                        <p:attrNameLst>
                                          <p:attrName>ppt_y</p:attrName>
                                        </p:attrNameLst>
                                      </p:cBhvr>
                                      <p:tavLst>
                                        <p:tav tm="0">
                                          <p:val>
                                            <p:strVal val="#ppt_y+0.025"/>
                                          </p:val>
                                        </p:tav>
                                        <p:tav tm="100000">
                                          <p:val>
                                            <p:strVal val="#ppt_y"/>
                                          </p:val>
                                        </p:tav>
                                      </p:tavLst>
                                    </p:anim>
                                  </p:childTnLst>
                                </p:cTn>
                              </p:par>
                              <p:par>
                                <p:cTn id="46" presetID="42" presetClass="entr" presetSubtype="0" fill="hold" grpId="0" nodeType="withEffect">
                                  <p:stCondLst>
                                    <p:cond delay="98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anim calcmode="lin" valueType="num">
                                      <p:cBhvr>
                                        <p:cTn id="49" dur="500" decel="100000" fill="hold"/>
                                        <p:tgtEl>
                                          <p:spTgt spid="13"/>
                                        </p:tgtEl>
                                        <p:attrNameLst>
                                          <p:attrName>ppt_x</p:attrName>
                                        </p:attrNameLst>
                                      </p:cBhvr>
                                      <p:tavLst>
                                        <p:tav tm="0">
                                          <p:val>
                                            <p:strVal val="#ppt_x"/>
                                          </p:val>
                                        </p:tav>
                                        <p:tav tm="100000">
                                          <p:val>
                                            <p:strVal val="#ppt_x"/>
                                          </p:val>
                                        </p:tav>
                                      </p:tavLst>
                                    </p:anim>
                                    <p:anim calcmode="lin" valueType="num">
                                      <p:cBhvr>
                                        <p:cTn id="50" dur="500" decel="100000" fill="hold"/>
                                        <p:tgtEl>
                                          <p:spTgt spid="13"/>
                                        </p:tgtEl>
                                        <p:attrNameLst>
                                          <p:attrName>ppt_y</p:attrName>
                                        </p:attrNameLst>
                                      </p:cBhvr>
                                      <p:tavLst>
                                        <p:tav tm="0">
                                          <p:val>
                                            <p:strVal val="#ppt_y+0.025"/>
                                          </p:val>
                                        </p:tav>
                                        <p:tav tm="100000">
                                          <p:val>
                                            <p:strVal val="#ppt_y"/>
                                          </p:val>
                                        </p:tav>
                                      </p:tavLst>
                                    </p:anim>
                                  </p:childTnLst>
                                </p:cTn>
                              </p:par>
                              <p:par>
                                <p:cTn id="51" presetID="42" presetClass="entr" presetSubtype="0" fill="hold" grpId="0" nodeType="withEffect">
                                  <p:stCondLst>
                                    <p:cond delay="116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anim calcmode="lin" valueType="num">
                                      <p:cBhvr>
                                        <p:cTn id="54" dur="500" decel="100000" fill="hold"/>
                                        <p:tgtEl>
                                          <p:spTgt spid="14"/>
                                        </p:tgtEl>
                                        <p:attrNameLst>
                                          <p:attrName>ppt_x</p:attrName>
                                        </p:attrNameLst>
                                      </p:cBhvr>
                                      <p:tavLst>
                                        <p:tav tm="0">
                                          <p:val>
                                            <p:strVal val="#ppt_x"/>
                                          </p:val>
                                        </p:tav>
                                        <p:tav tm="100000">
                                          <p:val>
                                            <p:strVal val="#ppt_x"/>
                                          </p:val>
                                        </p:tav>
                                      </p:tavLst>
                                    </p:anim>
                                    <p:anim calcmode="lin" valueType="num">
                                      <p:cBhvr>
                                        <p:cTn id="55" dur="500" decel="100000" fill="hold"/>
                                        <p:tgtEl>
                                          <p:spTgt spid="14"/>
                                        </p:tgtEl>
                                        <p:attrNameLst>
                                          <p:attrName>ppt_y</p:attrName>
                                        </p:attrNameLst>
                                      </p:cBhvr>
                                      <p:tavLst>
                                        <p:tav tm="0">
                                          <p:val>
                                            <p:strVal val="#ppt_y+0.025"/>
                                          </p:val>
                                        </p:tav>
                                        <p:tav tm="100000">
                                          <p:val>
                                            <p:strVal val="#ppt_y"/>
                                          </p:val>
                                        </p:tav>
                                      </p:tavLst>
                                    </p:anim>
                                  </p:childTnLst>
                                </p:cTn>
                              </p:par>
                              <p:par>
                                <p:cTn id="56" presetID="42" presetClass="entr" presetSubtype="0" fill="hold" grpId="0" nodeType="withEffect">
                                  <p:stCondLst>
                                    <p:cond delay="116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anim calcmode="lin" valueType="num">
                                      <p:cBhvr>
                                        <p:cTn id="59" dur="500" decel="100000" fill="hold"/>
                                        <p:tgtEl>
                                          <p:spTgt spid="15"/>
                                        </p:tgtEl>
                                        <p:attrNameLst>
                                          <p:attrName>ppt_x</p:attrName>
                                        </p:attrNameLst>
                                      </p:cBhvr>
                                      <p:tavLst>
                                        <p:tav tm="0">
                                          <p:val>
                                            <p:strVal val="#ppt_x"/>
                                          </p:val>
                                        </p:tav>
                                        <p:tav tm="100000">
                                          <p:val>
                                            <p:strVal val="#ppt_x"/>
                                          </p:val>
                                        </p:tav>
                                      </p:tavLst>
                                    </p:anim>
                                    <p:anim calcmode="lin" valueType="num">
                                      <p:cBhvr>
                                        <p:cTn id="60" dur="500" decel="100000" fill="hold"/>
                                        <p:tgtEl>
                                          <p:spTgt spid="15"/>
                                        </p:tgtEl>
                                        <p:attrNameLst>
                                          <p:attrName>ppt_y</p:attrName>
                                        </p:attrNameLst>
                                      </p:cBhvr>
                                      <p:tavLst>
                                        <p:tav tm="0">
                                          <p:val>
                                            <p:strVal val="#ppt_y+0.025"/>
                                          </p:val>
                                        </p:tav>
                                        <p:tav tm="100000">
                                          <p:val>
                                            <p:strVal val="#ppt_y"/>
                                          </p:val>
                                        </p:tav>
                                      </p:tavLst>
                                    </p:anim>
                                  </p:childTnLst>
                                </p:cTn>
                              </p:par>
                              <p:par>
                                <p:cTn id="61" presetID="42" presetClass="entr" presetSubtype="0" fill="hold" grpId="0" nodeType="withEffect">
                                  <p:stCondLst>
                                    <p:cond delay="116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decel="100000" fill="hold"/>
                                        <p:tgtEl>
                                          <p:spTgt spid="16"/>
                                        </p:tgtEl>
                                        <p:attrNameLst>
                                          <p:attrName>ppt_x</p:attrName>
                                        </p:attrNameLst>
                                      </p:cBhvr>
                                      <p:tavLst>
                                        <p:tav tm="0">
                                          <p:val>
                                            <p:strVal val="#ppt_x"/>
                                          </p:val>
                                        </p:tav>
                                        <p:tav tm="100000">
                                          <p:val>
                                            <p:strVal val="#ppt_x"/>
                                          </p:val>
                                        </p:tav>
                                      </p:tavLst>
                                    </p:anim>
                                    <p:anim calcmode="lin" valueType="num">
                                      <p:cBhvr>
                                        <p:cTn id="65" dur="500" decel="100000" fill="hold"/>
                                        <p:tgtEl>
                                          <p:spTgt spid="16"/>
                                        </p:tgtEl>
                                        <p:attrNameLst>
                                          <p:attrName>ppt_y</p:attrName>
                                        </p:attrNameLst>
                                      </p:cBhvr>
                                      <p:tavLst>
                                        <p:tav tm="0">
                                          <p:val>
                                            <p:strVal val="#ppt_y+0.025"/>
                                          </p:val>
                                        </p:tav>
                                        <p:tav tm="100000">
                                          <p:val>
                                            <p:strVal val="#ppt_y"/>
                                          </p:val>
                                        </p:tav>
                                      </p:tavLst>
                                    </p:anim>
                                  </p:childTnLst>
                                </p:cTn>
                              </p:par>
                              <p:par>
                                <p:cTn id="66" presetID="42" presetClass="entr" presetSubtype="0" fill="hold" grpId="0" nodeType="withEffect">
                                  <p:stCondLst>
                                    <p:cond delay="116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500"/>
                                        <p:tgtEl>
                                          <p:spTgt spid="17"/>
                                        </p:tgtEl>
                                      </p:cBhvr>
                                    </p:animEffect>
                                    <p:anim calcmode="lin" valueType="num">
                                      <p:cBhvr>
                                        <p:cTn id="69" dur="500" decel="100000" fill="hold"/>
                                        <p:tgtEl>
                                          <p:spTgt spid="17"/>
                                        </p:tgtEl>
                                        <p:attrNameLst>
                                          <p:attrName>ppt_x</p:attrName>
                                        </p:attrNameLst>
                                      </p:cBhvr>
                                      <p:tavLst>
                                        <p:tav tm="0">
                                          <p:val>
                                            <p:strVal val="#ppt_x"/>
                                          </p:val>
                                        </p:tav>
                                        <p:tav tm="100000">
                                          <p:val>
                                            <p:strVal val="#ppt_x"/>
                                          </p:val>
                                        </p:tav>
                                      </p:tavLst>
                                    </p:anim>
                                    <p:anim calcmode="lin" valueType="num">
                                      <p:cBhvr>
                                        <p:cTn id="70" dur="500" decel="100000" fill="hold"/>
                                        <p:tgtEl>
                                          <p:spTgt spid="17"/>
                                        </p:tgtEl>
                                        <p:attrNameLst>
                                          <p:attrName>ppt_y</p:attrName>
                                        </p:attrNameLst>
                                      </p:cBhvr>
                                      <p:tavLst>
                                        <p:tav tm="0">
                                          <p:val>
                                            <p:strVal val="#ppt_y+0.025"/>
                                          </p:val>
                                        </p:tav>
                                        <p:tav tm="100000">
                                          <p:val>
                                            <p:strVal val="#ppt_y"/>
                                          </p:val>
                                        </p:tav>
                                      </p:tavLst>
                                    </p:anim>
                                  </p:childTnLst>
                                </p:cTn>
                              </p:par>
                              <p:par>
                                <p:cTn id="71" presetID="10" presetClass="entr" presetSubtype="0" fill="hold" grpId="0" nodeType="withEffect">
                                  <p:stCondLst>
                                    <p:cond delay="166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4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paragraph</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Shape 2"/>
          <p:cNvSpPr/>
          <p:nvPr/>
        </p:nvSpPr>
        <p:spPr>
          <a:xfrm>
            <a:off x="658368" y="1051560"/>
            <a:ext cx="8028432" cy="640080"/>
          </a:xfrm>
          <a:prstGeom prst="rect">
            <a:avLst/>
          </a:prstGeom>
          <a:solidFill>
            <a:srgbClr val="F3F0F8"/>
          </a:solidFill>
          <a:ln w="9525">
            <a:solidFill>
              <a:srgbClr val="DDD3E6"/>
            </a:solidFill>
            <a:prstDash val="solid"/>
          </a:ln>
        </p:spPr>
      </p:sp>
      <p:sp>
        <p:nvSpPr>
          <p:cNvPr id="5" name="Text 3"/>
          <p:cNvSpPr txBox="1"/>
          <p:nvPr/>
        </p:nvSpPr>
        <p:spPr>
          <a:xfrm>
            <a:off x="768096" y="114300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What</a:t>
            </a:r>
            <a:endParaRPr lang="en-GB" sz="1200" dirty="0"/>
          </a:p>
        </p:txBody>
      </p:sp>
      <p:sp>
        <p:nvSpPr>
          <p:cNvPr id="6" name="Text 4"/>
          <p:cNvSpPr txBox="1"/>
          <p:nvPr/>
        </p:nvSpPr>
        <p:spPr>
          <a:xfrm>
            <a:off x="1527048" y="1088136"/>
            <a:ext cx="7068312" cy="566928"/>
          </a:xfrm>
          <a:prstGeom prst="rect">
            <a:avLst/>
          </a:prstGeom>
          <a:noFill/>
          <a:ln/>
        </p:spPr>
        <p:txBody>
          <a:bodyPr wrap="square" lIns="508" tIns="508" rIns="508" bIns="508" rtlCol="0" anchor="ctr"/>
          <a:lstStyle/>
          <a:p>
            <a:pPr indent="0" marL="0">
              <a:buNone/>
            </a:pPr>
            <a:r>
              <a:rPr lang="en-GB" sz="1500" dirty="0">
                <a:solidFill>
                  <a:srgbClr val="21122B"/>
                </a:solidFill>
                <a:latin typeface="Calibri" pitchFamily="34" charset="0"/>
                <a:ea typeface="Calibri" pitchFamily="34" charset="-122"/>
                <a:cs typeface="Calibri" pitchFamily="34" charset="-120"/>
              </a:rPr>
              <a:t>Dickens describes the night streets as an endless, wet maze that makes a walker long for any sign of warmth.</a:t>
            </a:r>
            <a:endParaRPr lang="en-GB" sz="1500" dirty="0"/>
          </a:p>
        </p:txBody>
      </p:sp>
      <p:sp>
        <p:nvSpPr>
          <p:cNvPr id="7" name="Shape 5"/>
          <p:cNvSpPr/>
          <p:nvPr/>
        </p:nvSpPr>
        <p:spPr>
          <a:xfrm>
            <a:off x="658368" y="1783080"/>
            <a:ext cx="8028432" cy="1346566"/>
          </a:xfrm>
          <a:prstGeom prst="rect">
            <a:avLst/>
          </a:prstGeom>
          <a:solidFill>
            <a:srgbClr val="F3F0F8"/>
          </a:solidFill>
          <a:ln w="9525">
            <a:solidFill>
              <a:srgbClr val="DDD3E6"/>
            </a:solidFill>
            <a:prstDash val="solid"/>
          </a:ln>
        </p:spPr>
      </p:sp>
      <p:sp>
        <p:nvSpPr>
          <p:cNvPr id="8" name="Text 6"/>
          <p:cNvSpPr txBox="1"/>
          <p:nvPr/>
        </p:nvSpPr>
        <p:spPr>
          <a:xfrm>
            <a:off x="768096" y="187452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How</a:t>
            </a:r>
            <a:endParaRPr lang="en-GB" sz="1200" dirty="0"/>
          </a:p>
        </p:txBody>
      </p:sp>
      <p:sp>
        <p:nvSpPr>
          <p:cNvPr id="9" name="Text 7"/>
          <p:cNvSpPr txBox="1"/>
          <p:nvPr/>
        </p:nvSpPr>
        <p:spPr>
          <a:xfrm>
            <a:off x="1527048" y="1819656"/>
            <a:ext cx="7068312" cy="1273414"/>
          </a:xfrm>
          <a:prstGeom prst="rect">
            <a:avLst/>
          </a:prstGeom>
          <a:noFill/>
          <a:ln/>
        </p:spPr>
        <p:txBody>
          <a:bodyPr wrap="square" lIns="508" tIns="508" rIns="508" bIns="508" rtlCol="0" anchor="ctr"/>
          <a:lstStyle/>
          <a:p>
            <a:pPr indent="0" marL="0">
              <a:buNone/>
            </a:pPr>
            <a:r>
              <a:rPr lang="en-GB" sz="1500" dirty="0">
                <a:solidFill>
                  <a:srgbClr val="21122B"/>
                </a:solidFill>
                <a:latin typeface="Calibri" pitchFamily="34" charset="0"/>
                <a:ea typeface="Calibri" pitchFamily="34" charset="-122"/>
                <a:cs typeface="Calibri" pitchFamily="34" charset="-120"/>
              </a:rPr>
              <a:t>He writes of “the interminable tangle of streets”. The word “interminable” means endless, and “tangle” suggests a knot with no way out, so the walker seems trapped in the city. The onomatopoeia of “Drip, drip, drip” slows the sentence down, as if the reader is counting the drops in the dark.</a:t>
            </a:r>
            <a:endParaRPr lang="en-GB" sz="1500" dirty="0"/>
          </a:p>
        </p:txBody>
      </p:sp>
      <p:sp>
        <p:nvSpPr>
          <p:cNvPr id="10" name="Shape 8"/>
          <p:cNvSpPr/>
          <p:nvPr/>
        </p:nvSpPr>
        <p:spPr>
          <a:xfrm>
            <a:off x="658368" y="3221086"/>
            <a:ext cx="8028432" cy="1355789"/>
          </a:xfrm>
          <a:prstGeom prst="rect">
            <a:avLst/>
          </a:prstGeom>
          <a:solidFill>
            <a:srgbClr val="F3F0F8"/>
          </a:solidFill>
          <a:ln w="9525">
            <a:solidFill>
              <a:srgbClr val="DDD3E6"/>
            </a:solidFill>
            <a:prstDash val="solid"/>
          </a:ln>
        </p:spPr>
      </p:sp>
      <p:sp>
        <p:nvSpPr>
          <p:cNvPr id="11" name="Text 9"/>
          <p:cNvSpPr txBox="1"/>
          <p:nvPr/>
        </p:nvSpPr>
        <p:spPr>
          <a:xfrm>
            <a:off x="768096" y="3312526"/>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Why</a:t>
            </a:r>
            <a:endParaRPr lang="en-GB" sz="1200" dirty="0"/>
          </a:p>
        </p:txBody>
      </p:sp>
      <p:sp>
        <p:nvSpPr>
          <p:cNvPr id="12" name="Text 10"/>
          <p:cNvSpPr txBox="1"/>
          <p:nvPr/>
        </p:nvSpPr>
        <p:spPr>
          <a:xfrm>
            <a:off x="1527048" y="3257662"/>
            <a:ext cx="7068312" cy="1282637"/>
          </a:xfrm>
          <a:prstGeom prst="rect">
            <a:avLst/>
          </a:prstGeom>
          <a:noFill/>
          <a:ln/>
        </p:spPr>
        <p:txBody>
          <a:bodyPr wrap="square" lIns="508" tIns="508" rIns="508" bIns="508" rtlCol="0" anchor="ctr"/>
          <a:lstStyle/>
          <a:p>
            <a:pPr indent="0" marL="0">
              <a:buNone/>
            </a:pPr>
            <a:r>
              <a:rPr lang="en-GB" sz="1500" dirty="0">
                <a:solidFill>
                  <a:srgbClr val="21122B"/>
                </a:solidFill>
                <a:latin typeface="Calibri" pitchFamily="34" charset="0"/>
                <a:ea typeface="Calibri" pitchFamily="34" charset="-122"/>
                <a:cs typeface="Calibri" pitchFamily="34" charset="-120"/>
              </a:rPr>
              <a:t>Against this misery, the toll-keeper’s fire and coat seem precious, and he “defied the night” like a hero. Dickens persuades as he describes. By the time we reach the “dreary” bridge, we have lived a few hours of houselessness, and it is harder to look away from people who live it every night.</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par>
                                <p:cTn id="8" presetID="22" presetClass="entr" presetSubtype="8" fill="hold" grpId="0" nodeType="withEffect">
                                  <p:stCondLst>
                                    <p:cond delay="12"/>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6"/>
                                        <p:tgtEl>
                                          <p:spTgt spid="5"/>
                                        </p:tgtEl>
                                      </p:cBhvr>
                                    </p:animEffect>
                                  </p:childTnLst>
                                </p:cTn>
                              </p:par>
                              <p:par>
                                <p:cTn id="11" presetID="22" presetClass="entr" presetSubtype="8" fill="hold" grpId="0" nodeType="withEffect">
                                  <p:stCondLst>
                                    <p:cond delay="97"/>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92"/>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900"/>
                                        <p:tgtEl>
                                          <p:spTgt spid="7"/>
                                        </p:tgtEl>
                                      </p:cBhvr>
                                    </p:animEffect>
                                  </p:childTnLst>
                                </p:cTn>
                              </p:par>
                              <p:par>
                                <p:cTn id="19" presetID="22" presetClass="entr" presetSubtype="8" fill="hold" grpId="0" nodeType="withEffect">
                                  <p:stCondLst>
                                    <p:cond delay="12"/>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6"/>
                                        <p:tgtEl>
                                          <p:spTgt spid="8"/>
                                        </p:tgtEl>
                                      </p:cBhvr>
                                    </p:animEffect>
                                  </p:childTnLst>
                                </p:cTn>
                              </p:par>
                              <p:par>
                                <p:cTn id="22" presetID="22" presetClass="entr" presetSubtype="8" fill="hold" grpId="0" nodeType="withEffect">
                                  <p:stCondLst>
                                    <p:cond delay="97"/>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792"/>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900"/>
                                        <p:tgtEl>
                                          <p:spTgt spid="10"/>
                                        </p:tgtEl>
                                      </p:cBhvr>
                                    </p:animEffect>
                                  </p:childTnLst>
                                </p:cTn>
                              </p:par>
                              <p:par>
                                <p:cTn id="30" presetID="22" presetClass="entr" presetSubtype="8" fill="hold" grpId="0" nodeType="withEffect">
                                  <p:stCondLst>
                                    <p:cond delay="12"/>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6"/>
                                        <p:tgtEl>
                                          <p:spTgt spid="11"/>
                                        </p:tgtEl>
                                      </p:cBhvr>
                                    </p:animEffect>
                                  </p:childTnLst>
                                </p:cTn>
                              </p:par>
                              <p:par>
                                <p:cTn id="33" presetID="22" presetClass="entr" presetSubtype="8" fill="hold" grpId="0" nodeType="withEffect">
                                  <p:stCondLst>
                                    <p:cond delay="97"/>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792"/>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3200" dirty="0">
                <a:solidFill>
                  <a:srgbClr val="4A2545"/>
                </a:solidFill>
                <a:latin typeface="Cambria" pitchFamily="34" charset="0"/>
                <a:ea typeface="Cambria" pitchFamily="34" charset="-122"/>
                <a:cs typeface="Cambria" pitchFamily="34" charset="-120"/>
              </a:rPr>
              <a:t>Dickens calls himself Houselessness because…</a:t>
            </a:r>
            <a:endParaRPr lang="en-GB" sz="320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Paper 2: Lesson 3, Words with a purpose</dc:title>
  <dc:subject>PptxGenJS Presentation</dc:subject>
  <dc:creator>Between the Lines</dc:creator>
  <cp:lastModifiedBy>Between the Lines</cp:lastModifiedBy>
  <cp:revision>1</cp:revision>
  <dcterms:created xsi:type="dcterms:W3CDTF">2026-10-04T15:41:46Z</dcterms:created>
  <dcterms:modified xsi:type="dcterms:W3CDTF">2026-10-04T15:41:46Z</dcterms:modified>
</cp:coreProperties>
</file>