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rt" id="{5b407ed8-d891-3e71-a052-726020a8a6b8}">
          <p14:sldIdLst>
            <p14:sldId id="256"/>
          </p14:sldIdLst>
        </p14:section>
        <p14:section name="Know" id="{08bf8bd8-65ec-21d2-d30d-d65f0ed07780}">
          <p14:sldIdLst>
            <p14:sldId id="257"/>
            <p14:sldId id="258"/>
            <p14:sldId id="259"/>
            <p14:sldId id="260"/>
            <p14:sldId id="261"/>
          </p14:sldIdLst>
        </p14:section>
        <p14:section name="Apply" id="{2529492b-dc3f-1773-1e8c-01561f04a867}">
          <p14:sldIdLst>
            <p14:sldId id="262"/>
            <p14:sldId id="263"/>
            <p14:sldId id="264"/>
          </p14:sldIdLst>
        </p14:section>
        <p14:section name="Master" id="{5844921d-0b79-ae64-8260-434c4f4997f8}">
          <p14:sldIdLst>
            <p14:sldId id="265"/>
            <p14:sldId id="266"/>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GB"/>
              <a:t>7/23/19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GB"/>
              <a:t>‹#›</a:t>
            </a:fld>
            <a:endParaRPr lang="en-GB"/>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Brave Macbeth. Sequence 1: Context and Act 1. Share the big question and the three outcomes. Subject knowledge: In the Gutenberg text the wounded officer is labelled SOLDIER in the speeches and Captain in the stage direction; AQA papers and most editions call him the Captain. His report is epic in style: Fortune is a goddess, Valour a master, and Macbeth cuts a passage through the battle like a carver through meat. Duncan’s delight in the violence sets up the irony of Act 1 Scene 4, where he says he cannot read a face. The scene also hands Macbeth the traitor Cawdor’s title, so the audience hears treason and reward in the same breath.</a:t>
            </a:r>
            <a:endParaRPr lang="en-GB" dirty="0"/>
          </a:p>
          <a:p>
            <a:r>
              <a:rPr lang="en-GB" dirty="0"/>
              <a:t>Animation: Each slide builds itself as it opens. Where a slide waits for your click (answers, the notes on the exploded quotation, the model paragraph), its notes say what each click shows.</a:t>
            </a:r>
          </a:p>
        </p:txBody>
      </p:sp>
      <p:sp>
        <p:nvSpPr>
          <p:cNvPr id="4" name="Slide Number Placeholder 3"/>
          <p:cNvSpPr>
            <a:spLocks noGrp="1"/>
          </p:cNvSpPr>
          <p:nvPr>
            <p:ph type="sldNum" sz="quarter" idx="10"/>
          </p:nvPr>
        </p:nvSpPr>
        <p:spPr/>
        <p:txBody>
          <a:bodyPr/>
          <a:lstStyle/>
          <a:p>
            <a:fld id="{F7021451-1387-4CA6-816F-3879F97B5CBC}" type="slidenum">
              <a:rPr lang="en-GB"/>
              <a:t>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answer in silence in their books, without notes. The questions mix earlier lessons on purpose: retrieval strengthens memory. Answers are on the next slide.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2</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Students self-mark in a different colour. Ask who got all five; note any question most students missed and revisit it.</a:t>
            </a:r>
            <a:endParaRPr lang="en-GB" dirty="0"/>
          </a:p>
          <a:p>
            <a:r>
              <a:rPr lang="en-GB" dirty="0"/>
              <a:t>Animation: Each click shows the next answer (5 clicks).</a:t>
            </a:r>
          </a:p>
        </p:txBody>
      </p:sp>
      <p:sp>
        <p:nvSpPr>
          <p:cNvPr id="4" name="Slide Number Placeholder 3"/>
          <p:cNvSpPr>
            <a:spLocks noGrp="1"/>
          </p:cNvSpPr>
          <p:nvPr>
            <p:ph type="sldNum" sz="quarter" idx="10"/>
          </p:nvPr>
        </p:nvSpPr>
        <p:spPr/>
        <p:txBody>
          <a:bodyPr/>
          <a:lstStyle/>
          <a:p>
            <a:fld id="{F7021451-1387-4CA6-816F-3879F97B5CBC}" type="slidenum">
              <a:rPr lang="en-GB"/>
              <a:t>3</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Say each word aloud and have students repeat it. Ask for a sentence using each word before reading.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4</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5</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extract aloud while students follow. Pause on the glossed words. Ask: what is your first impression, and which words create it?</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6</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aloud: reveal one note at a time and ask students to predict it first. In the Gutenberg text the wounded officer is labelled SOLDIER in the speeches and Captain in the stage direction; AQA papers and most editions call him the Captain. His report is epic in style: Fortune is a goddess, Valour a master, and Macbeth cuts a passage through the battle like a carver through meat. Duncan’s delight in the violence sets up the irony of Act 1 Scene 4, where he says he cannot read a face. The scene also hands Macbeth the traitor Cawdor’s title, so the audience hears treason and reward in the same breath.</a:t>
            </a:r>
            <a:endParaRPr lang="en-GB" dirty="0"/>
          </a:p>
          <a:p>
            <a:r>
              <a:rPr lang="en-GB" dirty="0"/>
              <a:t>Animation: Each click brings the next note out of the quotation: Method, Zoom in, Effect and then Purpose.</a:t>
            </a:r>
          </a:p>
        </p:txBody>
      </p:sp>
      <p:sp>
        <p:nvSpPr>
          <p:cNvPr id="4" name="Slide Number Placeholder 3"/>
          <p:cNvSpPr>
            <a:spLocks noGrp="1"/>
          </p:cNvSpPr>
          <p:nvPr>
            <p:ph type="sldNum" sz="quarter" idx="10"/>
          </p:nvPr>
        </p:nvSpPr>
        <p:spPr/>
        <p:txBody>
          <a:bodyPr/>
          <a:lstStyle/>
          <a:p>
            <a:fld id="{F7021451-1387-4CA6-816F-3879F97B5CBC}" type="slidenum">
              <a:rPr lang="en-GB"/>
              <a:t>7</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Hinge question. Scan the room: the spread of answers decides who starts on which level of support. A shows the student is judging the violence by modern standards and has missed Duncan’s line: re-read “O valiant cousin! worthy gentleman!” together and start these students on Securing. C means the student has not followed who is speaking: recap the speakers before they write.</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8</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Answer B. A shows the student is judging the violence by modern standards and has missed Duncan’s line: re-read “O valiant cousin! worthy gentleman!” together and start these students on Securing. C means the student has not followed who is speaking: recap the speakers before they write.</a:t>
            </a:r>
            <a:endParaRPr lang="en-GB" dirty="0"/>
          </a:p>
          <a:p>
            <a:r>
              <a:rPr lang="en-GB" dirty="0"/>
              <a:t>Animation: One click highlights the answer and then shows why it is right.</a:t>
            </a:r>
          </a:p>
        </p:txBody>
      </p:sp>
      <p:sp>
        <p:nvSpPr>
          <p:cNvPr id="4" name="Slide Number Placeholder 3"/>
          <p:cNvSpPr>
            <a:spLocks noGrp="1"/>
          </p:cNvSpPr>
          <p:nvPr>
            <p:ph type="sldNum" sz="quarter" idx="10"/>
          </p:nvPr>
        </p:nvSpPr>
        <p:spPr/>
        <p:txBody>
          <a:bodyPr/>
          <a:lstStyle/>
          <a:p>
            <a:fld id="{F7021451-1387-4CA6-816F-3879F97B5CBC}" type="slidenum">
              <a:rPr lang="en-GB"/>
              <a:t>9</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Same question for everyone; only the support changes. Everyone answers the same question on the same extract. Students who chose A or C in the hinge question, or who could not say who was speaking, start on Securing. Move anyone who completes the Securing frame in ten minutes to the Strengthening prompts for a second paragraph. Students who already see that the praise and the violence pull in different directions start on Soaring.</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10</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 the model aloud. Ask students to find the quotation, the method and the zoom on one word. Then they compare it with their own paragraph and add one improvement in a different colour.</a:t>
            </a:r>
            <a:endParaRPr lang="en-GB" dirty="0"/>
          </a:p>
          <a:p>
            <a:r>
              <a:rPr lang="en-GB" dirty="0"/>
              <a:t>Animation: Each click shows the next part of the paragraph: What, then How, then Why.</a:t>
            </a:r>
          </a:p>
        </p:txBody>
      </p:sp>
      <p:sp>
        <p:nvSpPr>
          <p:cNvPr id="4" name="Slide Number Placeholder 3"/>
          <p:cNvSpPr>
            <a:spLocks noGrp="1"/>
          </p:cNvSpPr>
          <p:nvPr>
            <p:ph type="sldNum" sz="quarter" idx="10"/>
          </p:nvPr>
        </p:nvSpPr>
        <p:spPr/>
        <p:txBody>
          <a:bodyPr/>
          <a:lstStyle/>
          <a:p>
            <a:fld id="{F7021451-1387-4CA6-816F-3879F97B5CBC}" type="slidenum">
              <a:rPr lang="en-GB"/>
              <a:t>11</a:t>
            </a:fld>
            <a:endParaRPr lang="en-GB"/>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Collect the exit tickets and sort them into three piles (secure, nearly there, not yet). Use them to plan the Do Now and starting levels for next lesson.</a:t>
            </a:r>
            <a:endParaRPr lang="en-GB" dirty="0"/>
          </a:p>
        </p:txBody>
      </p:sp>
      <p:sp>
        <p:nvSpPr>
          <p:cNvPr id="4" name="Slide Number Placeholder 3"/>
          <p:cNvSpPr>
            <a:spLocks noGrp="1"/>
          </p:cNvSpPr>
          <p:nvPr>
            <p:ph type="sldNum" sz="quarter" idx="10"/>
          </p:nvPr>
        </p:nvSpPr>
        <p:spPr/>
        <p:txBody>
          <a:bodyPr/>
          <a:lstStyle/>
          <a:p>
            <a:fld id="{F7021451-1387-4CA6-816F-3879F97B5CBC}" type="slidenum">
              <a:rPr lang="en-GB"/>
              <a:t>12</a:t>
            </a:fld>
            <a:endParaRPr lang="en-GB"/>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TL_TITLE">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body" hasCustomPrompt="1"/>
          </p:nvPr>
        </p:nvSpPr>
        <p:spPr>
          <a:xfrm>
            <a:off x="658368" y="1444752"/>
            <a:ext cx="8028432" cy="329184"/>
          </a:xfrm>
          <a:prstGeom prst="rect">
            <a:avLst/>
          </a:prstGeom>
          <a:noFill/>
          <a:ln/>
        </p:spPr>
        <p:txBody>
          <a:bodyPr wrap="square" rtlCol="0"/>
          <a:lstStyle>
            <a:lvl1pPr algn="l" indent="0" marL="0">
              <a:buNone/>
              <a:defRPr lang="en-GB" sz="1200" b="1" dirty="0">
                <a:solidFill>
                  <a:srgbClr val="6E44A8"/>
                </a:solidFill>
                <a:latin typeface="Calibri" pitchFamily="34" charset="0"/>
                <a:ea typeface="Calibri" pitchFamily="34" charset="-122"/>
                <a:cs typeface="Calibri" pitchFamily="34" charset="-120"/>
              </a:defRPr>
            </a:lvl1pPr>
          </a:lstStyle>
          <a:p>
            <a:pPr algn="l" indent="0" marL="0">
              <a:buNone/>
            </a:pPr>
            <a:endParaRPr lang="en-GB" sz="1200" dirty="0"/>
          </a:p>
        </p:txBody>
      </p:sp>
      <p:sp>
        <p:nvSpPr>
          <p:cNvPr id="4" name="Text 1"/>
          <p:cNvSpPr/>
          <p:nvPr>
            <p:ph idx="102" type="title" hasCustomPrompt="1"/>
          </p:nvPr>
        </p:nvSpPr>
        <p:spPr>
          <a:xfrm>
            <a:off x="658368" y="1792224"/>
            <a:ext cx="8028432" cy="1280160"/>
          </a:xfrm>
          <a:prstGeom prst="rect">
            <a:avLst/>
          </a:prstGeom>
          <a:noFill/>
          <a:ln/>
        </p:spPr>
        <p:txBody>
          <a:bodyPr wrap="square" rtlCol="0"/>
          <a:lstStyle>
            <a:lvl1pPr algn="l" indent="0" marL="0">
              <a:buNone/>
              <a:defRPr lang="en-GB" sz="2800" dirty="0">
                <a:solidFill>
                  <a:srgbClr val="4A2545"/>
                </a:solidFill>
                <a:latin typeface="Cambria" pitchFamily="34" charset="0"/>
                <a:ea typeface="Cambria" pitchFamily="34" charset="-122"/>
                <a:cs typeface="Cambria" pitchFamily="34" charset="-120"/>
              </a:defRPr>
            </a:lvl1pPr>
          </a:lstStyle>
          <a:p>
            <a:pPr algn="l" indent="0" marL="0">
              <a:buNone/>
            </a:pPr>
            <a:endParaRPr lang="en-GB" sz="2800" dirty="0"/>
          </a:p>
        </p:txBody>
      </p:sp>
      <p:sp>
        <p:nvSpPr>
          <p:cNvPr id="5" name="Text 1"/>
          <p:cNvSpPr/>
          <p:nvPr>
            <p:ph idx="103" type="body" hasCustomPrompt="1"/>
          </p:nvPr>
        </p:nvSpPr>
        <p:spPr>
          <a:xfrm>
            <a:off x="658368" y="3163824"/>
            <a:ext cx="8028432" cy="1389888"/>
          </a:xfrm>
          <a:prstGeom prst="rect">
            <a:avLst/>
          </a:prstGeom>
          <a:noFill/>
          <a:ln/>
        </p:spPr>
        <p:txBody>
          <a:bodyPr wrap="square" rtlCol="0"/>
          <a:lstStyle>
            <a:lvl1pPr algn="l" indent="0" marL="0">
              <a:buNone/>
              <a:defRPr lang="en-GB" sz="1400" dirty="0">
                <a:solidFill>
                  <a:srgbClr val="21122B"/>
                </a:solidFill>
                <a:latin typeface="Calibri" pitchFamily="34" charset="0"/>
                <a:ea typeface="Calibri" pitchFamily="34" charset="-122"/>
                <a:cs typeface="Calibri" pitchFamily="34" charset="-120"/>
              </a:defRPr>
            </a:lvl1pPr>
          </a:lstStyle>
          <a:p>
            <a:pPr algn="l" indent="0" marL="0">
              <a:buNone/>
            </a:pPr>
            <a:endParaRPr lang="en-GB" sz="14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TL_CONTENT">
    <p:bg>
      <p:bgPr>
        <a:solidFill>
          <a:srgbClr val="FAF5E9"/>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BTL_LILAC">
    <p:bg>
      <p:bgPr>
        <a:solidFill>
          <a:srgbClr val="F3F0F8"/>
        </a:solidFill>
      </p:bgPr>
    </p:bg>
    <p:spTree>
      <p:nvGrpSpPr>
        <p:cNvPr id="1" name=""/>
        <p:cNvGrpSpPr/>
        <p:nvPr/>
      </p:nvGrpSpPr>
      <p:grpSpPr>
        <a:xfrm>
          <a:off x="0" y="0"/>
          <a:ext cx="0" cy="0"/>
          <a:chOff x="0" y="0"/>
          <a:chExt cx="0" cy="0"/>
        </a:xfrm>
      </p:grpSpPr>
      <p:sp>
        <p:nvSpPr>
          <p:cNvPr id="2" name="Shape 0"/>
          <p:cNvSpPr/>
          <p:nvPr/>
        </p:nvSpPr>
        <p:spPr>
          <a:xfrm>
            <a:off x="384048" y="0"/>
            <a:ext cx="22860" cy="5143500"/>
          </a:xfrm>
          <a:prstGeom prst="rect">
            <a:avLst/>
          </a:prstGeom>
          <a:solidFill>
            <a:srgbClr val="6E44A8">
              <a:alpha val="90000"/>
            </a:srgbClr>
          </a:solidFill>
          <a:ln w="12700">
            <a:solidFill>
              <a:srgbClr val="6E44A8"/>
            </a:solidFill>
            <a:prstDash val="solid"/>
          </a:ln>
        </p:spPr>
      </p:sp>
      <p:sp>
        <p:nvSpPr>
          <p:cNvPr id="3" name="Text 1"/>
          <p:cNvSpPr/>
          <p:nvPr>
            <p:ph idx="101" type="title" hasCustomPrompt="1"/>
          </p:nvPr>
        </p:nvSpPr>
        <p:spPr>
          <a:xfrm>
            <a:off x="658368" y="274320"/>
            <a:ext cx="6629400" cy="685800"/>
          </a:xfrm>
          <a:prstGeom prst="rect">
            <a:avLst/>
          </a:prstGeom>
          <a:noFill/>
          <a:ln/>
        </p:spPr>
        <p:txBody>
          <a:bodyPr wrap="square" rtlCol="0"/>
          <a:lstStyle>
            <a:lvl1pPr algn="l" indent="0" marL="0">
              <a:buNone/>
              <a:defRPr lang="en-GB" sz="2400" dirty="0">
                <a:solidFill>
                  <a:srgbClr val="4A2545"/>
                </a:solidFill>
                <a:latin typeface="Cambria" pitchFamily="34" charset="0"/>
                <a:ea typeface="Cambria" pitchFamily="34" charset="-122"/>
                <a:cs typeface="Cambria" pitchFamily="34" charset="-120"/>
              </a:defRPr>
            </a:lvl1pPr>
          </a:lstStyle>
          <a:p>
            <a:pPr algn="l" indent="0" marL="0">
              <a:buNone/>
            </a:pPr>
            <a:endParaRPr lang="en-GB" sz="24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1"/>
          <p:cNvSpPr/>
          <p:nvPr>
            <p:ph idx="101" type="body" hasCustomPrompt="1"/>
          </p:nvPr>
        </p:nvSpPr>
        <p:spPr>
          <a:xfrm>
            <a:off x="658368" y="1444752"/>
            <a:ext cx="8028432" cy="329184"/>
          </a:xfrm>
          <a:prstGeom prst="rect">
            <a:avLst/>
          </a:prstGeom>
          <a:noFill/>
          <a:ln/>
        </p:spPr>
        <p:txBody>
          <a:bodyPr wrap="square" lIns="0" tIns="0" rIns="0" bIns="0" rtlCol="0"/>
          <a:lstStyle/>
          <a:p>
            <a:pPr algn="l" indent="0" marL="0">
              <a:buNone/>
            </a:pPr>
            <a:r>
              <a:rPr lang="en-GB" sz="1200" b="1" spc="100" kern="0" dirty="0">
                <a:solidFill>
                  <a:srgbClr val="6E44A8"/>
                </a:solidFill>
                <a:latin typeface="Calibri" pitchFamily="34" charset="0"/>
                <a:ea typeface="Calibri" pitchFamily="34" charset="-122"/>
                <a:cs typeface="Calibri" pitchFamily="34" charset="-120"/>
              </a:rPr>
              <a:t>LESSON 3 · BRAVE MACBETH</a:t>
            </a:r>
            <a:endParaRPr lang="en-GB" sz="1200" dirty="0"/>
          </a:p>
        </p:txBody>
      </p:sp>
      <p:sp>
        <p:nvSpPr>
          <p:cNvPr id="3" name="Text 1"/>
          <p:cNvSpPr/>
          <p:nvPr>
            <p:ph idx="102" type="title" hasCustomPrompt="1"/>
          </p:nvPr>
        </p:nvSpPr>
        <p:spPr>
          <a:xfrm>
            <a:off x="658368" y="1792224"/>
            <a:ext cx="8028432" cy="1280160"/>
          </a:xfrm>
          <a:prstGeom prst="rect">
            <a:avLst/>
          </a:prstGeom>
          <a:noFill/>
          <a:ln/>
        </p:spPr>
        <p:txBody>
          <a:bodyPr wrap="square" lIns="0" tIns="0" rIns="0" bIns="0" rtlCol="0" anchor="t"/>
          <a:lstStyle/>
          <a:p>
            <a:pPr algn="l" indent="0" marL="0">
              <a:buNone/>
            </a:pPr>
            <a:r>
              <a:rPr lang="en-GB" sz="2800" dirty="0">
                <a:solidFill>
                  <a:srgbClr val="4A2545"/>
                </a:solidFill>
                <a:latin typeface="Cambria" pitchFamily="34" charset="0"/>
                <a:ea typeface="Cambria" pitchFamily="34" charset="-122"/>
                <a:cs typeface="Cambria" pitchFamily="34" charset="-120"/>
              </a:rPr>
              <a:t>How does Shakespeare present Macbeth before we meet him?</a:t>
            </a:r>
            <a:endParaRPr lang="en-GB" sz="2800" dirty="0"/>
          </a:p>
        </p:txBody>
      </p:sp>
      <p:sp>
        <p:nvSpPr>
          <p:cNvPr id="4" name="Text 1"/>
          <p:cNvSpPr/>
          <p:nvPr>
            <p:ph idx="103" type="body" hasCustomPrompt="1"/>
          </p:nvPr>
        </p:nvSpPr>
        <p:spPr>
          <a:xfrm>
            <a:off x="658368" y="3163824"/>
            <a:ext cx="8028432" cy="1389888"/>
          </a:xfrm>
          <a:prstGeom prst="rect">
            <a:avLst/>
          </a:prstGeom>
          <a:noFill/>
          <a:ln/>
        </p:spPr>
        <p:txBody>
          <a:bodyPr wrap="square" lIns="0" tIns="0" rIns="0" bIns="0" rtlCol="0" anchor="t"/>
          <a:lstStyle/>
          <a:p>
            <a:pPr algn="l" indent="0" marL="0">
              <a:spcAft>
                <a:spcPts val="600"/>
              </a:spcAft>
              <a:buNone/>
            </a:pPr>
            <a:r>
              <a:rPr lang="en-GB" sz="1400" b="1" dirty="0">
                <a:solidFill>
                  <a:srgbClr val="6E44A8"/>
                </a:solidFill>
                <a:latin typeface="Calibri" pitchFamily="34" charset="0"/>
                <a:ea typeface="Calibri" pitchFamily="34" charset="-122"/>
                <a:cs typeface="Calibri" pitchFamily="34" charset="-120"/>
              </a:rPr>
              <a:t>By the end of this lesson you can:</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Explain how the Captain’s report builds Macbeth’s reputation before he appears</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Analyse how violence is praised as loyalty in Act 1 Scene 2</a:t>
            </a:r>
            <a:endParaRPr lang="en-GB" sz="1400" dirty="0"/>
          </a:p>
          <a:p>
            <a:pPr algn="l" marL="342900" indent="-342900">
              <a:spcAft>
                <a:spcPts val="400"/>
              </a:spcAft>
              <a:buSzPct val="100000"/>
              <a:buChar char="•"/>
            </a:pPr>
            <a:r>
              <a:rPr lang="en-GB" sz="1400" dirty="0">
                <a:solidFill>
                  <a:srgbClr val="21122B"/>
                </a:solidFill>
                <a:latin typeface="Calibri" pitchFamily="34" charset="0"/>
                <a:ea typeface="Calibri" pitchFamily="34" charset="-122"/>
                <a:cs typeface="Calibri" pitchFamily="34" charset="-120"/>
              </a:rPr>
              <a:t>Write a What–How–Why paragraph on Macbeth as a hero before we meet him</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45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900"/>
                                        <p:tgtEl>
                                          <p:spTgt spid="3"/>
                                        </p:tgtEl>
                                      </p:cBhvr>
                                    </p:animEffect>
                                  </p:childTnLst>
                                </p:cTn>
                              </p:par>
                              <p:par>
                                <p:cTn id="11" presetID="42" presetClass="entr" presetSubtype="0" fill="hold" grpId="0" nodeType="withEffect">
                                  <p:stCondLst>
                                    <p:cond delay="1150"/>
                                  </p:stCondLst>
                                  <p:childTnLst>
                                    <p:set>
                                      <p:cBhvr>
                                        <p:cTn id="12" dur="1" fill="hold">
                                          <p:stCondLst>
                                            <p:cond delay="0"/>
                                          </p:stCondLst>
                                        </p:cTn>
                                        <p:tgtEl>
                                          <p:spTgt spid="4">
                                            <p:txEl>
                                              <p:pRg st="0" end="0"/>
                                            </p:txEl>
                                          </p:spTgt>
                                        </p:tgtEl>
                                        <p:attrNameLst>
                                          <p:attrName>style.visibility</p:attrName>
                                        </p:attrNameLst>
                                      </p:cBhvr>
                                      <p:to>
                                        <p:strVal val="visible"/>
                                      </p:to>
                                    </p:set>
                                    <p:animEffect transition="in" filter="fade">
                                      <p:cBhvr>
                                        <p:cTn id="13" dur="450"/>
                                        <p:tgtEl>
                                          <p:spTgt spid="4">
                                            <p:txEl>
                                              <p:pRg st="0" end="0"/>
                                            </p:txEl>
                                          </p:spTgt>
                                        </p:tgtEl>
                                      </p:cBhvr>
                                    </p:animEffect>
                                    <p:anim calcmode="lin" valueType="num">
                                      <p:cBhvr>
                                        <p:cTn id="14" dur="450" decel="100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5" dur="450" decel="100000" fill="hold"/>
                                        <p:tgtEl>
                                          <p:spTgt spid="4">
                                            <p:txEl>
                                              <p:pRg st="0" end="0"/>
                                            </p:txEl>
                                          </p:spTgt>
                                        </p:tgtEl>
                                        <p:attrNameLst>
                                          <p:attrName>ppt_y</p:attrName>
                                        </p:attrNameLst>
                                      </p:cBhvr>
                                      <p:tavLst>
                                        <p:tav tm="0">
                                          <p:val>
                                            <p:strVal val="#ppt_y+0.025"/>
                                          </p:val>
                                        </p:tav>
                                        <p:tav tm="100000">
                                          <p:val>
                                            <p:strVal val="#ppt_y"/>
                                          </p:val>
                                        </p:tav>
                                      </p:tavLst>
                                    </p:anim>
                                  </p:childTnLst>
                                </p:cTn>
                              </p:par>
                              <p:par>
                                <p:cTn id="16" presetID="42" presetClass="entr" presetSubtype="0" fill="hold" grpId="0" nodeType="withEffect">
                                  <p:stCondLst>
                                    <p:cond delay="1330"/>
                                  </p:stCondLst>
                                  <p:childTnLst>
                                    <p:set>
                                      <p:cBhvr>
                                        <p:cTn id="17" dur="1" fill="hold">
                                          <p:stCondLst>
                                            <p:cond delay="0"/>
                                          </p:stCondLst>
                                        </p:cTn>
                                        <p:tgtEl>
                                          <p:spTgt spid="4">
                                            <p:txEl>
                                              <p:pRg st="1" end="1"/>
                                            </p:txEl>
                                          </p:spTgt>
                                        </p:tgtEl>
                                        <p:attrNameLst>
                                          <p:attrName>style.visibility</p:attrName>
                                        </p:attrNameLst>
                                      </p:cBhvr>
                                      <p:to>
                                        <p:strVal val="visible"/>
                                      </p:to>
                                    </p:set>
                                    <p:animEffect transition="in" filter="fade">
                                      <p:cBhvr>
                                        <p:cTn id="18" dur="450"/>
                                        <p:tgtEl>
                                          <p:spTgt spid="4">
                                            <p:txEl>
                                              <p:pRg st="1" end="1"/>
                                            </p:txEl>
                                          </p:spTgt>
                                        </p:tgtEl>
                                      </p:cBhvr>
                                    </p:animEffect>
                                    <p:anim calcmode="lin" valueType="num">
                                      <p:cBhvr>
                                        <p:cTn id="19" dur="450" decel="100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0" dur="450" decel="100000" fill="hold"/>
                                        <p:tgtEl>
                                          <p:spTgt spid="4">
                                            <p:txEl>
                                              <p:pRg st="1" end="1"/>
                                            </p:txEl>
                                          </p:spTgt>
                                        </p:tgtEl>
                                        <p:attrNameLst>
                                          <p:attrName>ppt_y</p:attrName>
                                        </p:attrNameLst>
                                      </p:cBhvr>
                                      <p:tavLst>
                                        <p:tav tm="0">
                                          <p:val>
                                            <p:strVal val="#ppt_y+0.025"/>
                                          </p:val>
                                        </p:tav>
                                        <p:tav tm="100000">
                                          <p:val>
                                            <p:strVal val="#ppt_y"/>
                                          </p:val>
                                        </p:tav>
                                      </p:tavLst>
                                    </p:anim>
                                  </p:childTnLst>
                                </p:cTn>
                              </p:par>
                              <p:par>
                                <p:cTn id="21" presetID="42" presetClass="entr" presetSubtype="0" fill="hold" grpId="0" nodeType="withEffect">
                                  <p:stCondLst>
                                    <p:cond delay="151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fade">
                                      <p:cBhvr>
                                        <p:cTn id="23" dur="450"/>
                                        <p:tgtEl>
                                          <p:spTgt spid="4">
                                            <p:txEl>
                                              <p:pRg st="2" end="2"/>
                                            </p:txEl>
                                          </p:spTgt>
                                        </p:tgtEl>
                                      </p:cBhvr>
                                    </p:animEffect>
                                    <p:anim calcmode="lin" valueType="num">
                                      <p:cBhvr>
                                        <p:cTn id="24" dur="450" decel="100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5" dur="450" decel="100000" fill="hold"/>
                                        <p:tgtEl>
                                          <p:spTgt spid="4">
                                            <p:txEl>
                                              <p:pRg st="2" end="2"/>
                                            </p:txEl>
                                          </p:spTgt>
                                        </p:tgtEl>
                                        <p:attrNameLst>
                                          <p:attrName>ppt_y</p:attrName>
                                        </p:attrNameLst>
                                      </p:cBhvr>
                                      <p:tavLst>
                                        <p:tav tm="0">
                                          <p:val>
                                            <p:strVal val="#ppt_y+0.025"/>
                                          </p:val>
                                        </p:tav>
                                        <p:tav tm="100000">
                                          <p:val>
                                            <p:strVal val="#ppt_y"/>
                                          </p:val>
                                        </p:tav>
                                      </p:tavLst>
                                    </p:anim>
                                  </p:childTnLst>
                                </p:cTn>
                              </p:par>
                              <p:par>
                                <p:cTn id="26" presetID="42" presetClass="entr" presetSubtype="0" fill="hold" grpId="0" nodeType="withEffect">
                                  <p:stCondLst>
                                    <p:cond delay="169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450"/>
                                        <p:tgtEl>
                                          <p:spTgt spid="4">
                                            <p:txEl>
                                              <p:pRg st="3" end="3"/>
                                            </p:txEl>
                                          </p:spTgt>
                                        </p:tgtEl>
                                      </p:cBhvr>
                                    </p:animEffect>
                                    <p:anim calcmode="lin" valueType="num">
                                      <p:cBhvr>
                                        <p:cTn id="29" dur="450" decel="100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450" decel="100000" fill="hold"/>
                                        <p:tgtEl>
                                          <p:spTgt spid="4">
                                            <p:txEl>
                                              <p:pRg st="3" end="3"/>
                                            </p:txEl>
                                          </p:spTgt>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914400"/>
            <a:ext cx="6400800" cy="292608"/>
          </a:xfrm>
          <a:prstGeom prst="rect">
            <a:avLst/>
          </a:prstGeom>
          <a:noFill/>
          <a:ln/>
        </p:spPr>
        <p:txBody>
          <a:bodyPr wrap="square" lIns="0" tIns="0" rIns="0" bIns="0" rtlCol="0" anchor="t"/>
          <a:lstStyle/>
          <a:p>
            <a:pPr indent="0" marL="0">
              <a:buNone/>
            </a:pPr>
            <a:r>
              <a:rPr lang="en-GB" sz="1300" dirty="0">
                <a:solidFill>
                  <a:srgbClr val="6B5A75"/>
                </a:solidFill>
                <a:latin typeface="Calibri" pitchFamily="34" charset="0"/>
                <a:ea typeface="Calibri" pitchFamily="34" charset="-122"/>
                <a:cs typeface="Calibri" pitchFamily="34" charset="-120"/>
              </a:rPr>
              <a:t>Five quick questions · 8 minutes · no notes</a:t>
            </a:r>
            <a:endParaRPr lang="en-GB" sz="1300" dirty="0"/>
          </a:p>
        </p:txBody>
      </p:sp>
      <p:sp>
        <p:nvSpPr>
          <p:cNvPr id="5" name="Text 3"/>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6" name="Text 4"/>
          <p:cNvSpPr txBox="1"/>
          <p:nvPr/>
        </p:nvSpPr>
        <p:spPr>
          <a:xfrm>
            <a:off x="1207008" y="1298448"/>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What paradox do the witches chant at the end of Act 1 Scene 1?</a:t>
            </a:r>
            <a:endParaRPr lang="en-GB" sz="1650" dirty="0"/>
          </a:p>
        </p:txBody>
      </p:sp>
      <p:sp>
        <p:nvSpPr>
          <p:cNvPr id="7" name="Text 5"/>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8" name="Text 6"/>
          <p:cNvSpPr txBox="1"/>
          <p:nvPr/>
        </p:nvSpPr>
        <p:spPr>
          <a:xfrm>
            <a:off x="1207008" y="1956816"/>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Who are the witches going to meet, and where?</a:t>
            </a:r>
            <a:endParaRPr lang="en-GB" sz="1700" dirty="0"/>
          </a:p>
        </p:txBody>
      </p:sp>
      <p:sp>
        <p:nvSpPr>
          <p:cNvPr id="9" name="Text 7"/>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10" name="Text 8"/>
          <p:cNvSpPr txBox="1"/>
          <p:nvPr/>
        </p:nvSpPr>
        <p:spPr>
          <a:xfrm>
            <a:off x="1207008" y="2615184"/>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is the Great Chain of Being?</a:t>
            </a:r>
            <a:endParaRPr lang="en-GB" sz="1700" dirty="0"/>
          </a:p>
        </p:txBody>
      </p:sp>
      <p:sp>
        <p:nvSpPr>
          <p:cNvPr id="11" name="Text 9"/>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2" name="Text 10"/>
          <p:cNvSpPr txBox="1"/>
          <p:nvPr/>
        </p:nvSpPr>
        <p:spPr>
          <a:xfrm>
            <a:off x="1207008" y="3273552"/>
            <a:ext cx="7479792" cy="603504"/>
          </a:xfrm>
          <a:prstGeom prst="rect">
            <a:avLst/>
          </a:prstGeom>
          <a:noFill/>
          <a:ln/>
        </p:spPr>
        <p:txBody>
          <a:bodyPr wrap="square" lIns="254" tIns="254" rIns="254" bIns="254" rtlCol="0" anchor="ctr"/>
          <a:lstStyle/>
          <a:p>
            <a:pPr indent="0" marL="0">
              <a:buNone/>
            </a:pPr>
            <a:r>
              <a:rPr lang="en-GB" sz="1650" dirty="0">
                <a:solidFill>
                  <a:srgbClr val="21122B"/>
                </a:solidFill>
                <a:latin typeface="Calibri" pitchFamily="34" charset="0"/>
                <a:ea typeface="Calibri" pitchFamily="34" charset="-122"/>
                <a:cs typeface="Calibri" pitchFamily="34" charset="-120"/>
              </a:rPr>
              <a:t>Why would a Jacobean audience see killing a king as a sin as well as a crime?</a:t>
            </a:r>
            <a:endParaRPr lang="en-GB" sz="1650" dirty="0"/>
          </a:p>
        </p:txBody>
      </p:sp>
      <p:sp>
        <p:nvSpPr>
          <p:cNvPr id="13" name="Text 11"/>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4" name="Text 12"/>
          <p:cNvSpPr txBox="1"/>
          <p:nvPr/>
        </p:nvSpPr>
        <p:spPr>
          <a:xfrm>
            <a:off x="1207008" y="3931920"/>
            <a:ext cx="7479792" cy="603504"/>
          </a:xfrm>
          <a:prstGeom prst="rect">
            <a:avLst/>
          </a:prstGeom>
          <a:noFill/>
          <a:ln/>
        </p:spPr>
        <p:txBody>
          <a:bodyPr wrap="square" lIns="254" tIns="254" rIns="254" bIns="254" rtlCol="0" anchor="ctr"/>
          <a:lstStyle/>
          <a:p>
            <a:pPr indent="0" marL="0">
              <a:buNone/>
            </a:pPr>
            <a:r>
              <a:rPr lang="en-GB" sz="1700" dirty="0">
                <a:solidFill>
                  <a:srgbClr val="21122B"/>
                </a:solidFill>
                <a:latin typeface="Calibri" pitchFamily="34" charset="0"/>
                <a:ea typeface="Calibri" pitchFamily="34" charset="-122"/>
                <a:cs typeface="Calibri" pitchFamily="34" charset="-120"/>
              </a:rPr>
              <a:t>What does the word prophecy mean?</a:t>
            </a:r>
            <a:endParaRPr lang="en-GB" sz="17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3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3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anim calcmode="lin" valueType="num">
                                      <p:cBhvr>
                                        <p:cTn id="26" dur="450" decel="100000" fill="hold"/>
                                        <p:tgtEl>
                                          <p:spTgt spid="8"/>
                                        </p:tgtEl>
                                        <p:attrNameLst>
                                          <p:attrName>ppt_x</p:attrName>
                                        </p:attrNameLst>
                                      </p:cBhvr>
                                      <p:tavLst>
                                        <p:tav tm="0">
                                          <p:val>
                                            <p:strVal val="#ppt_x"/>
                                          </p:val>
                                        </p:tav>
                                        <p:tav tm="100000">
                                          <p:val>
                                            <p:strVal val="#ppt_x"/>
                                          </p:val>
                                        </p:tav>
                                      </p:tavLst>
                                    </p:anim>
                                    <p:anim calcmode="lin" valueType="num">
                                      <p:cBhvr>
                                        <p:cTn id="27" dur="45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5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450"/>
                                        <p:tgtEl>
                                          <p:spTgt spid="9"/>
                                        </p:tgtEl>
                                      </p:cBhvr>
                                    </p:animEffect>
                                    <p:anim calcmode="lin" valueType="num">
                                      <p:cBhvr>
                                        <p:cTn id="31" dur="450" decel="100000" fill="hold"/>
                                        <p:tgtEl>
                                          <p:spTgt spid="9"/>
                                        </p:tgtEl>
                                        <p:attrNameLst>
                                          <p:attrName>ppt_x</p:attrName>
                                        </p:attrNameLst>
                                      </p:cBhvr>
                                      <p:tavLst>
                                        <p:tav tm="0">
                                          <p:val>
                                            <p:strVal val="#ppt_x"/>
                                          </p:val>
                                        </p:tav>
                                        <p:tav tm="100000">
                                          <p:val>
                                            <p:strVal val="#ppt_x"/>
                                          </p:val>
                                        </p:tav>
                                      </p:tavLst>
                                    </p:anim>
                                    <p:anim calcmode="lin" valueType="num">
                                      <p:cBhvr>
                                        <p:cTn id="32" dur="45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50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450"/>
                                        <p:tgtEl>
                                          <p:spTgt spid="10"/>
                                        </p:tgtEl>
                                      </p:cBhvr>
                                    </p:animEffect>
                                    <p:anim calcmode="lin" valueType="num">
                                      <p:cBhvr>
                                        <p:cTn id="36" dur="450" decel="100000" fill="hold"/>
                                        <p:tgtEl>
                                          <p:spTgt spid="10"/>
                                        </p:tgtEl>
                                        <p:attrNameLst>
                                          <p:attrName>ppt_x</p:attrName>
                                        </p:attrNameLst>
                                      </p:cBhvr>
                                      <p:tavLst>
                                        <p:tav tm="0">
                                          <p:val>
                                            <p:strVal val="#ppt_x"/>
                                          </p:val>
                                        </p:tav>
                                        <p:tav tm="100000">
                                          <p:val>
                                            <p:strVal val="#ppt_x"/>
                                          </p:val>
                                        </p:tav>
                                      </p:tavLst>
                                    </p:anim>
                                    <p:anim calcmode="lin" valueType="num">
                                      <p:cBhvr>
                                        <p:cTn id="37" dur="45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65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450"/>
                                        <p:tgtEl>
                                          <p:spTgt spid="11"/>
                                        </p:tgtEl>
                                      </p:cBhvr>
                                    </p:animEffect>
                                    <p:anim calcmode="lin" valueType="num">
                                      <p:cBhvr>
                                        <p:cTn id="41" dur="450" decel="100000" fill="hold"/>
                                        <p:tgtEl>
                                          <p:spTgt spid="11"/>
                                        </p:tgtEl>
                                        <p:attrNameLst>
                                          <p:attrName>ppt_x</p:attrName>
                                        </p:attrNameLst>
                                      </p:cBhvr>
                                      <p:tavLst>
                                        <p:tav tm="0">
                                          <p:val>
                                            <p:strVal val="#ppt_x"/>
                                          </p:val>
                                        </p:tav>
                                        <p:tav tm="100000">
                                          <p:val>
                                            <p:strVal val="#ppt_x"/>
                                          </p:val>
                                        </p:tav>
                                      </p:tavLst>
                                    </p:anim>
                                    <p:anim calcmode="lin" valueType="num">
                                      <p:cBhvr>
                                        <p:cTn id="42" dur="45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65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450"/>
                                        <p:tgtEl>
                                          <p:spTgt spid="12"/>
                                        </p:tgtEl>
                                      </p:cBhvr>
                                    </p:animEffect>
                                    <p:anim calcmode="lin" valueType="num">
                                      <p:cBhvr>
                                        <p:cTn id="46" dur="450" decel="100000" fill="hold"/>
                                        <p:tgtEl>
                                          <p:spTgt spid="12"/>
                                        </p:tgtEl>
                                        <p:attrNameLst>
                                          <p:attrName>ppt_x</p:attrName>
                                        </p:attrNameLst>
                                      </p:cBhvr>
                                      <p:tavLst>
                                        <p:tav tm="0">
                                          <p:val>
                                            <p:strVal val="#ppt_x"/>
                                          </p:val>
                                        </p:tav>
                                        <p:tav tm="100000">
                                          <p:val>
                                            <p:strVal val="#ppt_x"/>
                                          </p:val>
                                        </p:tav>
                                      </p:tavLst>
                                    </p:anim>
                                    <p:anim calcmode="lin" valueType="num">
                                      <p:cBhvr>
                                        <p:cTn id="47" dur="45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80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450"/>
                                        <p:tgtEl>
                                          <p:spTgt spid="13"/>
                                        </p:tgtEl>
                                      </p:cBhvr>
                                    </p:animEffect>
                                    <p:anim calcmode="lin" valueType="num">
                                      <p:cBhvr>
                                        <p:cTn id="51" dur="450" decel="1000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80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450"/>
                                        <p:tgtEl>
                                          <p:spTgt spid="14"/>
                                        </p:tgtEl>
                                      </p:cBhvr>
                                    </p:animEffect>
                                    <p:anim calcmode="lin" valueType="num">
                                      <p:cBhvr>
                                        <p:cTn id="56" dur="450" decel="100000" fill="hold"/>
                                        <p:tgtEl>
                                          <p:spTgt spid="14"/>
                                        </p:tgtEl>
                                        <p:attrNameLst>
                                          <p:attrName>ppt_x</p:attrName>
                                        </p:attrNameLst>
                                      </p:cBhvr>
                                      <p:tavLst>
                                        <p:tav tm="0">
                                          <p:val>
                                            <p:strVal val="#ppt_x"/>
                                          </p:val>
                                        </p:tav>
                                        <p:tav tm="100000">
                                          <p:val>
                                            <p:strVal val="#ppt_x"/>
                                          </p:val>
                                        </p:tav>
                                      </p:tavLst>
                                    </p:anim>
                                    <p:anim calcmode="lin" valueType="num">
                                      <p:cBhvr>
                                        <p:cTn id="57" dur="450" decel="100000" fill="hold"/>
                                        <p:tgtEl>
                                          <p:spTgt spid="14"/>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Do Now: answers</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Text 2"/>
          <p:cNvSpPr txBox="1"/>
          <p:nvPr/>
        </p:nvSpPr>
        <p:spPr>
          <a:xfrm>
            <a:off x="658368" y="1371600"/>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1</a:t>
            </a:r>
            <a:endParaRPr lang="en-GB" sz="1500" dirty="0"/>
          </a:p>
        </p:txBody>
      </p:sp>
      <p:sp>
        <p:nvSpPr>
          <p:cNvPr id="5" name="Text 3"/>
          <p:cNvSpPr txBox="1"/>
          <p:nvPr/>
        </p:nvSpPr>
        <p:spPr>
          <a:xfrm>
            <a:off x="1207008" y="1280160"/>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paradox do the witches chant at the end of Act 1 Scene 1?</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Fair is foul, and foul is fair</a:t>
            </a:r>
            <a:endParaRPr lang="en-GB" sz="1200" dirty="0"/>
          </a:p>
        </p:txBody>
      </p:sp>
      <p:sp>
        <p:nvSpPr>
          <p:cNvPr id="6" name="Text 4"/>
          <p:cNvSpPr txBox="1"/>
          <p:nvPr/>
        </p:nvSpPr>
        <p:spPr>
          <a:xfrm>
            <a:off x="658368" y="2029968"/>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2</a:t>
            </a:r>
            <a:endParaRPr lang="en-GB" sz="1500" dirty="0"/>
          </a:p>
        </p:txBody>
      </p:sp>
      <p:sp>
        <p:nvSpPr>
          <p:cNvPr id="7" name="Text 5"/>
          <p:cNvSpPr txBox="1"/>
          <p:nvPr/>
        </p:nvSpPr>
        <p:spPr>
          <a:xfrm>
            <a:off x="1207008" y="1938528"/>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Who are the witches going to meet, and where?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Macbeth, on the heath</a:t>
            </a:r>
            <a:endParaRPr lang="en-GB" sz="1200" dirty="0"/>
          </a:p>
        </p:txBody>
      </p:sp>
      <p:sp>
        <p:nvSpPr>
          <p:cNvPr id="8" name="Text 6"/>
          <p:cNvSpPr txBox="1"/>
          <p:nvPr/>
        </p:nvSpPr>
        <p:spPr>
          <a:xfrm>
            <a:off x="658368" y="2688336"/>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3</a:t>
            </a:r>
            <a:endParaRPr lang="en-GB" sz="1500" dirty="0"/>
          </a:p>
        </p:txBody>
      </p:sp>
      <p:sp>
        <p:nvSpPr>
          <p:cNvPr id="9" name="Text 7"/>
          <p:cNvSpPr txBox="1"/>
          <p:nvPr/>
        </p:nvSpPr>
        <p:spPr>
          <a:xfrm>
            <a:off x="1207008" y="2596896"/>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is the Great Chain of Being?</a:t>
            </a:r>
            <a:endParaRPr lang="en-GB" sz="1200" dirty="0"/>
          </a:p>
          <a:p>
            <a:pPr indent="0" marL="0">
              <a:buNone/>
            </a:pPr>
            <a:r>
              <a:rPr lang="en-GB" sz="1150" b="1" dirty="0">
                <a:solidFill>
                  <a:srgbClr val="6E44A8"/>
                </a:solidFill>
                <a:latin typeface="Calibri" pitchFamily="34" charset="0"/>
                <a:ea typeface="Calibri" pitchFamily="34" charset="-122"/>
                <a:cs typeface="Calibri" pitchFamily="34" charset="-120"/>
              </a:rPr>
              <a:t>The God-given order of everything: God, angels, kings, nobles, ordinary people, animals, plants</a:t>
            </a:r>
            <a:endParaRPr lang="en-GB" sz="1200" dirty="0"/>
          </a:p>
        </p:txBody>
      </p:sp>
      <p:sp>
        <p:nvSpPr>
          <p:cNvPr id="10" name="Text 8"/>
          <p:cNvSpPr txBox="1"/>
          <p:nvPr/>
        </p:nvSpPr>
        <p:spPr>
          <a:xfrm>
            <a:off x="658368" y="3346704"/>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4</a:t>
            </a:r>
            <a:endParaRPr lang="en-GB" sz="1500" dirty="0"/>
          </a:p>
        </p:txBody>
      </p:sp>
      <p:sp>
        <p:nvSpPr>
          <p:cNvPr id="11" name="Text 9"/>
          <p:cNvSpPr txBox="1"/>
          <p:nvPr/>
        </p:nvSpPr>
        <p:spPr>
          <a:xfrm>
            <a:off x="1207008" y="3255264"/>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Why would a Jacobean audience see killing a king as a sin as well as a crime?</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Because of the divine right of kings: God chose the king</a:t>
            </a:r>
            <a:endParaRPr lang="en-GB" sz="1200" dirty="0"/>
          </a:p>
        </p:txBody>
      </p:sp>
      <p:sp>
        <p:nvSpPr>
          <p:cNvPr id="12" name="Text 10"/>
          <p:cNvSpPr txBox="1"/>
          <p:nvPr/>
        </p:nvSpPr>
        <p:spPr>
          <a:xfrm>
            <a:off x="658368" y="4005072"/>
            <a:ext cx="384048" cy="384048"/>
          </a:xfrm>
          <a:prstGeom prst="ellipse">
            <a:avLst/>
          </a:prstGeom>
          <a:solidFill>
            <a:srgbClr val="6E44A8"/>
          </a:solidFill>
          <a:ln/>
        </p:spPr>
        <p:txBody>
          <a:bodyPr wrap="square" lIns="0" tIns="0" rIns="0" bIns="0" rtlCol="0" anchor="ctr"/>
          <a:lstStyle/>
          <a:p>
            <a:pPr algn="ctr" indent="0" marL="0">
              <a:buNone/>
            </a:pPr>
            <a:r>
              <a:rPr lang="en-GB" sz="1500" b="1" dirty="0">
                <a:solidFill>
                  <a:srgbClr val="FFFFFF"/>
                </a:solidFill>
                <a:latin typeface="Calibri" pitchFamily="34" charset="0"/>
                <a:ea typeface="Calibri" pitchFamily="34" charset="-122"/>
                <a:cs typeface="Calibri" pitchFamily="34" charset="-120"/>
              </a:rPr>
              <a:t>5</a:t>
            </a:r>
            <a:endParaRPr lang="en-GB" sz="1500" dirty="0"/>
          </a:p>
        </p:txBody>
      </p:sp>
      <p:sp>
        <p:nvSpPr>
          <p:cNvPr id="13" name="Text 11"/>
          <p:cNvSpPr txBox="1"/>
          <p:nvPr/>
        </p:nvSpPr>
        <p:spPr>
          <a:xfrm>
            <a:off x="1207008" y="3913632"/>
            <a:ext cx="7479792" cy="658368"/>
          </a:xfrm>
          <a:prstGeom prst="rect">
            <a:avLst/>
          </a:prstGeom>
          <a:noFill/>
          <a:ln/>
        </p:spPr>
        <p:txBody>
          <a:bodyPr wrap="square" lIns="254" tIns="254" rIns="254" bIns="254" rtlCol="0" anchor="t"/>
          <a:lstStyle/>
          <a:p>
            <a:pPr indent="0" marL="0">
              <a:buNone/>
            </a:pPr>
            <a:r>
              <a:rPr lang="en-GB" sz="1200" dirty="0">
                <a:solidFill>
                  <a:srgbClr val="6B5A75"/>
                </a:solidFill>
                <a:latin typeface="Calibri" pitchFamily="34" charset="0"/>
                <a:ea typeface="Calibri" pitchFamily="34" charset="-122"/>
                <a:cs typeface="Calibri" pitchFamily="34" charset="-120"/>
              </a:rPr>
              <a:t>What does the word prophecy mean?</a:t>
            </a:r>
            <a:endParaRPr lang="en-GB" sz="1200" dirty="0"/>
          </a:p>
          <a:p>
            <a:pPr indent="0" marL="0">
              <a:buNone/>
            </a:pPr>
            <a:r>
              <a:rPr lang="en-GB" sz="1500" b="1" dirty="0">
                <a:solidFill>
                  <a:srgbClr val="6E44A8"/>
                </a:solidFill>
                <a:latin typeface="Calibri" pitchFamily="34" charset="0"/>
                <a:ea typeface="Calibri" pitchFamily="34" charset="-122"/>
                <a:cs typeface="Calibri" pitchFamily="34" charset="-120"/>
              </a:rPr>
              <a:t>A prediction about the future</a:t>
            </a:r>
            <a:endParaRPr lang="en-GB" sz="12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wipe(left)">
                                      <p:cBhvr>
                                        <p:cTn id="7" dur="55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ipe(left)">
                                      <p:cBhvr>
                                        <p:cTn id="12" dur="55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9">
                                            <p:txEl>
                                              <p:pRg st="1" end="1"/>
                                            </p:txEl>
                                          </p:spTgt>
                                        </p:tgtEl>
                                        <p:attrNameLst>
                                          <p:attrName>style.visibility</p:attrName>
                                        </p:attrNameLst>
                                      </p:cBhvr>
                                      <p:to>
                                        <p:strVal val="visible"/>
                                      </p:to>
                                    </p:set>
                                    <p:animEffect transition="in" filter="wipe(left)">
                                      <p:cBhvr>
                                        <p:cTn id="17" dur="550"/>
                                        <p:tgtEl>
                                          <p:spTgt spid="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Effect transition="in" filter="wipe(left)">
                                      <p:cBhvr>
                                        <p:cTn id="22" dur="550"/>
                                        <p:tgtEl>
                                          <p:spTgt spid="11">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3">
                                            <p:txEl>
                                              <p:pRg st="1" end="1"/>
                                            </p:txEl>
                                          </p:spTgt>
                                        </p:tgtEl>
                                        <p:attrNameLst>
                                          <p:attrName>style.visibility</p:attrName>
                                        </p:attrNameLst>
                                      </p:cBhvr>
                                      <p:to>
                                        <p:strVal val="visible"/>
                                      </p:to>
                                    </p:set>
                                    <p:animEffect transition="in" filter="wipe(left)">
                                      <p:cBhvr>
                                        <p:cTn id="27" dur="550"/>
                                        <p:tgtEl>
                                          <p:spTgt spid="1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9" grpId="0" build="p"/>
      <p:bldP spid="11" grpId="0" build="p"/>
      <p:bldP spid="1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Vocabulary</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Know</a:t>
            </a:r>
            <a:endParaRPr lang="en-GB" sz="1200" dirty="0"/>
          </a:p>
        </p:txBody>
      </p:sp>
      <p:sp>
        <p:nvSpPr>
          <p:cNvPr id="4" name="Shape 2"/>
          <p:cNvSpPr/>
          <p:nvPr/>
        </p:nvSpPr>
        <p:spPr>
          <a:xfrm>
            <a:off x="658368" y="1188720"/>
            <a:ext cx="3913632" cy="1257808"/>
          </a:xfrm>
          <a:prstGeom prst="rect">
            <a:avLst/>
          </a:prstGeom>
          <a:solidFill>
            <a:srgbClr val="F3F0F8"/>
          </a:solidFill>
          <a:ln w="9525">
            <a:solidFill>
              <a:srgbClr val="DDD3E6"/>
            </a:solidFill>
            <a:prstDash val="solid"/>
          </a:ln>
        </p:spPr>
      </p:sp>
      <p:sp>
        <p:nvSpPr>
          <p:cNvPr id="5" name="Text 3"/>
          <p:cNvSpPr txBox="1"/>
          <p:nvPr/>
        </p:nvSpPr>
        <p:spPr>
          <a:xfrm>
            <a:off x="7955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valour</a:t>
            </a:r>
            <a:endParaRPr lang="en-GB" sz="1900" dirty="0"/>
          </a:p>
        </p:txBody>
      </p:sp>
      <p:sp>
        <p:nvSpPr>
          <p:cNvPr id="6" name="Text 4"/>
          <p:cNvSpPr txBox="1"/>
          <p:nvPr/>
        </p:nvSpPr>
        <p:spPr>
          <a:xfrm>
            <a:off x="7955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great courage in battle</a:t>
            </a:r>
            <a:endParaRPr lang="en-GB" sz="1600" dirty="0"/>
          </a:p>
        </p:txBody>
      </p:sp>
      <p:sp>
        <p:nvSpPr>
          <p:cNvPr id="7" name="Shape 5"/>
          <p:cNvSpPr/>
          <p:nvPr/>
        </p:nvSpPr>
        <p:spPr>
          <a:xfrm>
            <a:off x="4773168" y="1188720"/>
            <a:ext cx="3913632" cy="1257808"/>
          </a:xfrm>
          <a:prstGeom prst="rect">
            <a:avLst/>
          </a:prstGeom>
          <a:solidFill>
            <a:srgbClr val="F3F0F8"/>
          </a:solidFill>
          <a:ln w="9525">
            <a:solidFill>
              <a:srgbClr val="DDD3E6"/>
            </a:solidFill>
            <a:prstDash val="solid"/>
          </a:ln>
        </p:spPr>
      </p:sp>
      <p:sp>
        <p:nvSpPr>
          <p:cNvPr id="8" name="Text 6"/>
          <p:cNvSpPr txBox="1"/>
          <p:nvPr/>
        </p:nvSpPr>
        <p:spPr>
          <a:xfrm>
            <a:off x="4910328" y="1280160"/>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minion</a:t>
            </a:r>
            <a:endParaRPr lang="en-GB" sz="1900" dirty="0"/>
          </a:p>
        </p:txBody>
      </p:sp>
      <p:sp>
        <p:nvSpPr>
          <p:cNvPr id="9" name="Text 7"/>
          <p:cNvSpPr txBox="1"/>
          <p:nvPr/>
        </p:nvSpPr>
        <p:spPr>
          <a:xfrm>
            <a:off x="4910328" y="1719072"/>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a favourite servant who does whatever the master wants</a:t>
            </a:r>
            <a:endParaRPr lang="en-GB" sz="1600" dirty="0"/>
          </a:p>
        </p:txBody>
      </p:sp>
      <p:sp>
        <p:nvSpPr>
          <p:cNvPr id="10" name="Shape 8"/>
          <p:cNvSpPr/>
          <p:nvPr/>
        </p:nvSpPr>
        <p:spPr>
          <a:xfrm>
            <a:off x="658368" y="2647696"/>
            <a:ext cx="3913632" cy="1257808"/>
          </a:xfrm>
          <a:prstGeom prst="rect">
            <a:avLst/>
          </a:prstGeom>
          <a:solidFill>
            <a:srgbClr val="F3F0F8"/>
          </a:solidFill>
          <a:ln w="9525">
            <a:solidFill>
              <a:srgbClr val="DDD3E6"/>
            </a:solidFill>
            <a:prstDash val="solid"/>
          </a:ln>
        </p:spPr>
      </p:sp>
      <p:sp>
        <p:nvSpPr>
          <p:cNvPr id="11" name="Text 9"/>
          <p:cNvSpPr txBox="1"/>
          <p:nvPr/>
        </p:nvSpPr>
        <p:spPr>
          <a:xfrm>
            <a:off x="7955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brandish</a:t>
            </a:r>
            <a:endParaRPr lang="en-GB" sz="1900" dirty="0"/>
          </a:p>
        </p:txBody>
      </p:sp>
      <p:sp>
        <p:nvSpPr>
          <p:cNvPr id="12" name="Text 10"/>
          <p:cNvSpPr txBox="1"/>
          <p:nvPr/>
        </p:nvSpPr>
        <p:spPr>
          <a:xfrm>
            <a:off x="7955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to wave a weapon about</a:t>
            </a:r>
            <a:endParaRPr lang="en-GB" sz="1600" dirty="0"/>
          </a:p>
        </p:txBody>
      </p:sp>
      <p:sp>
        <p:nvSpPr>
          <p:cNvPr id="13" name="Shape 11"/>
          <p:cNvSpPr/>
          <p:nvPr/>
        </p:nvSpPr>
        <p:spPr>
          <a:xfrm>
            <a:off x="4773168" y="2647696"/>
            <a:ext cx="3913632" cy="1257808"/>
          </a:xfrm>
          <a:prstGeom prst="rect">
            <a:avLst/>
          </a:prstGeom>
          <a:solidFill>
            <a:srgbClr val="F3F0F8"/>
          </a:solidFill>
          <a:ln w="9525">
            <a:solidFill>
              <a:srgbClr val="DDD3E6"/>
            </a:solidFill>
            <a:prstDash val="solid"/>
          </a:ln>
        </p:spPr>
      </p:sp>
      <p:sp>
        <p:nvSpPr>
          <p:cNvPr id="14" name="Text 12"/>
          <p:cNvSpPr txBox="1"/>
          <p:nvPr/>
        </p:nvSpPr>
        <p:spPr>
          <a:xfrm>
            <a:off x="4910328" y="2739136"/>
            <a:ext cx="3639312" cy="420624"/>
          </a:xfrm>
          <a:prstGeom prst="rect">
            <a:avLst/>
          </a:prstGeom>
          <a:noFill/>
          <a:ln/>
        </p:spPr>
        <p:txBody>
          <a:bodyPr wrap="square" lIns="1016" tIns="1016" rIns="1016" bIns="1016" rtlCol="0" anchor="t"/>
          <a:lstStyle/>
          <a:p>
            <a:pPr indent="0" marL="0">
              <a:buNone/>
            </a:pPr>
            <a:r>
              <a:rPr lang="en-GB" sz="1900" dirty="0">
                <a:solidFill>
                  <a:srgbClr val="4A2545"/>
                </a:solidFill>
                <a:latin typeface="Cambria" pitchFamily="34" charset="0"/>
                <a:ea typeface="Cambria" pitchFamily="34" charset="-122"/>
                <a:cs typeface="Cambria" pitchFamily="34" charset="-120"/>
              </a:rPr>
              <a:t>reputation</a:t>
            </a:r>
            <a:endParaRPr lang="en-GB" sz="1900" dirty="0"/>
          </a:p>
        </p:txBody>
      </p:sp>
      <p:sp>
        <p:nvSpPr>
          <p:cNvPr id="15" name="Text 13"/>
          <p:cNvSpPr txBox="1"/>
          <p:nvPr/>
        </p:nvSpPr>
        <p:spPr>
          <a:xfrm>
            <a:off x="4910328" y="3178048"/>
            <a:ext cx="3639312" cy="636016"/>
          </a:xfrm>
          <a:prstGeom prst="rect">
            <a:avLst/>
          </a:prstGeom>
          <a:noFill/>
          <a:ln/>
        </p:spPr>
        <p:txBody>
          <a:bodyPr wrap="square" lIns="1016" tIns="1016" rIns="1016" bIns="1016" rtlCol="0" anchor="t"/>
          <a:lstStyle/>
          <a:p>
            <a:pPr indent="0" marL="0">
              <a:buNone/>
            </a:pPr>
            <a:r>
              <a:rPr lang="en-GB" sz="1600" dirty="0">
                <a:solidFill>
                  <a:srgbClr val="21122B"/>
                </a:solidFill>
                <a:latin typeface="Calibri" pitchFamily="34" charset="0"/>
                <a:ea typeface="Calibri" pitchFamily="34" charset="-122"/>
                <a:cs typeface="Calibri" pitchFamily="34" charset="-120"/>
              </a:rPr>
              <a:t>what other people believe about you</a:t>
            </a:r>
            <a:endParaRPr lang="en-GB" sz="16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decel="100000" fill="hold"/>
                                        <p:tgtEl>
                                          <p:spTgt spid="4"/>
                                        </p:tgtEl>
                                        <p:attrNameLst>
                                          <p:attrName>ppt_x</p:attrName>
                                        </p:attrNameLst>
                                      </p:cBhvr>
                                      <p:tavLst>
                                        <p:tav tm="0">
                                          <p:val>
                                            <p:strVal val="#ppt_x"/>
                                          </p:val>
                                        </p:tav>
                                        <p:tav tm="100000">
                                          <p:val>
                                            <p:strVal val="#ppt_x"/>
                                          </p:val>
                                        </p:tav>
                                      </p:tavLst>
                                    </p:anim>
                                    <p:anim calcmode="lin" valueType="num">
                                      <p:cBhvr>
                                        <p:cTn id="9" dur="500" decel="100000" fill="hold"/>
                                        <p:tgtEl>
                                          <p:spTgt spid="4"/>
                                        </p:tgtEl>
                                        <p:attrNameLst>
                                          <p:attrName>ppt_y</p:attrName>
                                        </p:attrNameLst>
                                      </p:cBhvr>
                                      <p:tavLst>
                                        <p:tav tm="0">
                                          <p:val>
                                            <p:strVal val="#ppt_y+0.025"/>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decel="100000" fill="hold"/>
                                        <p:tgtEl>
                                          <p:spTgt spid="5"/>
                                        </p:tgtEl>
                                        <p:attrNameLst>
                                          <p:attrName>ppt_x</p:attrName>
                                        </p:attrNameLst>
                                      </p:cBhvr>
                                      <p:tavLst>
                                        <p:tav tm="0">
                                          <p:val>
                                            <p:strVal val="#ppt_x"/>
                                          </p:val>
                                        </p:tav>
                                        <p:tav tm="100000">
                                          <p:val>
                                            <p:strVal val="#ppt_x"/>
                                          </p:val>
                                        </p:tav>
                                      </p:tavLst>
                                    </p:anim>
                                    <p:anim calcmode="lin" valueType="num">
                                      <p:cBhvr>
                                        <p:cTn id="14" dur="500" decel="100000" fill="hold"/>
                                        <p:tgtEl>
                                          <p:spTgt spid="5"/>
                                        </p:tgtEl>
                                        <p:attrNameLst>
                                          <p:attrName>ppt_y</p:attrName>
                                        </p:attrNameLst>
                                      </p:cBhvr>
                                      <p:tavLst>
                                        <p:tav tm="0">
                                          <p:val>
                                            <p:strVal val="#ppt_y+0.025"/>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anim calcmode="lin" valueType="num">
                                      <p:cBhvr>
                                        <p:cTn id="18" dur="500" decel="100000" fill="hold"/>
                                        <p:tgtEl>
                                          <p:spTgt spid="6"/>
                                        </p:tgtEl>
                                        <p:attrNameLst>
                                          <p:attrName>ppt_x</p:attrName>
                                        </p:attrNameLst>
                                      </p:cBhvr>
                                      <p:tavLst>
                                        <p:tav tm="0">
                                          <p:val>
                                            <p:strVal val="#ppt_x"/>
                                          </p:val>
                                        </p:tav>
                                        <p:tav tm="100000">
                                          <p:val>
                                            <p:strVal val="#ppt_x"/>
                                          </p:val>
                                        </p:tav>
                                      </p:tavLst>
                                    </p:anim>
                                    <p:anim calcmode="lin" valueType="num">
                                      <p:cBhvr>
                                        <p:cTn id="19" dur="500" decel="100000" fill="hold"/>
                                        <p:tgtEl>
                                          <p:spTgt spid="6"/>
                                        </p:tgtEl>
                                        <p:attrNameLst>
                                          <p:attrName>ppt_y</p:attrName>
                                        </p:attrNameLst>
                                      </p:cBhvr>
                                      <p:tavLst>
                                        <p:tav tm="0">
                                          <p:val>
                                            <p:strVal val="#ppt_y+0.025"/>
                                          </p:val>
                                        </p:tav>
                                        <p:tav tm="100000">
                                          <p:val>
                                            <p:strVal val="#ppt_y"/>
                                          </p:val>
                                        </p:tav>
                                      </p:tavLst>
                                    </p:anim>
                                  </p:childTnLst>
                                </p:cTn>
                              </p:par>
                              <p:par>
                                <p:cTn id="20" presetID="42" presetClass="entr" presetSubtype="0" fill="hold" grpId="0" nodeType="withEffect">
                                  <p:stCondLst>
                                    <p:cond delay="17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decel="100000" fill="hold"/>
                                        <p:tgtEl>
                                          <p:spTgt spid="7"/>
                                        </p:tgtEl>
                                        <p:attrNameLst>
                                          <p:attrName>ppt_x</p:attrName>
                                        </p:attrNameLst>
                                      </p:cBhvr>
                                      <p:tavLst>
                                        <p:tav tm="0">
                                          <p:val>
                                            <p:strVal val="#ppt_x"/>
                                          </p:val>
                                        </p:tav>
                                        <p:tav tm="100000">
                                          <p:val>
                                            <p:strVal val="#ppt_x"/>
                                          </p:val>
                                        </p:tav>
                                      </p:tavLst>
                                    </p:anim>
                                    <p:anim calcmode="lin" valueType="num">
                                      <p:cBhvr>
                                        <p:cTn id="24" dur="500" decel="100000" fill="hold"/>
                                        <p:tgtEl>
                                          <p:spTgt spid="7"/>
                                        </p:tgtEl>
                                        <p:attrNameLst>
                                          <p:attrName>ppt_y</p:attrName>
                                        </p:attrNameLst>
                                      </p:cBhvr>
                                      <p:tavLst>
                                        <p:tav tm="0">
                                          <p:val>
                                            <p:strVal val="#ppt_y+0.025"/>
                                          </p:val>
                                        </p:tav>
                                        <p:tav tm="100000">
                                          <p:val>
                                            <p:strVal val="#ppt_y"/>
                                          </p:val>
                                        </p:tav>
                                      </p:tavLst>
                                    </p:anim>
                                  </p:childTnLst>
                                </p:cTn>
                              </p:par>
                              <p:par>
                                <p:cTn id="25" presetID="42" presetClass="entr" presetSubtype="0" fill="hold" grpId="0" nodeType="withEffect">
                                  <p:stCondLst>
                                    <p:cond delay="17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500"/>
                                        <p:tgtEl>
                                          <p:spTgt spid="8"/>
                                        </p:tgtEl>
                                      </p:cBhvr>
                                    </p:animEffect>
                                    <p:anim calcmode="lin" valueType="num">
                                      <p:cBhvr>
                                        <p:cTn id="28" dur="500" decel="100000" fill="hold"/>
                                        <p:tgtEl>
                                          <p:spTgt spid="8"/>
                                        </p:tgtEl>
                                        <p:attrNameLst>
                                          <p:attrName>ppt_x</p:attrName>
                                        </p:attrNameLst>
                                      </p:cBhvr>
                                      <p:tavLst>
                                        <p:tav tm="0">
                                          <p:val>
                                            <p:strVal val="#ppt_x"/>
                                          </p:val>
                                        </p:tav>
                                        <p:tav tm="100000">
                                          <p:val>
                                            <p:strVal val="#ppt_x"/>
                                          </p:val>
                                        </p:tav>
                                      </p:tavLst>
                                    </p:anim>
                                    <p:anim calcmode="lin" valueType="num">
                                      <p:cBhvr>
                                        <p:cTn id="29" dur="500" decel="100000" fill="hold"/>
                                        <p:tgtEl>
                                          <p:spTgt spid="8"/>
                                        </p:tgtEl>
                                        <p:attrNameLst>
                                          <p:attrName>ppt_y</p:attrName>
                                        </p:attrNameLst>
                                      </p:cBhvr>
                                      <p:tavLst>
                                        <p:tav tm="0">
                                          <p:val>
                                            <p:strVal val="#ppt_y+0.025"/>
                                          </p:val>
                                        </p:tav>
                                        <p:tav tm="100000">
                                          <p:val>
                                            <p:strVal val="#ppt_y"/>
                                          </p:val>
                                        </p:tav>
                                      </p:tavLst>
                                    </p:anim>
                                  </p:childTnLst>
                                </p:cTn>
                              </p:par>
                              <p:par>
                                <p:cTn id="30" presetID="42" presetClass="entr" presetSubtype="0" fill="hold" grpId="0" nodeType="withEffect">
                                  <p:stCondLst>
                                    <p:cond delay="17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500"/>
                                        <p:tgtEl>
                                          <p:spTgt spid="9"/>
                                        </p:tgtEl>
                                      </p:cBhvr>
                                    </p:animEffect>
                                    <p:anim calcmode="lin" valueType="num">
                                      <p:cBhvr>
                                        <p:cTn id="33" dur="500" decel="100000" fill="hold"/>
                                        <p:tgtEl>
                                          <p:spTgt spid="9"/>
                                        </p:tgtEl>
                                        <p:attrNameLst>
                                          <p:attrName>ppt_x</p:attrName>
                                        </p:attrNameLst>
                                      </p:cBhvr>
                                      <p:tavLst>
                                        <p:tav tm="0">
                                          <p:val>
                                            <p:strVal val="#ppt_x"/>
                                          </p:val>
                                        </p:tav>
                                        <p:tav tm="100000">
                                          <p:val>
                                            <p:strVal val="#ppt_x"/>
                                          </p:val>
                                        </p:tav>
                                      </p:tavLst>
                                    </p:anim>
                                    <p:anim calcmode="lin" valueType="num">
                                      <p:cBhvr>
                                        <p:cTn id="34" dur="500" decel="100000" fill="hold"/>
                                        <p:tgtEl>
                                          <p:spTgt spid="9"/>
                                        </p:tgtEl>
                                        <p:attrNameLst>
                                          <p:attrName>ppt_y</p:attrName>
                                        </p:attrNameLst>
                                      </p:cBhvr>
                                      <p:tavLst>
                                        <p:tav tm="0">
                                          <p:val>
                                            <p:strVal val="#ppt_y+0.025"/>
                                          </p:val>
                                        </p:tav>
                                        <p:tav tm="100000">
                                          <p:val>
                                            <p:strVal val="#ppt_y"/>
                                          </p:val>
                                        </p:tav>
                                      </p:tavLst>
                                    </p:anim>
                                  </p:childTnLst>
                                </p:cTn>
                              </p:par>
                              <p:par>
                                <p:cTn id="35" presetID="42" presetClass="entr" presetSubtype="0" fill="hold" grpId="0" nodeType="withEffect">
                                  <p:stCondLst>
                                    <p:cond delay="34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500"/>
                                        <p:tgtEl>
                                          <p:spTgt spid="10"/>
                                        </p:tgtEl>
                                      </p:cBhvr>
                                    </p:animEffect>
                                    <p:anim calcmode="lin" valueType="num">
                                      <p:cBhvr>
                                        <p:cTn id="38" dur="500" decel="100000" fill="hold"/>
                                        <p:tgtEl>
                                          <p:spTgt spid="10"/>
                                        </p:tgtEl>
                                        <p:attrNameLst>
                                          <p:attrName>ppt_x</p:attrName>
                                        </p:attrNameLst>
                                      </p:cBhvr>
                                      <p:tavLst>
                                        <p:tav tm="0">
                                          <p:val>
                                            <p:strVal val="#ppt_x"/>
                                          </p:val>
                                        </p:tav>
                                        <p:tav tm="100000">
                                          <p:val>
                                            <p:strVal val="#ppt_x"/>
                                          </p:val>
                                        </p:tav>
                                      </p:tavLst>
                                    </p:anim>
                                    <p:anim calcmode="lin" valueType="num">
                                      <p:cBhvr>
                                        <p:cTn id="39" dur="500" decel="100000" fill="hold"/>
                                        <p:tgtEl>
                                          <p:spTgt spid="10"/>
                                        </p:tgtEl>
                                        <p:attrNameLst>
                                          <p:attrName>ppt_y</p:attrName>
                                        </p:attrNameLst>
                                      </p:cBhvr>
                                      <p:tavLst>
                                        <p:tav tm="0">
                                          <p:val>
                                            <p:strVal val="#ppt_y+0.025"/>
                                          </p:val>
                                        </p:tav>
                                        <p:tav tm="100000">
                                          <p:val>
                                            <p:strVal val="#ppt_y"/>
                                          </p:val>
                                        </p:tav>
                                      </p:tavLst>
                                    </p:anim>
                                  </p:childTnLst>
                                </p:cTn>
                              </p:par>
                              <p:par>
                                <p:cTn id="40" presetID="42" presetClass="entr" presetSubtype="0" fill="hold" grpId="0" nodeType="withEffect">
                                  <p:stCondLst>
                                    <p:cond delay="34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anim calcmode="lin" valueType="num">
                                      <p:cBhvr>
                                        <p:cTn id="43" dur="500" decel="100000" fill="hold"/>
                                        <p:tgtEl>
                                          <p:spTgt spid="11"/>
                                        </p:tgtEl>
                                        <p:attrNameLst>
                                          <p:attrName>ppt_x</p:attrName>
                                        </p:attrNameLst>
                                      </p:cBhvr>
                                      <p:tavLst>
                                        <p:tav tm="0">
                                          <p:val>
                                            <p:strVal val="#ppt_x"/>
                                          </p:val>
                                        </p:tav>
                                        <p:tav tm="100000">
                                          <p:val>
                                            <p:strVal val="#ppt_x"/>
                                          </p:val>
                                        </p:tav>
                                      </p:tavLst>
                                    </p:anim>
                                    <p:anim calcmode="lin" valueType="num">
                                      <p:cBhvr>
                                        <p:cTn id="44" dur="500" decel="100000" fill="hold"/>
                                        <p:tgtEl>
                                          <p:spTgt spid="11"/>
                                        </p:tgtEl>
                                        <p:attrNameLst>
                                          <p:attrName>ppt_y</p:attrName>
                                        </p:attrNameLst>
                                      </p:cBhvr>
                                      <p:tavLst>
                                        <p:tav tm="0">
                                          <p:val>
                                            <p:strVal val="#ppt_y+0.025"/>
                                          </p:val>
                                        </p:tav>
                                        <p:tav tm="100000">
                                          <p:val>
                                            <p:strVal val="#ppt_y"/>
                                          </p:val>
                                        </p:tav>
                                      </p:tavLst>
                                    </p:anim>
                                  </p:childTnLst>
                                </p:cTn>
                              </p:par>
                              <p:par>
                                <p:cTn id="45" presetID="42" presetClass="entr" presetSubtype="0" fill="hold" grpId="0" nodeType="withEffect">
                                  <p:stCondLst>
                                    <p:cond delay="34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anim calcmode="lin" valueType="num">
                                      <p:cBhvr>
                                        <p:cTn id="48" dur="500" decel="100000" fill="hold"/>
                                        <p:tgtEl>
                                          <p:spTgt spid="12"/>
                                        </p:tgtEl>
                                        <p:attrNameLst>
                                          <p:attrName>ppt_x</p:attrName>
                                        </p:attrNameLst>
                                      </p:cBhvr>
                                      <p:tavLst>
                                        <p:tav tm="0">
                                          <p:val>
                                            <p:strVal val="#ppt_x"/>
                                          </p:val>
                                        </p:tav>
                                        <p:tav tm="100000">
                                          <p:val>
                                            <p:strVal val="#ppt_x"/>
                                          </p:val>
                                        </p:tav>
                                      </p:tavLst>
                                    </p:anim>
                                    <p:anim calcmode="lin" valueType="num">
                                      <p:cBhvr>
                                        <p:cTn id="49" dur="500" decel="100000" fill="hold"/>
                                        <p:tgtEl>
                                          <p:spTgt spid="12"/>
                                        </p:tgtEl>
                                        <p:attrNameLst>
                                          <p:attrName>ppt_y</p:attrName>
                                        </p:attrNameLst>
                                      </p:cBhvr>
                                      <p:tavLst>
                                        <p:tav tm="0">
                                          <p:val>
                                            <p:strVal val="#ppt_y+0.025"/>
                                          </p:val>
                                        </p:tav>
                                        <p:tav tm="100000">
                                          <p:val>
                                            <p:strVal val="#ppt_y"/>
                                          </p:val>
                                        </p:tav>
                                      </p:tavLst>
                                    </p:anim>
                                  </p:childTnLst>
                                </p:cTn>
                              </p:par>
                              <p:par>
                                <p:cTn id="50" presetID="42" presetClass="entr" presetSubtype="0" fill="hold" grpId="0" nodeType="withEffect">
                                  <p:stCondLst>
                                    <p:cond delay="51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anim calcmode="lin" valueType="num">
                                      <p:cBhvr>
                                        <p:cTn id="53" dur="500" decel="100000" fill="hold"/>
                                        <p:tgtEl>
                                          <p:spTgt spid="13"/>
                                        </p:tgtEl>
                                        <p:attrNameLst>
                                          <p:attrName>ppt_x</p:attrName>
                                        </p:attrNameLst>
                                      </p:cBhvr>
                                      <p:tavLst>
                                        <p:tav tm="0">
                                          <p:val>
                                            <p:strVal val="#ppt_x"/>
                                          </p:val>
                                        </p:tav>
                                        <p:tav tm="100000">
                                          <p:val>
                                            <p:strVal val="#ppt_x"/>
                                          </p:val>
                                        </p:tav>
                                      </p:tavLst>
                                    </p:anim>
                                    <p:anim calcmode="lin" valueType="num">
                                      <p:cBhvr>
                                        <p:cTn id="54" dur="500" decel="100000" fill="hold"/>
                                        <p:tgtEl>
                                          <p:spTgt spid="13"/>
                                        </p:tgtEl>
                                        <p:attrNameLst>
                                          <p:attrName>ppt_y</p:attrName>
                                        </p:attrNameLst>
                                      </p:cBhvr>
                                      <p:tavLst>
                                        <p:tav tm="0">
                                          <p:val>
                                            <p:strVal val="#ppt_y+0.025"/>
                                          </p:val>
                                        </p:tav>
                                        <p:tav tm="100000">
                                          <p:val>
                                            <p:strVal val="#ppt_y"/>
                                          </p:val>
                                        </p:tav>
                                      </p:tavLst>
                                    </p:anim>
                                  </p:childTnLst>
                                </p:cTn>
                              </p:par>
                              <p:par>
                                <p:cTn id="55" presetID="42" presetClass="entr" presetSubtype="0" fill="hold" grpId="0" nodeType="withEffect">
                                  <p:stCondLst>
                                    <p:cond delay="51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anim calcmode="lin" valueType="num">
                                      <p:cBhvr>
                                        <p:cTn id="58" dur="500" decel="100000" fill="hold"/>
                                        <p:tgtEl>
                                          <p:spTgt spid="14"/>
                                        </p:tgtEl>
                                        <p:attrNameLst>
                                          <p:attrName>ppt_x</p:attrName>
                                        </p:attrNameLst>
                                      </p:cBhvr>
                                      <p:tavLst>
                                        <p:tav tm="0">
                                          <p:val>
                                            <p:strVal val="#ppt_x"/>
                                          </p:val>
                                        </p:tav>
                                        <p:tav tm="100000">
                                          <p:val>
                                            <p:strVal val="#ppt_x"/>
                                          </p:val>
                                        </p:tav>
                                      </p:tavLst>
                                    </p:anim>
                                    <p:anim calcmode="lin" valueType="num">
                                      <p:cBhvr>
                                        <p:cTn id="59" dur="500" decel="100000" fill="hold"/>
                                        <p:tgtEl>
                                          <p:spTgt spid="14"/>
                                        </p:tgtEl>
                                        <p:attrNameLst>
                                          <p:attrName>ppt_y</p:attrName>
                                        </p:attrNameLst>
                                      </p:cBhvr>
                                      <p:tavLst>
                                        <p:tav tm="0">
                                          <p:val>
                                            <p:strVal val="#ppt_y+0.025"/>
                                          </p:val>
                                        </p:tav>
                                        <p:tav tm="100000">
                                          <p:val>
                                            <p:strVal val="#ppt_y"/>
                                          </p:val>
                                        </p:tav>
                                      </p:tavLst>
                                    </p:anim>
                                  </p:childTnLst>
                                </p:cTn>
                              </p:par>
                              <p:par>
                                <p:cTn id="60" presetID="42" presetClass="entr" presetSubtype="0" fill="hold" grpId="0" nodeType="withEffect">
                                  <p:stCondLst>
                                    <p:cond delay="510"/>
                                  </p:stCondLst>
                                  <p:childTnLst>
                                    <p:set>
                                      <p:cBhvr>
                                        <p:cTn id="61" dur="1" fill="hold">
                                          <p:stCondLst>
                                            <p:cond delay="0"/>
                                          </p:stCondLst>
                                        </p:cTn>
                                        <p:tgtEl>
                                          <p:spTgt spid="15"/>
                                        </p:tgtEl>
                                        <p:attrNameLst>
                                          <p:attrName>style.visibility</p:attrName>
                                        </p:attrNameLst>
                                      </p:cBhvr>
                                      <p:to>
                                        <p:strVal val="visible"/>
                                      </p:to>
                                    </p:set>
                                    <p:animEffect transition="in" filter="fade">
                                      <p:cBhvr>
                                        <p:cTn id="62" dur="500"/>
                                        <p:tgtEl>
                                          <p:spTgt spid="15"/>
                                        </p:tgtEl>
                                      </p:cBhvr>
                                    </p:animEffect>
                                    <p:anim calcmode="lin" valueType="num">
                                      <p:cBhvr>
                                        <p:cTn id="63" dur="500" decel="100000" fill="hold"/>
                                        <p:tgtEl>
                                          <p:spTgt spid="15"/>
                                        </p:tgtEl>
                                        <p:attrNameLst>
                                          <p:attrName>ppt_x</p:attrName>
                                        </p:attrNameLst>
                                      </p:cBhvr>
                                      <p:tavLst>
                                        <p:tav tm="0">
                                          <p:val>
                                            <p:strVal val="#ppt_x"/>
                                          </p:val>
                                        </p:tav>
                                        <p:tav tm="100000">
                                          <p:val>
                                            <p:strVal val="#ppt_x"/>
                                          </p:val>
                                        </p:tav>
                                      </p:tavLst>
                                    </p:anim>
                                    <p:anim calcmode="lin" valueType="num">
                                      <p:cBhvr>
                                        <p:cTn id="64" dur="500" decel="100000" fill="hold"/>
                                        <p:tgtEl>
                                          <p:spTgt spid="15"/>
                                        </p:tgtEl>
                                        <p:attrNameLst>
                                          <p:attrName>ppt_y</p:attrName>
                                        </p:attrNameLst>
                                      </p:cBhvr>
                                      <p:tavLst>
                                        <p:tav tm="0">
                                          <p:val>
                                            <p:strVal val="#ppt_y+0.02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Scene 2: the Captain’s report (1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Text 2"/>
          <p:cNvSpPr txBox="1"/>
          <p:nvPr/>
        </p:nvSpPr>
        <p:spPr>
          <a:xfrm>
            <a:off x="658368" y="1024128"/>
            <a:ext cx="8028432" cy="512064"/>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A wounded Captain (labelled Soldier in this edition) tells King Duncan how the battle against the rebel Macdonwald was going. The Captain speaks first.</a:t>
            </a:r>
            <a:endParaRPr lang="en-GB" sz="1300" dirty="0"/>
          </a:p>
        </p:txBody>
      </p:sp>
      <p:sp>
        <p:nvSpPr>
          <p:cNvPr id="5" name="Shape 3"/>
          <p:cNvSpPr/>
          <p:nvPr/>
        </p:nvSpPr>
        <p:spPr>
          <a:xfrm>
            <a:off x="658368" y="1572768"/>
            <a:ext cx="8028432" cy="2651760"/>
          </a:xfrm>
          <a:prstGeom prst="rect">
            <a:avLst/>
          </a:prstGeom>
          <a:solidFill>
            <a:srgbClr val="EBF2F8"/>
          </a:solidFill>
          <a:ln w="9525">
            <a:solidFill>
              <a:srgbClr val="EBF2F8"/>
            </a:solidFill>
            <a:prstDash val="solid"/>
          </a:ln>
        </p:spPr>
      </p:sp>
      <p:sp>
        <p:nvSpPr>
          <p:cNvPr id="6" name="Shape 4"/>
          <p:cNvSpPr/>
          <p:nvPr/>
        </p:nvSpPr>
        <p:spPr>
          <a:xfrm>
            <a:off x="914400" y="1572768"/>
            <a:ext cx="18288" cy="2651760"/>
          </a:xfrm>
          <a:prstGeom prst="rect">
            <a:avLst/>
          </a:prstGeom>
          <a:solidFill>
            <a:srgbClr val="6E44A8"/>
          </a:solidFill>
          <a:ln w="12700">
            <a:solidFill>
              <a:srgbClr val="6E44A8"/>
            </a:solidFill>
            <a:prstDash val="solid"/>
          </a:ln>
        </p:spPr>
      </p:sp>
      <p:sp>
        <p:nvSpPr>
          <p:cNvPr id="7" name="Text 5"/>
          <p:cNvSpPr txBox="1"/>
          <p:nvPr/>
        </p:nvSpPr>
        <p:spPr>
          <a:xfrm>
            <a:off x="1042416" y="1682496"/>
            <a:ext cx="7525512" cy="2468880"/>
          </a:xfrm>
          <a:prstGeom prst="rect">
            <a:avLst/>
          </a:prstGeom>
          <a:noFill/>
          <a:ln/>
        </p:spPr>
        <p:txBody>
          <a:bodyPr wrap="square" lIns="1016" tIns="1016" rIns="1016" bIns="1016" rtlCol="0" anchor="t"/>
          <a:lstStyle/>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For brave Macbeth (well he deserves that name),</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Disdaining Fortune, with his brandish’d steel,</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Which smok’d with bloody execution,</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Like Valour’s minion, carv’d out his passage,</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Till he fac’d the slave;</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Which ne’er shook hands, nor bade farewell to him,</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Till he unseam’d him from the nave to the chops,</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And fix’d his head upon our battlements.</a:t>
            </a:r>
            <a:endParaRPr lang="en-GB" sz="1250" dirty="0"/>
          </a:p>
          <a:p>
            <a:pPr indent="0" marL="0">
              <a:lnSpc>
                <a:spcPct val="105000"/>
              </a:lnSpc>
              <a:spcBef>
                <a:spcPts val="400"/>
              </a:spcBef>
              <a:buNone/>
            </a:pPr>
            <a:r>
              <a:rPr lang="en-GB" sz="1250" b="1" dirty="0">
                <a:solidFill>
                  <a:srgbClr val="4A2545"/>
                </a:solidFill>
                <a:latin typeface="Calibri" pitchFamily="34" charset="0"/>
                <a:ea typeface="Calibri" pitchFamily="34" charset="-122"/>
                <a:cs typeface="Calibri" pitchFamily="34" charset="-120"/>
              </a:rPr>
              <a:t>DUNCAN.</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O valiant cousin! worthy gentleman!</a:t>
            </a:r>
            <a:endParaRPr lang="en-GB" sz="1250" dirty="0"/>
          </a:p>
          <a:p>
            <a:pPr indent="0" marL="0">
              <a:lnSpc>
                <a:spcPct val="105000"/>
              </a:lnSpc>
              <a:spcBef>
                <a:spcPts val="400"/>
              </a:spcBef>
              <a:buNone/>
            </a:pPr>
            <a:r>
              <a:rPr lang="en-GB" sz="1250" b="1" dirty="0">
                <a:solidFill>
                  <a:srgbClr val="4A2545"/>
                </a:solidFill>
                <a:latin typeface="Calibri" pitchFamily="34" charset="0"/>
                <a:ea typeface="Calibri" pitchFamily="34" charset="-122"/>
                <a:cs typeface="Calibri" pitchFamily="34" charset="-120"/>
              </a:rPr>
              <a:t>SOLDIER.</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As whence the sun ’gins his reflection</a:t>
            </a:r>
            <a:endParaRPr lang="en-GB" sz="1250" dirty="0"/>
          </a:p>
        </p:txBody>
      </p:sp>
      <p:sp>
        <p:nvSpPr>
          <p:cNvPr id="8" name="Text 6"/>
          <p:cNvSpPr txBox="1"/>
          <p:nvPr/>
        </p:nvSpPr>
        <p:spPr>
          <a:xfrm>
            <a:off x="658368" y="4251960"/>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William Shakespeare, Macbeth (1606), Act 1 Scene 2</a:t>
            </a:r>
            <a:endParaRPr lang="en-GB" sz="10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12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12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Act 1 Scene 2: the Captain’s report (2 of 2)</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Read</a:t>
            </a:r>
            <a:endParaRPr lang="en-GB" sz="1200" dirty="0"/>
          </a:p>
        </p:txBody>
      </p:sp>
      <p:sp>
        <p:nvSpPr>
          <p:cNvPr id="4" name="Shape 2"/>
          <p:cNvSpPr/>
          <p:nvPr/>
        </p:nvSpPr>
        <p:spPr>
          <a:xfrm>
            <a:off x="658368" y="1024128"/>
            <a:ext cx="8028432" cy="2816352"/>
          </a:xfrm>
          <a:prstGeom prst="rect">
            <a:avLst/>
          </a:prstGeom>
          <a:solidFill>
            <a:srgbClr val="EBF2F8"/>
          </a:solidFill>
          <a:ln w="9525">
            <a:solidFill>
              <a:srgbClr val="EBF2F8"/>
            </a:solidFill>
            <a:prstDash val="solid"/>
          </a:ln>
        </p:spPr>
      </p:sp>
      <p:sp>
        <p:nvSpPr>
          <p:cNvPr id="5" name="Shape 3"/>
          <p:cNvSpPr/>
          <p:nvPr/>
        </p:nvSpPr>
        <p:spPr>
          <a:xfrm>
            <a:off x="914400" y="1024128"/>
            <a:ext cx="18288" cy="2816352"/>
          </a:xfrm>
          <a:prstGeom prst="rect">
            <a:avLst/>
          </a:prstGeom>
          <a:solidFill>
            <a:srgbClr val="6E44A8"/>
          </a:solidFill>
          <a:ln w="12700">
            <a:solidFill>
              <a:srgbClr val="6E44A8"/>
            </a:solidFill>
            <a:prstDash val="solid"/>
          </a:ln>
        </p:spPr>
      </p:sp>
      <p:sp>
        <p:nvSpPr>
          <p:cNvPr id="6" name="Text 4"/>
          <p:cNvSpPr txBox="1"/>
          <p:nvPr/>
        </p:nvSpPr>
        <p:spPr>
          <a:xfrm>
            <a:off x="1042416" y="1133856"/>
            <a:ext cx="7525512" cy="2633472"/>
          </a:xfrm>
          <a:prstGeom prst="rect">
            <a:avLst/>
          </a:prstGeom>
          <a:noFill/>
          <a:ln/>
        </p:spPr>
        <p:txBody>
          <a:bodyPr wrap="square" lIns="1016" tIns="1016" rIns="1016" bIns="1016" rtlCol="0" anchor="t"/>
          <a:lstStyle/>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Shipwracking storms and direful thunders break,</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So from that spring, whence comfort seem’d to come</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Discomfort swells. Mark, King of Scotland, mark:</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No sooner justice had, with valour arm’d,</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Compell’d these skipping kerns to trust their heels,</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But the Norweyan lord, surveying vantage,</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With furbish’d arms and new supplies of men,</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Began a fresh assault.</a:t>
            </a:r>
            <a:endParaRPr lang="en-GB" sz="1250" dirty="0"/>
          </a:p>
          <a:p>
            <a:pPr indent="0" marL="0">
              <a:lnSpc>
                <a:spcPct val="105000"/>
              </a:lnSpc>
              <a:spcBef>
                <a:spcPts val="400"/>
              </a:spcBef>
              <a:buNone/>
            </a:pPr>
            <a:r>
              <a:rPr lang="en-GB" sz="1250" b="1" dirty="0">
                <a:solidFill>
                  <a:srgbClr val="4A2545"/>
                </a:solidFill>
                <a:latin typeface="Calibri" pitchFamily="34" charset="0"/>
                <a:ea typeface="Calibri" pitchFamily="34" charset="-122"/>
                <a:cs typeface="Calibri" pitchFamily="34" charset="-120"/>
              </a:rPr>
              <a:t>DUNCAN.</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Dismay’d not this</a:t>
            </a:r>
            <a:endParaRPr lang="en-GB" sz="1250" dirty="0"/>
          </a:p>
          <a:p>
            <a:pPr indent="0" marL="0">
              <a:lnSpc>
                <a:spcPct val="105000"/>
              </a:lnSpc>
              <a:buNone/>
            </a:pPr>
            <a:r>
              <a:rPr lang="en-GB" sz="1250" dirty="0">
                <a:solidFill>
                  <a:srgbClr val="21122B"/>
                </a:solidFill>
                <a:latin typeface="Calibri" pitchFamily="34" charset="0"/>
                <a:ea typeface="Calibri" pitchFamily="34" charset="-122"/>
                <a:cs typeface="Calibri" pitchFamily="34" charset="-120"/>
              </a:rPr>
              <a:t>Our captains, Macbeth and Banquo?</a:t>
            </a:r>
            <a:endParaRPr lang="en-GB" sz="1250" dirty="0"/>
          </a:p>
          <a:p>
            <a:pPr indent="0" marL="0">
              <a:lnSpc>
                <a:spcPct val="105000"/>
              </a:lnSpc>
              <a:spcBef>
                <a:spcPts val="400"/>
              </a:spcBef>
              <a:buNone/>
            </a:pPr>
            <a:r>
              <a:rPr lang="en-GB" sz="1250" b="1" dirty="0">
                <a:solidFill>
                  <a:srgbClr val="4A2545"/>
                </a:solidFill>
                <a:latin typeface="Calibri" pitchFamily="34" charset="0"/>
                <a:ea typeface="Calibri" pitchFamily="34" charset="-122"/>
                <a:cs typeface="Calibri" pitchFamily="34" charset="-120"/>
              </a:rPr>
              <a:t>SOLDIER.</a:t>
            </a:r>
            <a:endParaRPr lang="en-GB" sz="1250" dirty="0"/>
          </a:p>
        </p:txBody>
      </p:sp>
      <p:sp>
        <p:nvSpPr>
          <p:cNvPr id="7" name="Text 5"/>
          <p:cNvSpPr txBox="1"/>
          <p:nvPr/>
        </p:nvSpPr>
        <p:spPr>
          <a:xfrm>
            <a:off x="658368" y="3867912"/>
            <a:ext cx="8028432" cy="246888"/>
          </a:xfrm>
          <a:prstGeom prst="rect">
            <a:avLst/>
          </a:prstGeom>
          <a:noFill/>
          <a:ln/>
        </p:spPr>
        <p:txBody>
          <a:bodyPr wrap="square" lIns="0" tIns="0" rIns="0" bIns="0" rtlCol="0" anchor="t"/>
          <a:lstStyle/>
          <a:p>
            <a:pPr indent="0" marL="0">
              <a:buNone/>
            </a:pPr>
            <a:r>
              <a:rPr lang="en-GB" sz="1000" dirty="0">
                <a:solidFill>
                  <a:srgbClr val="6B5A75"/>
                </a:solidFill>
                <a:latin typeface="Calibri" pitchFamily="34" charset="0"/>
                <a:ea typeface="Calibri" pitchFamily="34" charset="-122"/>
                <a:cs typeface="Calibri" pitchFamily="34" charset="-120"/>
              </a:rPr>
              <a:t>William Shakespeare, Macbeth (1606), Act 1 Scene 2</a:t>
            </a:r>
            <a:endParaRPr lang="en-GB" sz="1000" dirty="0"/>
          </a:p>
        </p:txBody>
      </p:sp>
      <p:sp>
        <p:nvSpPr>
          <p:cNvPr id="8" name="Text 6"/>
          <p:cNvSpPr txBox="1"/>
          <p:nvPr/>
        </p:nvSpPr>
        <p:spPr>
          <a:xfrm>
            <a:off x="658368" y="4133088"/>
            <a:ext cx="8028432" cy="329184"/>
          </a:xfrm>
          <a:prstGeom prst="rect">
            <a:avLst/>
          </a:prstGeom>
          <a:noFill/>
          <a:ln/>
        </p:spPr>
        <p:txBody>
          <a:bodyPr wrap="square" lIns="0" tIns="0" rIns="0" bIns="0" rtlCol="0" anchor="t"/>
          <a:lstStyle/>
          <a:p>
            <a:pPr indent="0" marL="0">
              <a:buNone/>
            </a:pPr>
            <a:r>
              <a:rPr lang="en-GB" sz="950" b="1" dirty="0">
                <a:solidFill>
                  <a:srgbClr val="6E44A8"/>
                </a:solidFill>
                <a:latin typeface="Calibri" pitchFamily="34" charset="0"/>
                <a:ea typeface="Calibri" pitchFamily="34" charset="-122"/>
                <a:cs typeface="Calibri" pitchFamily="34" charset="-120"/>
              </a:rPr>
              <a:t>Word help  </a:t>
            </a:r>
            <a:pPr indent="0" marL="0">
              <a:buNone/>
            </a:pPr>
            <a:r>
              <a:rPr lang="en-GB" sz="950" dirty="0">
                <a:solidFill>
                  <a:srgbClr val="21122B"/>
                </a:solidFill>
                <a:latin typeface="Calibri" pitchFamily="34" charset="0"/>
                <a:ea typeface="Calibri" pitchFamily="34" charset="-122"/>
                <a:cs typeface="Calibri" pitchFamily="34" charset="-120"/>
              </a:rPr>
              <a:t>minion: favourite servant   ·   unseam’d: split open, like undoing a seam   ·   nave to the chops: from the navel to the jaw   ·   kerns: lightly armed Irish foot soldiers</a:t>
            </a:r>
            <a:endParaRPr lang="en-GB" sz="9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45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450"/>
                                        <p:tgtEl>
                                          <p:spTgt spid="6"/>
                                        </p:tgtEl>
                                      </p:cBhvr>
                                    </p:animEffect>
                                  </p:childTnLst>
                                </p:cTn>
                              </p:par>
                              <p:par>
                                <p:cTn id="14" presetID="10" presetClass="entr" presetSubtype="0" fill="hold" grpId="0" nodeType="withEffect">
                                  <p:stCondLst>
                                    <p:cond delay="12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450"/>
                                        <p:tgtEl>
                                          <p:spTgt spid="7"/>
                                        </p:tgtEl>
                                      </p:cBhvr>
                                    </p:animEffect>
                                  </p:childTnLst>
                                </p:cTn>
                              </p:par>
                              <p:par>
                                <p:cTn id="17" presetID="10" presetClass="entr" presetSubtype="0" fill="hold" grpId="0" nodeType="withEffect">
                                  <p:stCondLst>
                                    <p:cond delay="24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Explode the quotation</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Apply</a:t>
            </a:r>
            <a:endParaRPr lang="en-GB" sz="1200" dirty="0"/>
          </a:p>
        </p:txBody>
      </p:sp>
      <p:sp>
        <p:nvSpPr>
          <p:cNvPr id="4" name="Text 2"/>
          <p:cNvSpPr txBox="1"/>
          <p:nvPr/>
        </p:nvSpPr>
        <p:spPr>
          <a:xfrm>
            <a:off x="2523744" y="2212848"/>
            <a:ext cx="4297680" cy="960120"/>
          </a:xfrm>
          <a:prstGeom prst="rect">
            <a:avLst/>
          </a:prstGeom>
          <a:solidFill>
            <a:srgbClr val="4A2545"/>
          </a:solidFill>
          <a:ln/>
        </p:spPr>
        <p:txBody>
          <a:bodyPr wrap="square" lIns="127000" tIns="50800" rIns="127000" bIns="50800" rtlCol="0" anchor="ctr"/>
          <a:lstStyle/>
          <a:p>
            <a:pPr algn="ctr" indent="0" marL="0">
              <a:buNone/>
            </a:pPr>
            <a:r>
              <a:rPr lang="en-GB" sz="2400" i="1" dirty="0">
                <a:solidFill>
                  <a:srgbClr val="FFFFFF"/>
                </a:solidFill>
                <a:latin typeface="Cambria" pitchFamily="34" charset="0"/>
                <a:ea typeface="Cambria" pitchFamily="34" charset="-122"/>
                <a:cs typeface="Cambria" pitchFamily="34" charset="-120"/>
              </a:rPr>
              <a:t>“Like Valour’s minion, carv’d out his passage”</a:t>
            </a:r>
            <a:endParaRPr lang="en-GB" sz="2400" dirty="0"/>
          </a:p>
        </p:txBody>
      </p:sp>
      <p:sp>
        <p:nvSpPr>
          <p:cNvPr id="5" name="Shape 3"/>
          <p:cNvSpPr/>
          <p:nvPr/>
        </p:nvSpPr>
        <p:spPr>
          <a:xfrm>
            <a:off x="658368" y="1051560"/>
            <a:ext cx="3611880" cy="1078992"/>
          </a:xfrm>
          <a:prstGeom prst="rect">
            <a:avLst/>
          </a:prstGeom>
          <a:solidFill>
            <a:srgbClr val="F3F0F8"/>
          </a:solidFill>
          <a:ln w="9525">
            <a:solidFill>
              <a:srgbClr val="DDD3E6"/>
            </a:solidFill>
            <a:prstDash val="solid"/>
          </a:ln>
        </p:spPr>
      </p:sp>
      <p:sp>
        <p:nvSpPr>
          <p:cNvPr id="6" name="Text 4"/>
          <p:cNvSpPr txBox="1"/>
          <p:nvPr/>
        </p:nvSpPr>
        <p:spPr>
          <a:xfrm>
            <a:off x="768096"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Method</a:t>
            </a:r>
            <a:endParaRPr lang="en-GB" sz="1200" dirty="0"/>
          </a:p>
        </p:txBody>
      </p:sp>
      <p:sp>
        <p:nvSpPr>
          <p:cNvPr id="7" name="Text 5"/>
          <p:cNvSpPr txBox="1"/>
          <p:nvPr/>
        </p:nvSpPr>
        <p:spPr>
          <a:xfrm>
            <a:off x="768096" y="1380744"/>
            <a:ext cx="3392424" cy="694944"/>
          </a:xfrm>
          <a:prstGeom prst="rect">
            <a:avLst/>
          </a:prstGeom>
          <a:noFill/>
          <a:ln/>
        </p:spPr>
        <p:txBody>
          <a:bodyPr wrap="square" lIns="0" tIns="0" rIns="0" bIns="0" rtlCol="0" anchor="t"/>
          <a:lstStyle/>
          <a:p>
            <a:pPr indent="0" marL="0">
              <a:buNone/>
            </a:pPr>
            <a:r>
              <a:rPr lang="en-GB" sz="1250" dirty="0">
                <a:solidFill>
                  <a:srgbClr val="21122B"/>
                </a:solidFill>
                <a:latin typeface="Calibri" pitchFamily="34" charset="0"/>
                <a:ea typeface="Calibri" pitchFamily="34" charset="-122"/>
                <a:cs typeface="Calibri" pitchFamily="34" charset="-120"/>
              </a:rPr>
              <a:t>Personification. Valour (courage) is made into a master and Macbeth is its favourite servant.</a:t>
            </a:r>
            <a:endParaRPr lang="en-GB" sz="1250" dirty="0"/>
          </a:p>
        </p:txBody>
      </p:sp>
      <p:sp>
        <p:nvSpPr>
          <p:cNvPr id="8" name="Shape 6"/>
          <p:cNvSpPr/>
          <p:nvPr/>
        </p:nvSpPr>
        <p:spPr>
          <a:xfrm>
            <a:off x="5074920" y="1051560"/>
            <a:ext cx="3611880" cy="1078992"/>
          </a:xfrm>
          <a:prstGeom prst="rect">
            <a:avLst/>
          </a:prstGeom>
          <a:solidFill>
            <a:srgbClr val="F3F0F8"/>
          </a:solidFill>
          <a:ln w="9525">
            <a:solidFill>
              <a:srgbClr val="DDD3E6"/>
            </a:solidFill>
            <a:prstDash val="solid"/>
          </a:ln>
        </p:spPr>
      </p:sp>
      <p:sp>
        <p:nvSpPr>
          <p:cNvPr id="9" name="Text 7"/>
          <p:cNvSpPr txBox="1"/>
          <p:nvPr/>
        </p:nvSpPr>
        <p:spPr>
          <a:xfrm>
            <a:off x="5184648" y="1106424"/>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Zoom in</a:t>
            </a:r>
            <a:endParaRPr lang="en-GB" sz="1200" dirty="0"/>
          </a:p>
        </p:txBody>
      </p:sp>
      <p:sp>
        <p:nvSpPr>
          <p:cNvPr id="10" name="Text 8"/>
          <p:cNvSpPr txBox="1"/>
          <p:nvPr/>
        </p:nvSpPr>
        <p:spPr>
          <a:xfrm>
            <a:off x="5184648" y="1380744"/>
            <a:ext cx="3392424" cy="694944"/>
          </a:xfrm>
          <a:prstGeom prst="rect">
            <a:avLst/>
          </a:prstGeom>
          <a:noFill/>
          <a:ln/>
        </p:spPr>
        <p:txBody>
          <a:bodyPr wrap="square" lIns="0" tIns="0" rIns="0" bIns="0" rtlCol="0" anchor="t"/>
          <a:lstStyle/>
          <a:p>
            <a:pPr indent="0" marL="0">
              <a:buNone/>
            </a:pPr>
            <a:r>
              <a:rPr lang="en-GB" sz="1200" dirty="0">
                <a:solidFill>
                  <a:srgbClr val="21122B"/>
                </a:solidFill>
                <a:latin typeface="Calibri" pitchFamily="34" charset="0"/>
                <a:ea typeface="Calibri" pitchFamily="34" charset="-122"/>
                <a:cs typeface="Calibri" pitchFamily="34" charset="-120"/>
              </a:rPr>
              <a:t>“carv’d” is a word for cutting meat. Macbeth cuts his way through living men as if they were a joint on a table.</a:t>
            </a:r>
            <a:endParaRPr lang="en-GB" sz="1200" dirty="0"/>
          </a:p>
        </p:txBody>
      </p:sp>
      <p:sp>
        <p:nvSpPr>
          <p:cNvPr id="11" name="Shape 9"/>
          <p:cNvSpPr/>
          <p:nvPr/>
        </p:nvSpPr>
        <p:spPr>
          <a:xfrm>
            <a:off x="658368" y="3401568"/>
            <a:ext cx="3611880" cy="1078992"/>
          </a:xfrm>
          <a:prstGeom prst="rect">
            <a:avLst/>
          </a:prstGeom>
          <a:solidFill>
            <a:srgbClr val="F3F0F8"/>
          </a:solidFill>
          <a:ln w="9525">
            <a:solidFill>
              <a:srgbClr val="DDD3E6"/>
            </a:solidFill>
            <a:prstDash val="solid"/>
          </a:ln>
        </p:spPr>
      </p:sp>
      <p:sp>
        <p:nvSpPr>
          <p:cNvPr id="12" name="Text 10"/>
          <p:cNvSpPr txBox="1"/>
          <p:nvPr/>
        </p:nvSpPr>
        <p:spPr>
          <a:xfrm>
            <a:off x="768096"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Effect</a:t>
            </a:r>
            <a:endParaRPr lang="en-GB" sz="1200" dirty="0"/>
          </a:p>
        </p:txBody>
      </p:sp>
      <p:sp>
        <p:nvSpPr>
          <p:cNvPr id="13" name="Text 11"/>
          <p:cNvSpPr txBox="1"/>
          <p:nvPr/>
        </p:nvSpPr>
        <p:spPr>
          <a:xfrm>
            <a:off x="768096" y="3730752"/>
            <a:ext cx="3392424" cy="694944"/>
          </a:xfrm>
          <a:prstGeom prst="rect">
            <a:avLst/>
          </a:prstGeom>
          <a:noFill/>
          <a:ln/>
        </p:spPr>
        <p:txBody>
          <a:bodyPr wrap="square" lIns="0" tIns="0" rIns="0" bIns="0" rtlCol="0" anchor="t"/>
          <a:lstStyle/>
          <a:p>
            <a:pPr indent="0" marL="0">
              <a:buNone/>
            </a:pPr>
            <a:r>
              <a:rPr lang="en-GB" sz="1100" dirty="0">
                <a:solidFill>
                  <a:srgbClr val="21122B"/>
                </a:solidFill>
                <a:latin typeface="Calibri" pitchFamily="34" charset="0"/>
                <a:ea typeface="Calibri" pitchFamily="34" charset="-122"/>
                <a:cs typeface="Calibri" pitchFamily="34" charset="-120"/>
              </a:rPr>
              <a:t>The audience admires Macbeth’s courage and is a little shocked by the ease of his killing. Both feelings arrive at once.</a:t>
            </a:r>
            <a:endParaRPr lang="en-GB" sz="1100" dirty="0"/>
          </a:p>
        </p:txBody>
      </p:sp>
      <p:sp>
        <p:nvSpPr>
          <p:cNvPr id="14" name="Shape 12"/>
          <p:cNvSpPr/>
          <p:nvPr/>
        </p:nvSpPr>
        <p:spPr>
          <a:xfrm>
            <a:off x="5074920" y="3401568"/>
            <a:ext cx="3611880" cy="1078992"/>
          </a:xfrm>
          <a:prstGeom prst="rect">
            <a:avLst/>
          </a:prstGeom>
          <a:solidFill>
            <a:srgbClr val="F3F0F8"/>
          </a:solidFill>
          <a:ln w="9525">
            <a:solidFill>
              <a:srgbClr val="DDD3E6"/>
            </a:solidFill>
            <a:prstDash val="solid"/>
          </a:ln>
        </p:spPr>
      </p:sp>
      <p:sp>
        <p:nvSpPr>
          <p:cNvPr id="15" name="Text 13"/>
          <p:cNvSpPr txBox="1"/>
          <p:nvPr/>
        </p:nvSpPr>
        <p:spPr>
          <a:xfrm>
            <a:off x="5184648" y="3456432"/>
            <a:ext cx="3392424"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Purpose</a:t>
            </a:r>
            <a:endParaRPr lang="en-GB" sz="1200" dirty="0"/>
          </a:p>
        </p:txBody>
      </p:sp>
      <p:sp>
        <p:nvSpPr>
          <p:cNvPr id="16" name="Text 14"/>
          <p:cNvSpPr txBox="1"/>
          <p:nvPr/>
        </p:nvSpPr>
        <p:spPr>
          <a:xfrm>
            <a:off x="5184648" y="3730752"/>
            <a:ext cx="3392424" cy="694944"/>
          </a:xfrm>
          <a:prstGeom prst="rect">
            <a:avLst/>
          </a:prstGeom>
          <a:noFill/>
          <a:ln/>
        </p:spPr>
        <p:txBody>
          <a:bodyPr wrap="square" lIns="0" tIns="0" rIns="0" bIns="0" rtlCol="0" anchor="t"/>
          <a:lstStyle/>
          <a:p>
            <a:pPr indent="0" marL="0">
              <a:buNone/>
            </a:pPr>
            <a:r>
              <a:rPr lang="en-GB" sz="1050" dirty="0">
                <a:solidFill>
                  <a:srgbClr val="21122B"/>
                </a:solidFill>
                <a:latin typeface="Calibri" pitchFamily="34" charset="0"/>
                <a:ea typeface="Calibri" pitchFamily="34" charset="-122"/>
                <a:cs typeface="Calibri" pitchFamily="34" charset="-120"/>
              </a:rPr>
              <a:t>Shakespeare makes Macbeth a hero before he appears so that his fall will hurt. The violence he is praised for here is the same violence he turns on Duncan.</a:t>
            </a:r>
            <a:endParaRPr lang="en-GB" sz="105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600"/>
                                        <p:tgtEl>
                                          <p:spTgt spid="4"/>
                                        </p:tgtEl>
                                      </p:cBhvr>
                                    </p:animEffect>
                                    <p:anim calcmode="lin" valueType="num">
                                      <p:cBhvr>
                                        <p:cTn id="8" dur="600" decel="100000" fill="hold"/>
                                        <p:tgtEl>
                                          <p:spTgt spid="4"/>
                                        </p:tgtEl>
                                        <p:attrNameLst>
                                          <p:attrName>ppt_x</p:attrName>
                                        </p:attrNameLst>
                                      </p:cBhvr>
                                      <p:tavLst>
                                        <p:tav tm="0">
                                          <p:val>
                                            <p:strVal val="#ppt_x"/>
                                          </p:val>
                                        </p:tav>
                                        <p:tav tm="100000">
                                          <p:val>
                                            <p:strVal val="#ppt_x"/>
                                          </p:val>
                                        </p:tav>
                                      </p:tavLst>
                                    </p:anim>
                                    <p:anim calcmode="lin" valueType="num">
                                      <p:cBhvr>
                                        <p:cTn id="9" dur="600" decel="100000" fill="hold"/>
                                        <p:tgtEl>
                                          <p:spTgt spid="4"/>
                                        </p:tgtEl>
                                        <p:attrNameLst>
                                          <p:attrName>ppt_y</p:attrName>
                                        </p:attrNameLst>
                                      </p:cBhvr>
                                      <p:tavLst>
                                        <p:tav tm="0">
                                          <p:val>
                                            <p:strVal val="#ppt_y+0.02"/>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50"/>
                                        <p:tgtEl>
                                          <p:spTgt spid="5"/>
                                        </p:tgtEl>
                                      </p:cBhvr>
                                    </p:animEffect>
                                    <p:anim calcmode="lin" valueType="num">
                                      <p:cBhvr>
                                        <p:cTn id="15" dur="550" decel="100000" fill="hold"/>
                                        <p:tgtEl>
                                          <p:spTgt spid="5"/>
                                        </p:tgtEl>
                                        <p:attrNameLst>
                                          <p:attrName>ppt_x</p:attrName>
                                        </p:attrNameLst>
                                      </p:cBhvr>
                                      <p:tavLst>
                                        <p:tav tm="0">
                                          <p:val>
                                            <p:strVal val="#ppt_x+0.025"/>
                                          </p:val>
                                        </p:tav>
                                        <p:tav tm="100000">
                                          <p:val>
                                            <p:strVal val="#ppt_x"/>
                                          </p:val>
                                        </p:tav>
                                      </p:tavLst>
                                    </p:anim>
                                    <p:anim calcmode="lin" valueType="num">
                                      <p:cBhvr>
                                        <p:cTn id="16" dur="550" decel="100000" fill="hold"/>
                                        <p:tgtEl>
                                          <p:spTgt spid="5"/>
                                        </p:tgtEl>
                                        <p:attrNameLst>
                                          <p:attrName>ppt_y</p:attrName>
                                        </p:attrNameLst>
                                      </p:cBhvr>
                                      <p:tavLst>
                                        <p:tav tm="0">
                                          <p:val>
                                            <p:strVal val="#ppt_y+0.035"/>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50"/>
                                        <p:tgtEl>
                                          <p:spTgt spid="6"/>
                                        </p:tgtEl>
                                      </p:cBhvr>
                                    </p:animEffect>
                                    <p:anim calcmode="lin" valueType="num">
                                      <p:cBhvr>
                                        <p:cTn id="20" dur="550" decel="100000" fill="hold"/>
                                        <p:tgtEl>
                                          <p:spTgt spid="6"/>
                                        </p:tgtEl>
                                        <p:attrNameLst>
                                          <p:attrName>ppt_x</p:attrName>
                                        </p:attrNameLst>
                                      </p:cBhvr>
                                      <p:tavLst>
                                        <p:tav tm="0">
                                          <p:val>
                                            <p:strVal val="#ppt_x+0.025"/>
                                          </p:val>
                                        </p:tav>
                                        <p:tav tm="100000">
                                          <p:val>
                                            <p:strVal val="#ppt_x"/>
                                          </p:val>
                                        </p:tav>
                                      </p:tavLst>
                                    </p:anim>
                                    <p:anim calcmode="lin" valueType="num">
                                      <p:cBhvr>
                                        <p:cTn id="21" dur="550" decel="100000" fill="hold"/>
                                        <p:tgtEl>
                                          <p:spTgt spid="6"/>
                                        </p:tgtEl>
                                        <p:attrNameLst>
                                          <p:attrName>ppt_y</p:attrName>
                                        </p:attrNameLst>
                                      </p:cBhvr>
                                      <p:tavLst>
                                        <p:tav tm="0">
                                          <p:val>
                                            <p:strVal val="#ppt_y+0.035"/>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50"/>
                                        <p:tgtEl>
                                          <p:spTgt spid="7"/>
                                        </p:tgtEl>
                                      </p:cBhvr>
                                    </p:animEffect>
                                    <p:anim calcmode="lin" valueType="num">
                                      <p:cBhvr>
                                        <p:cTn id="25" dur="550" decel="100000" fill="hold"/>
                                        <p:tgtEl>
                                          <p:spTgt spid="7"/>
                                        </p:tgtEl>
                                        <p:attrNameLst>
                                          <p:attrName>ppt_x</p:attrName>
                                        </p:attrNameLst>
                                      </p:cBhvr>
                                      <p:tavLst>
                                        <p:tav tm="0">
                                          <p:val>
                                            <p:strVal val="#ppt_x+0.025"/>
                                          </p:val>
                                        </p:tav>
                                        <p:tav tm="100000">
                                          <p:val>
                                            <p:strVal val="#ppt_x"/>
                                          </p:val>
                                        </p:tav>
                                      </p:tavLst>
                                    </p:anim>
                                    <p:anim calcmode="lin" valueType="num">
                                      <p:cBhvr>
                                        <p:cTn id="26" dur="550" decel="100000" fill="hold"/>
                                        <p:tgtEl>
                                          <p:spTgt spid="7"/>
                                        </p:tgtEl>
                                        <p:attrNameLst>
                                          <p:attrName>ppt_y</p:attrName>
                                        </p:attrNameLst>
                                      </p:cBhvr>
                                      <p:tavLst>
                                        <p:tav tm="0">
                                          <p:val>
                                            <p:strVal val="#ppt_y+0.035"/>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50"/>
                                        <p:tgtEl>
                                          <p:spTgt spid="8"/>
                                        </p:tgtEl>
                                      </p:cBhvr>
                                    </p:animEffect>
                                    <p:anim calcmode="lin" valueType="num">
                                      <p:cBhvr>
                                        <p:cTn id="32" dur="550" decel="100000" fill="hold"/>
                                        <p:tgtEl>
                                          <p:spTgt spid="8"/>
                                        </p:tgtEl>
                                        <p:attrNameLst>
                                          <p:attrName>ppt_x</p:attrName>
                                        </p:attrNameLst>
                                      </p:cBhvr>
                                      <p:tavLst>
                                        <p:tav tm="0">
                                          <p:val>
                                            <p:strVal val="#ppt_x-0.025"/>
                                          </p:val>
                                        </p:tav>
                                        <p:tav tm="100000">
                                          <p:val>
                                            <p:strVal val="#ppt_x"/>
                                          </p:val>
                                        </p:tav>
                                      </p:tavLst>
                                    </p:anim>
                                    <p:anim calcmode="lin" valueType="num">
                                      <p:cBhvr>
                                        <p:cTn id="33" dur="550" decel="100000" fill="hold"/>
                                        <p:tgtEl>
                                          <p:spTgt spid="8"/>
                                        </p:tgtEl>
                                        <p:attrNameLst>
                                          <p:attrName>ppt_y</p:attrName>
                                        </p:attrNameLst>
                                      </p:cBhvr>
                                      <p:tavLst>
                                        <p:tav tm="0">
                                          <p:val>
                                            <p:strVal val="#ppt_y+0.035"/>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50"/>
                                        <p:tgtEl>
                                          <p:spTgt spid="9"/>
                                        </p:tgtEl>
                                      </p:cBhvr>
                                    </p:animEffect>
                                    <p:anim calcmode="lin" valueType="num">
                                      <p:cBhvr>
                                        <p:cTn id="37" dur="550" decel="100000" fill="hold"/>
                                        <p:tgtEl>
                                          <p:spTgt spid="9"/>
                                        </p:tgtEl>
                                        <p:attrNameLst>
                                          <p:attrName>ppt_x</p:attrName>
                                        </p:attrNameLst>
                                      </p:cBhvr>
                                      <p:tavLst>
                                        <p:tav tm="0">
                                          <p:val>
                                            <p:strVal val="#ppt_x-0.025"/>
                                          </p:val>
                                        </p:tav>
                                        <p:tav tm="100000">
                                          <p:val>
                                            <p:strVal val="#ppt_x"/>
                                          </p:val>
                                        </p:tav>
                                      </p:tavLst>
                                    </p:anim>
                                    <p:anim calcmode="lin" valueType="num">
                                      <p:cBhvr>
                                        <p:cTn id="38" dur="550" decel="100000" fill="hold"/>
                                        <p:tgtEl>
                                          <p:spTgt spid="9"/>
                                        </p:tgtEl>
                                        <p:attrNameLst>
                                          <p:attrName>ppt_y</p:attrName>
                                        </p:attrNameLst>
                                      </p:cBhvr>
                                      <p:tavLst>
                                        <p:tav tm="0">
                                          <p:val>
                                            <p:strVal val="#ppt_y+0.035"/>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50"/>
                                        <p:tgtEl>
                                          <p:spTgt spid="10"/>
                                        </p:tgtEl>
                                      </p:cBhvr>
                                    </p:animEffect>
                                    <p:anim calcmode="lin" valueType="num">
                                      <p:cBhvr>
                                        <p:cTn id="42" dur="550" decel="100000" fill="hold"/>
                                        <p:tgtEl>
                                          <p:spTgt spid="10"/>
                                        </p:tgtEl>
                                        <p:attrNameLst>
                                          <p:attrName>ppt_x</p:attrName>
                                        </p:attrNameLst>
                                      </p:cBhvr>
                                      <p:tavLst>
                                        <p:tav tm="0">
                                          <p:val>
                                            <p:strVal val="#ppt_x-0.025"/>
                                          </p:val>
                                        </p:tav>
                                        <p:tav tm="100000">
                                          <p:val>
                                            <p:strVal val="#ppt_x"/>
                                          </p:val>
                                        </p:tav>
                                      </p:tavLst>
                                    </p:anim>
                                    <p:anim calcmode="lin" valueType="num">
                                      <p:cBhvr>
                                        <p:cTn id="43" dur="550" decel="100000" fill="hold"/>
                                        <p:tgtEl>
                                          <p:spTgt spid="10"/>
                                        </p:tgtEl>
                                        <p:attrNameLst>
                                          <p:attrName>ppt_y</p:attrName>
                                        </p:attrNameLst>
                                      </p:cBhvr>
                                      <p:tavLst>
                                        <p:tav tm="0">
                                          <p:val>
                                            <p:strVal val="#ppt_y+0.035"/>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550"/>
                                        <p:tgtEl>
                                          <p:spTgt spid="11"/>
                                        </p:tgtEl>
                                      </p:cBhvr>
                                    </p:animEffect>
                                    <p:anim calcmode="lin" valueType="num">
                                      <p:cBhvr>
                                        <p:cTn id="49" dur="550" decel="100000" fill="hold"/>
                                        <p:tgtEl>
                                          <p:spTgt spid="11"/>
                                        </p:tgtEl>
                                        <p:attrNameLst>
                                          <p:attrName>ppt_x</p:attrName>
                                        </p:attrNameLst>
                                      </p:cBhvr>
                                      <p:tavLst>
                                        <p:tav tm="0">
                                          <p:val>
                                            <p:strVal val="#ppt_x+0.025"/>
                                          </p:val>
                                        </p:tav>
                                        <p:tav tm="100000">
                                          <p:val>
                                            <p:strVal val="#ppt_x"/>
                                          </p:val>
                                        </p:tav>
                                      </p:tavLst>
                                    </p:anim>
                                    <p:anim calcmode="lin" valueType="num">
                                      <p:cBhvr>
                                        <p:cTn id="50" dur="550" decel="100000" fill="hold"/>
                                        <p:tgtEl>
                                          <p:spTgt spid="11"/>
                                        </p:tgtEl>
                                        <p:attrNameLst>
                                          <p:attrName>ppt_y</p:attrName>
                                        </p:attrNameLst>
                                      </p:cBhvr>
                                      <p:tavLst>
                                        <p:tav tm="0">
                                          <p:val>
                                            <p:strVal val="#ppt_y-0.035"/>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50"/>
                                        <p:tgtEl>
                                          <p:spTgt spid="12"/>
                                        </p:tgtEl>
                                      </p:cBhvr>
                                    </p:animEffect>
                                    <p:anim calcmode="lin" valueType="num">
                                      <p:cBhvr>
                                        <p:cTn id="54" dur="550" decel="100000" fill="hold"/>
                                        <p:tgtEl>
                                          <p:spTgt spid="12"/>
                                        </p:tgtEl>
                                        <p:attrNameLst>
                                          <p:attrName>ppt_x</p:attrName>
                                        </p:attrNameLst>
                                      </p:cBhvr>
                                      <p:tavLst>
                                        <p:tav tm="0">
                                          <p:val>
                                            <p:strVal val="#ppt_x+0.025"/>
                                          </p:val>
                                        </p:tav>
                                        <p:tav tm="100000">
                                          <p:val>
                                            <p:strVal val="#ppt_x"/>
                                          </p:val>
                                        </p:tav>
                                      </p:tavLst>
                                    </p:anim>
                                    <p:anim calcmode="lin" valueType="num">
                                      <p:cBhvr>
                                        <p:cTn id="55" dur="550" decel="100000" fill="hold"/>
                                        <p:tgtEl>
                                          <p:spTgt spid="12"/>
                                        </p:tgtEl>
                                        <p:attrNameLst>
                                          <p:attrName>ppt_y</p:attrName>
                                        </p:attrNameLst>
                                      </p:cBhvr>
                                      <p:tavLst>
                                        <p:tav tm="0">
                                          <p:val>
                                            <p:strVal val="#ppt_y-0.035"/>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50"/>
                                        <p:tgtEl>
                                          <p:spTgt spid="13"/>
                                        </p:tgtEl>
                                      </p:cBhvr>
                                    </p:animEffect>
                                    <p:anim calcmode="lin" valueType="num">
                                      <p:cBhvr>
                                        <p:cTn id="59" dur="550" decel="100000" fill="hold"/>
                                        <p:tgtEl>
                                          <p:spTgt spid="13"/>
                                        </p:tgtEl>
                                        <p:attrNameLst>
                                          <p:attrName>ppt_x</p:attrName>
                                        </p:attrNameLst>
                                      </p:cBhvr>
                                      <p:tavLst>
                                        <p:tav tm="0">
                                          <p:val>
                                            <p:strVal val="#ppt_x+0.025"/>
                                          </p:val>
                                        </p:tav>
                                        <p:tav tm="100000">
                                          <p:val>
                                            <p:strVal val="#ppt_x"/>
                                          </p:val>
                                        </p:tav>
                                      </p:tavLst>
                                    </p:anim>
                                    <p:anim calcmode="lin" valueType="num">
                                      <p:cBhvr>
                                        <p:cTn id="60" dur="550" decel="100000" fill="hold"/>
                                        <p:tgtEl>
                                          <p:spTgt spid="13"/>
                                        </p:tgtEl>
                                        <p:attrNameLst>
                                          <p:attrName>ppt_y</p:attrName>
                                        </p:attrNameLst>
                                      </p:cBhvr>
                                      <p:tavLst>
                                        <p:tav tm="0">
                                          <p:val>
                                            <p:strVal val="#ppt_y-0.035"/>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fade">
                                      <p:cBhvr>
                                        <p:cTn id="65" dur="550"/>
                                        <p:tgtEl>
                                          <p:spTgt spid="14"/>
                                        </p:tgtEl>
                                      </p:cBhvr>
                                    </p:animEffect>
                                    <p:anim calcmode="lin" valueType="num">
                                      <p:cBhvr>
                                        <p:cTn id="66" dur="550" decel="100000" fill="hold"/>
                                        <p:tgtEl>
                                          <p:spTgt spid="14"/>
                                        </p:tgtEl>
                                        <p:attrNameLst>
                                          <p:attrName>ppt_x</p:attrName>
                                        </p:attrNameLst>
                                      </p:cBhvr>
                                      <p:tavLst>
                                        <p:tav tm="0">
                                          <p:val>
                                            <p:strVal val="#ppt_x-0.025"/>
                                          </p:val>
                                        </p:tav>
                                        <p:tav tm="100000">
                                          <p:val>
                                            <p:strVal val="#ppt_x"/>
                                          </p:val>
                                        </p:tav>
                                      </p:tavLst>
                                    </p:anim>
                                    <p:anim calcmode="lin" valueType="num">
                                      <p:cBhvr>
                                        <p:cTn id="67" dur="550" decel="100000" fill="hold"/>
                                        <p:tgtEl>
                                          <p:spTgt spid="14"/>
                                        </p:tgtEl>
                                        <p:attrNameLst>
                                          <p:attrName>ppt_y</p:attrName>
                                        </p:attrNameLst>
                                      </p:cBhvr>
                                      <p:tavLst>
                                        <p:tav tm="0">
                                          <p:val>
                                            <p:strVal val="#ppt_y-0.035"/>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Effect transition="in" filter="fade">
                                      <p:cBhvr>
                                        <p:cTn id="70" dur="550"/>
                                        <p:tgtEl>
                                          <p:spTgt spid="15"/>
                                        </p:tgtEl>
                                      </p:cBhvr>
                                    </p:animEffect>
                                    <p:anim calcmode="lin" valueType="num">
                                      <p:cBhvr>
                                        <p:cTn id="71" dur="550" decel="100000" fill="hold"/>
                                        <p:tgtEl>
                                          <p:spTgt spid="15"/>
                                        </p:tgtEl>
                                        <p:attrNameLst>
                                          <p:attrName>ppt_x</p:attrName>
                                        </p:attrNameLst>
                                      </p:cBhvr>
                                      <p:tavLst>
                                        <p:tav tm="0">
                                          <p:val>
                                            <p:strVal val="#ppt_x-0.025"/>
                                          </p:val>
                                        </p:tav>
                                        <p:tav tm="100000">
                                          <p:val>
                                            <p:strVal val="#ppt_x"/>
                                          </p:val>
                                        </p:tav>
                                      </p:tavLst>
                                    </p:anim>
                                    <p:anim calcmode="lin" valueType="num">
                                      <p:cBhvr>
                                        <p:cTn id="72" dur="550" decel="100000" fill="hold"/>
                                        <p:tgtEl>
                                          <p:spTgt spid="15"/>
                                        </p:tgtEl>
                                        <p:attrNameLst>
                                          <p:attrName>ppt_y</p:attrName>
                                        </p:attrNameLst>
                                      </p:cBhvr>
                                      <p:tavLst>
                                        <p:tav tm="0">
                                          <p:val>
                                            <p:strVal val="#ppt_y-0.035"/>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6"/>
                                        </p:tgtEl>
                                        <p:attrNameLst>
                                          <p:attrName>style.visibility</p:attrName>
                                        </p:attrNameLst>
                                      </p:cBhvr>
                                      <p:to>
                                        <p:strVal val="visible"/>
                                      </p:to>
                                    </p:set>
                                    <p:animEffect transition="in" filter="fade">
                                      <p:cBhvr>
                                        <p:cTn id="75" dur="550"/>
                                        <p:tgtEl>
                                          <p:spTgt spid="16"/>
                                        </p:tgtEl>
                                      </p:cBhvr>
                                    </p:animEffect>
                                    <p:anim calcmode="lin" valueType="num">
                                      <p:cBhvr>
                                        <p:cTn id="76" dur="550" decel="100000" fill="hold"/>
                                        <p:tgtEl>
                                          <p:spTgt spid="16"/>
                                        </p:tgtEl>
                                        <p:attrNameLst>
                                          <p:attrName>ppt_x</p:attrName>
                                        </p:attrNameLst>
                                      </p:cBhvr>
                                      <p:tavLst>
                                        <p:tav tm="0">
                                          <p:val>
                                            <p:strVal val="#ppt_x-0.025"/>
                                          </p:val>
                                        </p:tav>
                                        <p:tav tm="100000">
                                          <p:val>
                                            <p:strVal val="#ppt_x"/>
                                          </p:val>
                                        </p:tav>
                                      </p:tavLst>
                                    </p:anim>
                                    <p:anim calcmode="lin" valueType="num">
                                      <p:cBhvr>
                                        <p:cTn id="77" dur="550" decel="100000" fill="hold"/>
                                        <p:tgtEl>
                                          <p:spTgt spid="16"/>
                                        </p:tgtEl>
                                        <p:attrNameLst>
                                          <p:attrName>ppt_y</p:attrName>
                                        </p:attrNameLst>
                                      </p:cBhvr>
                                      <p:tavLst>
                                        <p:tav tm="0">
                                          <p:val>
                                            <p:strVal val="#ppt_y-0.03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9" grpId="0" animBg="1"/>
      <p:bldP spid="10" grpId="0" animBg="1"/>
      <p:bldP spid="12" grpId="0" animBg="1"/>
      <p:bldP spid="13" grpId="0" animBg="1"/>
      <p:bldP spid="15" grpId="0" animBg="1"/>
      <p:bldP spid="1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The Captain says Macbeth “unseam’d him from the nave to the chops”. How does Duncan respond?</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He is horrified by the violence and calls for the fighting to stop.</a:t>
            </a:r>
            <a:endParaRPr lang="en-GB" sz="1600" dirty="0"/>
          </a:p>
        </p:txBody>
      </p:sp>
      <p:sp>
        <p:nvSpPr>
          <p:cNvPr id="6" name="Text 4"/>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He praises Macbeth as a valiant and worthy gentleman.</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He is angry that Macbeth killed Macdonwald instead of taking him prisoner.</a:t>
            </a:r>
            <a:endParaRPr lang="en-GB" sz="1600" dirty="0"/>
          </a:p>
        </p:txBody>
      </p:sp>
      <p:sp>
        <p:nvSpPr>
          <p:cNvPr id="8" name="Text 6"/>
          <p:cNvSpPr txBox="1"/>
          <p:nvPr/>
        </p:nvSpPr>
        <p:spPr>
          <a:xfrm>
            <a:off x="658368" y="4160520"/>
            <a:ext cx="8028432" cy="365760"/>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A, B or C on your mini-whiteboard. Show me on three.</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450"/>
                                        <p:tgtEl>
                                          <p:spTgt spid="5"/>
                                        </p:tgtEl>
                                      </p:cBhvr>
                                    </p:animEffect>
                                    <p:anim calcmode="lin" valueType="num">
                                      <p:cBhvr>
                                        <p:cTn id="11" dur="450" decel="100000" fill="hold"/>
                                        <p:tgtEl>
                                          <p:spTgt spid="5"/>
                                        </p:tgtEl>
                                        <p:attrNameLst>
                                          <p:attrName>ppt_x</p:attrName>
                                        </p:attrNameLst>
                                      </p:cBhvr>
                                      <p:tavLst>
                                        <p:tav tm="0">
                                          <p:val>
                                            <p:strVal val="#ppt_x"/>
                                          </p:val>
                                        </p:tav>
                                        <p:tav tm="100000">
                                          <p:val>
                                            <p:strVal val="#ppt_x"/>
                                          </p:val>
                                        </p:tav>
                                      </p:tavLst>
                                    </p:anim>
                                    <p:anim calcmode="lin" valueType="num">
                                      <p:cBhvr>
                                        <p:cTn id="12" dur="45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81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450"/>
                                        <p:tgtEl>
                                          <p:spTgt spid="6"/>
                                        </p:tgtEl>
                                      </p:cBhvr>
                                    </p:animEffect>
                                    <p:anim calcmode="lin" valueType="num">
                                      <p:cBhvr>
                                        <p:cTn id="16" dur="450" decel="100000" fill="hold"/>
                                        <p:tgtEl>
                                          <p:spTgt spid="6"/>
                                        </p:tgtEl>
                                        <p:attrNameLst>
                                          <p:attrName>ppt_x</p:attrName>
                                        </p:attrNameLst>
                                      </p:cBhvr>
                                      <p:tavLst>
                                        <p:tav tm="0">
                                          <p:val>
                                            <p:strVal val="#ppt_x"/>
                                          </p:val>
                                        </p:tav>
                                        <p:tav tm="100000">
                                          <p:val>
                                            <p:strVal val="#ppt_x"/>
                                          </p:val>
                                        </p:tav>
                                      </p:tavLst>
                                    </p:anim>
                                    <p:anim calcmode="lin" valueType="num">
                                      <p:cBhvr>
                                        <p:cTn id="17" dur="45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97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450"/>
                                        <p:tgtEl>
                                          <p:spTgt spid="7"/>
                                        </p:tgtEl>
                                      </p:cBhvr>
                                    </p:animEffect>
                                    <p:anim calcmode="lin" valueType="num">
                                      <p:cBhvr>
                                        <p:cTn id="21" dur="450" decel="100000" fill="hold"/>
                                        <p:tgtEl>
                                          <p:spTgt spid="7"/>
                                        </p:tgtEl>
                                        <p:attrNameLst>
                                          <p:attrName>ppt_x</p:attrName>
                                        </p:attrNameLst>
                                      </p:cBhvr>
                                      <p:tavLst>
                                        <p:tav tm="0">
                                          <p:val>
                                            <p:strVal val="#ppt_x"/>
                                          </p:val>
                                        </p:tav>
                                        <p:tav tm="100000">
                                          <p:val>
                                            <p:strVal val="#ppt_x"/>
                                          </p:val>
                                        </p:tav>
                                      </p:tavLst>
                                    </p:anim>
                                    <p:anim calcmode="lin" valueType="num">
                                      <p:cBhvr>
                                        <p:cTn id="22" dur="450" decel="100000" fill="hold"/>
                                        <p:tgtEl>
                                          <p:spTgt spid="7"/>
                                        </p:tgtEl>
                                        <p:attrNameLst>
                                          <p:attrName>ppt_y</p:attrName>
                                        </p:attrNameLst>
                                      </p:cBhvr>
                                      <p:tavLst>
                                        <p:tav tm="0">
                                          <p:val>
                                            <p:strVal val="#ppt_y+0.025"/>
                                          </p:val>
                                        </p:tav>
                                        <p:tav tm="100000">
                                          <p:val>
                                            <p:strVal val="#ppt_y"/>
                                          </p:val>
                                        </p:tav>
                                      </p:tavLst>
                                    </p:anim>
                                  </p:childTnLst>
                                </p:cTn>
                              </p:par>
                              <p:par>
                                <p:cTn id="23" presetID="10" presetClass="entr" presetSubtype="0" fill="hold" grpId="0" nodeType="withEffect">
                                  <p:stCondLst>
                                    <p:cond delay="142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4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Check your understanding: answer</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Check</a:t>
            </a:r>
            <a:endParaRPr lang="en-GB" sz="1200" dirty="0"/>
          </a:p>
        </p:txBody>
      </p:sp>
      <p:sp>
        <p:nvSpPr>
          <p:cNvPr id="4" name="Text 2"/>
          <p:cNvSpPr txBox="1"/>
          <p:nvPr/>
        </p:nvSpPr>
        <p:spPr>
          <a:xfrm>
            <a:off x="658368" y="1024128"/>
            <a:ext cx="8028432" cy="868680"/>
          </a:xfrm>
          <a:prstGeom prst="rect">
            <a:avLst/>
          </a:prstGeom>
          <a:noFill/>
          <a:ln/>
        </p:spPr>
        <p:txBody>
          <a:bodyPr wrap="square" lIns="0" tIns="0" rIns="0" bIns="0" rtlCol="0" anchor="t"/>
          <a:lstStyle/>
          <a:p>
            <a:pPr indent="0" marL="0">
              <a:buNone/>
            </a:pPr>
            <a:r>
              <a:rPr lang="en-GB" sz="1900" b="1" dirty="0">
                <a:solidFill>
                  <a:srgbClr val="4A2545"/>
                </a:solidFill>
                <a:latin typeface="Calibri" pitchFamily="34" charset="0"/>
                <a:ea typeface="Calibri" pitchFamily="34" charset="-122"/>
                <a:cs typeface="Calibri" pitchFamily="34" charset="-120"/>
              </a:rPr>
              <a:t>The Captain says Macbeth “unseam’d him from the nave to the chops”. How does Duncan respond?</a:t>
            </a:r>
            <a:endParaRPr lang="en-GB" sz="1900" dirty="0"/>
          </a:p>
        </p:txBody>
      </p:sp>
      <p:sp>
        <p:nvSpPr>
          <p:cNvPr id="5" name="Text 3"/>
          <p:cNvSpPr txBox="1"/>
          <p:nvPr/>
        </p:nvSpPr>
        <p:spPr>
          <a:xfrm>
            <a:off x="658368" y="1965960"/>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A. He is horrified by the violence and calls for the fighting to stop.</a:t>
            </a:r>
            <a:endParaRPr lang="en-GB" sz="1600" dirty="0"/>
          </a:p>
        </p:txBody>
      </p:sp>
      <p:sp>
        <p:nvSpPr>
          <p:cNvPr id="9" name="Answer before reveal"/>
          <p:cNvSpPr txBox="1"/>
          <p:nvPr/>
        </p:nvSpPr>
        <p:spPr>
          <a:xfrm>
            <a:off x="658368" y="2679192"/>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B. He praises Macbeth as a valiant and worthy gentleman.</a:t>
            </a:r>
            <a:endParaRPr lang="en-GB" sz="1600" dirty="0"/>
          </a:p>
        </p:txBody>
      </p:sp>
      <p:sp>
        <p:nvSpPr>
          <p:cNvPr id="6" name="Text 4"/>
          <p:cNvSpPr txBox="1"/>
          <p:nvPr/>
        </p:nvSpPr>
        <p:spPr>
          <a:xfrm>
            <a:off x="658368" y="2679192"/>
            <a:ext cx="8028432" cy="603504"/>
          </a:xfrm>
          <a:prstGeom prst="rect">
            <a:avLst/>
          </a:prstGeom>
          <a:solidFill>
            <a:srgbClr val="6E44A8"/>
          </a:solidFill>
          <a:ln w="9525">
            <a:solidFill>
              <a:srgbClr val="6E44A8"/>
            </a:solidFill>
          </a:ln>
        </p:spPr>
        <p:txBody>
          <a:bodyPr wrap="square" lIns="152400" tIns="50800" rIns="152400" bIns="50800" rtlCol="0" anchor="ctr"/>
          <a:lstStyle/>
          <a:p>
            <a:pPr indent="0" marL="0">
              <a:buNone/>
            </a:pPr>
            <a:r>
              <a:rPr lang="en-GB" sz="1600" b="1" dirty="0">
                <a:solidFill>
                  <a:srgbClr val="FFFFFF"/>
                </a:solidFill>
                <a:latin typeface="Calibri" pitchFamily="34" charset="0"/>
                <a:ea typeface="Calibri" pitchFamily="34" charset="-122"/>
                <a:cs typeface="Calibri" pitchFamily="34" charset="-120"/>
              </a:rPr>
              <a:t>B. He praises Macbeth as a valiant and worthy gentleman.</a:t>
            </a:r>
            <a:endParaRPr lang="en-GB" sz="1600" dirty="0"/>
          </a:p>
        </p:txBody>
      </p:sp>
      <p:sp>
        <p:nvSpPr>
          <p:cNvPr id="7" name="Text 5"/>
          <p:cNvSpPr txBox="1"/>
          <p:nvPr/>
        </p:nvSpPr>
        <p:spPr>
          <a:xfrm>
            <a:off x="658368" y="3392424"/>
            <a:ext cx="8028432" cy="603504"/>
          </a:xfrm>
          <a:prstGeom prst="rect">
            <a:avLst/>
          </a:prstGeom>
          <a:solidFill>
            <a:srgbClr val="F3F0F8"/>
          </a:solidFill>
          <a:ln w="9525">
            <a:solidFill>
              <a:srgbClr val="DDD3E6"/>
            </a:solidFill>
          </a:ln>
        </p:spPr>
        <p:txBody>
          <a:bodyPr wrap="square" lIns="152400" tIns="50800" rIns="152400" bIns="50800" rtlCol="0" anchor="ctr"/>
          <a:lstStyle/>
          <a:p>
            <a:pPr indent="0" marL="0">
              <a:buNone/>
            </a:pPr>
            <a:r>
              <a:rPr lang="en-GB" sz="1600" dirty="0">
                <a:solidFill>
                  <a:srgbClr val="21122B"/>
                </a:solidFill>
                <a:latin typeface="Calibri" pitchFamily="34" charset="0"/>
                <a:ea typeface="Calibri" pitchFamily="34" charset="-122"/>
                <a:cs typeface="Calibri" pitchFamily="34" charset="-120"/>
              </a:rPr>
              <a:t>C. He is angry that Macbeth killed Macdonwald instead of taking him prisoner.</a:t>
            </a:r>
            <a:endParaRPr lang="en-GB" sz="1600" dirty="0"/>
          </a:p>
        </p:txBody>
      </p:sp>
      <p:sp>
        <p:nvSpPr>
          <p:cNvPr id="8" name="Text 6"/>
          <p:cNvSpPr txBox="1"/>
          <p:nvPr/>
        </p:nvSpPr>
        <p:spPr>
          <a:xfrm>
            <a:off x="658368" y="4114800"/>
            <a:ext cx="8028432" cy="502920"/>
          </a:xfrm>
          <a:prstGeom prst="rect">
            <a:avLst/>
          </a:prstGeom>
          <a:noFill/>
          <a:ln/>
        </p:spPr>
        <p:txBody>
          <a:bodyPr wrap="square" lIns="0" tIns="0" rIns="0" bIns="0" rtlCol="0" anchor="t"/>
          <a:lstStyle/>
          <a:p>
            <a:pPr indent="0" marL="0">
              <a:buNone/>
            </a:pPr>
            <a:r>
              <a:rPr lang="en-GB" sz="1300" b="1" dirty="0">
                <a:solidFill>
                  <a:srgbClr val="6E44A8"/>
                </a:solidFill>
                <a:latin typeface="Calibri" pitchFamily="34" charset="0"/>
                <a:ea typeface="Calibri" pitchFamily="34" charset="-122"/>
                <a:cs typeface="Calibri" pitchFamily="34" charset="-120"/>
              </a:rPr>
              <a:t>Duncan replies “O valiant cousin! worthy gentleman!”, so the brutal killing is praised as loyal service to the king.</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650"/>
                                        <p:tgtEl>
                                          <p:spTgt spid="6"/>
                                        </p:tgtEl>
                                      </p:cBhvr>
                                    </p:animEffect>
                                  </p:childTnLst>
                                </p:cTn>
                              </p:par>
                              <p:par>
                                <p:cTn id="8" presetID="22" presetClass="entr" presetSubtype="8" fill="hold" grpId="0" nodeType="withEffect">
                                  <p:stCondLst>
                                    <p:cond delay="750"/>
                                  </p:stCondLst>
                                  <p:childTnLst>
                                    <p:set>
                                      <p:cBhvr>
                                        <p:cTn id="9" dur="1" fill="hold">
                                          <p:stCondLst>
                                            <p:cond delay="0"/>
                                          </p:stCondLst>
                                        </p:cTn>
                                        <p:tgtEl>
                                          <p:spTgt spid="8"/>
                                        </p:tgtEl>
                                        <p:attrNameLst>
                                          <p:attrName>style.visibility</p:attrName>
                                        </p:attrNameLst>
                                      </p:cBhvr>
                                      <p:to>
                                        <p:strVal val="visible"/>
                                      </p:to>
                                    </p:set>
                                    <p:animEffect transition="in" filter="wipe(left)">
                                      <p:cBhvr>
                                        <p:cTn id="10" dur="8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Your task</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Text 2"/>
          <p:cNvSpPr txBox="1"/>
          <p:nvPr/>
        </p:nvSpPr>
        <p:spPr>
          <a:xfrm>
            <a:off x="658368" y="1024128"/>
            <a:ext cx="8028432" cy="841248"/>
          </a:xfrm>
          <a:prstGeom prst="rect">
            <a:avLst/>
          </a:prstGeom>
          <a:solidFill>
            <a:srgbClr val="4A2545"/>
          </a:solidFill>
          <a:ln/>
        </p:spPr>
        <p:txBody>
          <a:bodyPr wrap="square" lIns="177800" tIns="76200" rIns="177800" bIns="76200" rtlCol="0" anchor="ctr"/>
          <a:lstStyle/>
          <a:p>
            <a:pPr indent="0" marL="0">
              <a:buNone/>
            </a:pPr>
            <a:r>
              <a:rPr lang="en-GB" sz="1900" b="1" dirty="0">
                <a:solidFill>
                  <a:srgbClr val="FFFFFF"/>
                </a:solidFill>
                <a:latin typeface="Calibri" pitchFamily="34" charset="0"/>
                <a:ea typeface="Calibri" pitchFamily="34" charset="-122"/>
                <a:cs typeface="Calibri" pitchFamily="34" charset="-120"/>
              </a:rPr>
              <a:t>How does Shakespeare present Macbeth before he appears on stage?</a:t>
            </a:r>
            <a:endParaRPr lang="en-GB" sz="1900" dirty="0"/>
          </a:p>
        </p:txBody>
      </p:sp>
      <p:sp>
        <p:nvSpPr>
          <p:cNvPr id="5" name="Shape 3"/>
          <p:cNvSpPr/>
          <p:nvPr/>
        </p:nvSpPr>
        <p:spPr>
          <a:xfrm>
            <a:off x="658368" y="2057400"/>
            <a:ext cx="2554224" cy="2011680"/>
          </a:xfrm>
          <a:prstGeom prst="rect">
            <a:avLst/>
          </a:prstGeom>
          <a:solidFill>
            <a:srgbClr val="F3F0F8"/>
          </a:solidFill>
          <a:ln w="9525">
            <a:solidFill>
              <a:srgbClr val="DDD3E6"/>
            </a:solidFill>
            <a:prstDash val="solid"/>
          </a:ln>
        </p:spPr>
      </p:sp>
      <p:sp>
        <p:nvSpPr>
          <p:cNvPr id="6" name="Text 4"/>
          <p:cNvSpPr txBox="1"/>
          <p:nvPr/>
        </p:nvSpPr>
        <p:spPr>
          <a:xfrm>
            <a:off x="795528"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Securing</a:t>
            </a:r>
            <a:endParaRPr lang="en-GB" sz="1200" dirty="0"/>
          </a:p>
        </p:txBody>
      </p:sp>
      <p:sp>
        <p:nvSpPr>
          <p:cNvPr id="7" name="Text 5"/>
          <p:cNvSpPr txBox="1"/>
          <p:nvPr/>
        </p:nvSpPr>
        <p:spPr>
          <a:xfrm>
            <a:off x="795528"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a 4</a:t>
            </a:r>
            <a:endParaRPr lang="en-GB" sz="1050" dirty="0"/>
          </a:p>
        </p:txBody>
      </p:sp>
      <p:sp>
        <p:nvSpPr>
          <p:cNvPr id="8" name="Text 6"/>
          <p:cNvSpPr txBox="1"/>
          <p:nvPr/>
        </p:nvSpPr>
        <p:spPr>
          <a:xfrm>
            <a:off x="795528"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Word bank, a choice of quotations, a worked example and sentence starters.</a:t>
            </a:r>
            <a:endParaRPr lang="en-GB" sz="1400" dirty="0"/>
          </a:p>
        </p:txBody>
      </p:sp>
      <p:sp>
        <p:nvSpPr>
          <p:cNvPr id="9" name="Shape 7"/>
          <p:cNvSpPr/>
          <p:nvPr/>
        </p:nvSpPr>
        <p:spPr>
          <a:xfrm>
            <a:off x="3395472" y="2057400"/>
            <a:ext cx="2554224" cy="2011680"/>
          </a:xfrm>
          <a:prstGeom prst="rect">
            <a:avLst/>
          </a:prstGeom>
          <a:solidFill>
            <a:srgbClr val="F3F0F8"/>
          </a:solidFill>
          <a:ln w="9525">
            <a:solidFill>
              <a:srgbClr val="DDD3E6"/>
            </a:solidFill>
            <a:prstDash val="solid"/>
          </a:ln>
        </p:spPr>
      </p:sp>
      <p:sp>
        <p:nvSpPr>
          <p:cNvPr id="10" name="Text 8"/>
          <p:cNvSpPr txBox="1"/>
          <p:nvPr/>
        </p:nvSpPr>
        <p:spPr>
          <a:xfrm>
            <a:off x="3532632"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Strengthening</a:t>
            </a:r>
            <a:endParaRPr lang="en-GB" sz="1200" dirty="0"/>
          </a:p>
        </p:txBody>
      </p:sp>
      <p:sp>
        <p:nvSpPr>
          <p:cNvPr id="11" name="Text 9"/>
          <p:cNvSpPr txBox="1"/>
          <p:nvPr/>
        </p:nvSpPr>
        <p:spPr>
          <a:xfrm>
            <a:off x="3532632"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5 to 6</a:t>
            </a:r>
            <a:endParaRPr lang="en-GB" sz="1050" dirty="0"/>
          </a:p>
        </p:txBody>
      </p:sp>
      <p:sp>
        <p:nvSpPr>
          <p:cNvPr id="12" name="Text 10"/>
          <p:cNvSpPr txBox="1"/>
          <p:nvPr/>
        </p:nvSpPr>
        <p:spPr>
          <a:xfrm>
            <a:off x="3532632" y="2825496"/>
            <a:ext cx="2279904" cy="1152144"/>
          </a:xfrm>
          <a:prstGeom prst="rect">
            <a:avLst/>
          </a:prstGeom>
          <a:noFill/>
          <a:ln/>
        </p:spPr>
        <p:txBody>
          <a:bodyPr wrap="square" lIns="0" tIns="0" rIns="0" bIns="0" rtlCol="0" anchor="t"/>
          <a:lstStyle/>
          <a:p>
            <a:pPr indent="0" marL="0">
              <a:buNone/>
            </a:pPr>
            <a:r>
              <a:rPr lang="en-GB" sz="1400" dirty="0">
                <a:solidFill>
                  <a:srgbClr val="21122B"/>
                </a:solidFill>
                <a:latin typeface="Calibri" pitchFamily="34" charset="0"/>
                <a:ea typeface="Calibri" pitchFamily="34" charset="-122"/>
                <a:cs typeface="Calibri" pitchFamily="34" charset="-120"/>
              </a:rPr>
              <a:t>Prompts for What, How and Why, a paragraph planner and a success checklist.</a:t>
            </a:r>
            <a:endParaRPr lang="en-GB" sz="1400" dirty="0"/>
          </a:p>
        </p:txBody>
      </p:sp>
      <p:sp>
        <p:nvSpPr>
          <p:cNvPr id="13" name="Shape 11"/>
          <p:cNvSpPr/>
          <p:nvPr/>
        </p:nvSpPr>
        <p:spPr>
          <a:xfrm>
            <a:off x="6132576" y="2057400"/>
            <a:ext cx="2554224" cy="2011680"/>
          </a:xfrm>
          <a:prstGeom prst="rect">
            <a:avLst/>
          </a:prstGeom>
          <a:solidFill>
            <a:srgbClr val="F3F0F8"/>
          </a:solidFill>
          <a:ln w="9525">
            <a:solidFill>
              <a:srgbClr val="DDD3E6"/>
            </a:solidFill>
            <a:prstDash val="solid"/>
          </a:ln>
        </p:spPr>
      </p:sp>
      <p:sp>
        <p:nvSpPr>
          <p:cNvPr id="14" name="Text 12"/>
          <p:cNvSpPr txBox="1"/>
          <p:nvPr/>
        </p:nvSpPr>
        <p:spPr>
          <a:xfrm>
            <a:off x="6269736" y="2194560"/>
            <a:ext cx="1600200" cy="310896"/>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Soaring</a:t>
            </a:r>
            <a:endParaRPr lang="en-GB" sz="1200" dirty="0"/>
          </a:p>
        </p:txBody>
      </p:sp>
      <p:sp>
        <p:nvSpPr>
          <p:cNvPr id="15" name="Text 13"/>
          <p:cNvSpPr txBox="1"/>
          <p:nvPr/>
        </p:nvSpPr>
        <p:spPr>
          <a:xfrm>
            <a:off x="6269736" y="2532888"/>
            <a:ext cx="2279904" cy="256032"/>
          </a:xfrm>
          <a:prstGeom prst="rect">
            <a:avLst/>
          </a:prstGeom>
          <a:noFill/>
          <a:ln/>
        </p:spPr>
        <p:txBody>
          <a:bodyPr wrap="square" lIns="0" tIns="0" rIns="0" bIns="0" rtlCol="0" anchor="t"/>
          <a:lstStyle/>
          <a:p>
            <a:pPr indent="0" marL="0">
              <a:buNone/>
            </a:pPr>
            <a:r>
              <a:rPr lang="en-GB" sz="1050" dirty="0">
                <a:solidFill>
                  <a:srgbClr val="6B5A75"/>
                </a:solidFill>
                <a:latin typeface="Calibri" pitchFamily="34" charset="0"/>
                <a:ea typeface="Calibri" pitchFamily="34" charset="-122"/>
                <a:cs typeface="Calibri" pitchFamily="34" charset="-120"/>
              </a:rPr>
              <a:t>aiming for grades 7 to 9</a:t>
            </a:r>
            <a:endParaRPr lang="en-GB" sz="1050" dirty="0"/>
          </a:p>
        </p:txBody>
      </p:sp>
      <p:sp>
        <p:nvSpPr>
          <p:cNvPr id="16" name="Text 14"/>
          <p:cNvSpPr txBox="1"/>
          <p:nvPr/>
        </p:nvSpPr>
        <p:spPr>
          <a:xfrm>
            <a:off x="6269736" y="2825496"/>
            <a:ext cx="2279904" cy="1152144"/>
          </a:xfrm>
          <a:prstGeom prst="rect">
            <a:avLst/>
          </a:prstGeom>
          <a:noFill/>
          <a:ln/>
        </p:spPr>
        <p:txBody>
          <a:bodyPr wrap="square" lIns="0" tIns="0" rIns="0" bIns="0" rtlCol="0" anchor="t"/>
          <a:lstStyle/>
          <a:p>
            <a:pPr indent="0" marL="0">
              <a:buNone/>
            </a:pPr>
            <a:r>
              <a:rPr lang="en-GB" sz="1300" dirty="0">
                <a:solidFill>
                  <a:srgbClr val="21122B"/>
                </a:solidFill>
                <a:latin typeface="Calibri" pitchFamily="34" charset="0"/>
                <a:ea typeface="Calibri" pitchFamily="34" charset="-122"/>
                <a:cs typeface="Calibri" pitchFamily="34" charset="-120"/>
              </a:rPr>
              <a:t>Argue: In Act 1 Scene 2 Shakespeare shows us a killer, and only the king calls him a hero. How far do you agree?</a:t>
            </a:r>
            <a:endParaRPr lang="en-GB" sz="1300" dirty="0"/>
          </a:p>
        </p:txBody>
      </p:sp>
      <p:sp>
        <p:nvSpPr>
          <p:cNvPr id="17" name="Text 15"/>
          <p:cNvSpPr txBox="1"/>
          <p:nvPr/>
        </p:nvSpPr>
        <p:spPr>
          <a:xfrm>
            <a:off x="658368" y="4160520"/>
            <a:ext cx="8028432" cy="347472"/>
          </a:xfrm>
          <a:prstGeom prst="rect">
            <a:avLst/>
          </a:prstGeom>
          <a:noFill/>
          <a:ln/>
        </p:spPr>
        <p:txBody>
          <a:bodyPr wrap="square" lIns="0" tIns="0" rIns="0" bIns="0" rtlCol="0" anchor="t"/>
          <a:lstStyle/>
          <a:p>
            <a:pPr indent="0" marL="0">
              <a:buNone/>
            </a:pPr>
            <a:r>
              <a:rPr lang="en-GB" sz="1300" i="1" dirty="0">
                <a:solidFill>
                  <a:srgbClr val="6B5A75"/>
                </a:solidFill>
                <a:latin typeface="Calibri" pitchFamily="34" charset="0"/>
                <a:ea typeface="Calibri" pitchFamily="34" charset="-122"/>
                <a:cs typeface="Calibri" pitchFamily="34" charset="-120"/>
              </a:rPr>
              <a:t>Write in your book. Finished early? Move up a level and write a second paragraph.</a:t>
            </a:r>
            <a:endParaRPr lang="en-GB" sz="13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800"/>
                                        <p:tgtEl>
                                          <p:spTgt spid="4"/>
                                        </p:tgtEl>
                                      </p:cBhvr>
                                    </p:animEffect>
                                  </p:childTnLst>
                                </p:cTn>
                              </p:par>
                              <p:par>
                                <p:cTn id="8" presetID="42" presetClass="entr" presetSubtype="0" fill="hold" grpId="0" nodeType="withEffect">
                                  <p:stCondLst>
                                    <p:cond delay="65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anim calcmode="lin" valueType="num">
                                      <p:cBhvr>
                                        <p:cTn id="11" dur="500" decel="100000" fill="hold"/>
                                        <p:tgtEl>
                                          <p:spTgt spid="5"/>
                                        </p:tgtEl>
                                        <p:attrNameLst>
                                          <p:attrName>ppt_x</p:attrName>
                                        </p:attrNameLst>
                                      </p:cBhvr>
                                      <p:tavLst>
                                        <p:tav tm="0">
                                          <p:val>
                                            <p:strVal val="#ppt_x"/>
                                          </p:val>
                                        </p:tav>
                                        <p:tav tm="100000">
                                          <p:val>
                                            <p:strVal val="#ppt_x"/>
                                          </p:val>
                                        </p:tav>
                                      </p:tavLst>
                                    </p:anim>
                                    <p:anim calcmode="lin" valueType="num">
                                      <p:cBhvr>
                                        <p:cTn id="12" dur="500" decel="100000" fill="hold"/>
                                        <p:tgtEl>
                                          <p:spTgt spid="5"/>
                                        </p:tgtEl>
                                        <p:attrNameLst>
                                          <p:attrName>ppt_y</p:attrName>
                                        </p:attrNameLst>
                                      </p:cBhvr>
                                      <p:tavLst>
                                        <p:tav tm="0">
                                          <p:val>
                                            <p:strVal val="#ppt_y+0.025"/>
                                          </p:val>
                                        </p:tav>
                                        <p:tav tm="100000">
                                          <p:val>
                                            <p:strVal val="#ppt_y"/>
                                          </p:val>
                                        </p:tav>
                                      </p:tavLst>
                                    </p:anim>
                                  </p:childTnLst>
                                </p:cTn>
                              </p:par>
                              <p:par>
                                <p:cTn id="13" presetID="42" presetClass="entr" presetSubtype="0" fill="hold" grpId="0" nodeType="withEffect">
                                  <p:stCondLst>
                                    <p:cond delay="65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decel="100000" fill="hold"/>
                                        <p:tgtEl>
                                          <p:spTgt spid="6"/>
                                        </p:tgtEl>
                                        <p:attrNameLst>
                                          <p:attrName>ppt_x</p:attrName>
                                        </p:attrNameLst>
                                      </p:cBhvr>
                                      <p:tavLst>
                                        <p:tav tm="0">
                                          <p:val>
                                            <p:strVal val="#ppt_x"/>
                                          </p:val>
                                        </p:tav>
                                        <p:tav tm="100000">
                                          <p:val>
                                            <p:strVal val="#ppt_x"/>
                                          </p:val>
                                        </p:tav>
                                      </p:tavLst>
                                    </p:anim>
                                    <p:anim calcmode="lin" valueType="num">
                                      <p:cBhvr>
                                        <p:cTn id="17" dur="500" decel="100000" fill="hold"/>
                                        <p:tgtEl>
                                          <p:spTgt spid="6"/>
                                        </p:tgtEl>
                                        <p:attrNameLst>
                                          <p:attrName>ppt_y</p:attrName>
                                        </p:attrNameLst>
                                      </p:cBhvr>
                                      <p:tavLst>
                                        <p:tav tm="0">
                                          <p:val>
                                            <p:strVal val="#ppt_y+0.025"/>
                                          </p:val>
                                        </p:tav>
                                        <p:tav tm="100000">
                                          <p:val>
                                            <p:strVal val="#ppt_y"/>
                                          </p:val>
                                        </p:tav>
                                      </p:tavLst>
                                    </p:anim>
                                  </p:childTnLst>
                                </p:cTn>
                              </p:par>
                              <p:par>
                                <p:cTn id="18" presetID="42" presetClass="entr" presetSubtype="0" fill="hold" grpId="0" nodeType="withEffect">
                                  <p:stCondLst>
                                    <p:cond delay="65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anim calcmode="lin" valueType="num">
                                      <p:cBhvr>
                                        <p:cTn id="21" dur="500" decel="100000" fill="hold"/>
                                        <p:tgtEl>
                                          <p:spTgt spid="7"/>
                                        </p:tgtEl>
                                        <p:attrNameLst>
                                          <p:attrName>ppt_x</p:attrName>
                                        </p:attrNameLst>
                                      </p:cBhvr>
                                      <p:tavLst>
                                        <p:tav tm="0">
                                          <p:val>
                                            <p:strVal val="#ppt_x"/>
                                          </p:val>
                                        </p:tav>
                                        <p:tav tm="100000">
                                          <p:val>
                                            <p:strVal val="#ppt_x"/>
                                          </p:val>
                                        </p:tav>
                                      </p:tavLst>
                                    </p:anim>
                                    <p:anim calcmode="lin" valueType="num">
                                      <p:cBhvr>
                                        <p:cTn id="22" dur="500" decel="100000" fill="hold"/>
                                        <p:tgtEl>
                                          <p:spTgt spid="7"/>
                                        </p:tgtEl>
                                        <p:attrNameLst>
                                          <p:attrName>ppt_y</p:attrName>
                                        </p:attrNameLst>
                                      </p:cBhvr>
                                      <p:tavLst>
                                        <p:tav tm="0">
                                          <p:val>
                                            <p:strVal val="#ppt_y+0.025"/>
                                          </p:val>
                                        </p:tav>
                                        <p:tav tm="100000">
                                          <p:val>
                                            <p:strVal val="#ppt_y"/>
                                          </p:val>
                                        </p:tav>
                                      </p:tavLst>
                                    </p:anim>
                                  </p:childTnLst>
                                </p:cTn>
                              </p:par>
                              <p:par>
                                <p:cTn id="23" presetID="42" presetClass="entr" presetSubtype="0" fill="hold" grpId="0" nodeType="withEffect">
                                  <p:stCondLst>
                                    <p:cond delay="65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anim calcmode="lin" valueType="num">
                                      <p:cBhvr>
                                        <p:cTn id="26" dur="500" decel="100000" fill="hold"/>
                                        <p:tgtEl>
                                          <p:spTgt spid="8"/>
                                        </p:tgtEl>
                                        <p:attrNameLst>
                                          <p:attrName>ppt_x</p:attrName>
                                        </p:attrNameLst>
                                      </p:cBhvr>
                                      <p:tavLst>
                                        <p:tav tm="0">
                                          <p:val>
                                            <p:strVal val="#ppt_x"/>
                                          </p:val>
                                        </p:tav>
                                        <p:tav tm="100000">
                                          <p:val>
                                            <p:strVal val="#ppt_x"/>
                                          </p:val>
                                        </p:tav>
                                      </p:tavLst>
                                    </p:anim>
                                    <p:anim calcmode="lin" valueType="num">
                                      <p:cBhvr>
                                        <p:cTn id="27" dur="500" decel="100000" fill="hold"/>
                                        <p:tgtEl>
                                          <p:spTgt spid="8"/>
                                        </p:tgtEl>
                                        <p:attrNameLst>
                                          <p:attrName>ppt_y</p:attrName>
                                        </p:attrNameLst>
                                      </p:cBhvr>
                                      <p:tavLst>
                                        <p:tav tm="0">
                                          <p:val>
                                            <p:strVal val="#ppt_y+0.025"/>
                                          </p:val>
                                        </p:tav>
                                        <p:tav tm="100000">
                                          <p:val>
                                            <p:strVal val="#ppt_y"/>
                                          </p:val>
                                        </p:tav>
                                      </p:tavLst>
                                    </p:anim>
                                  </p:childTnLst>
                                </p:cTn>
                              </p:par>
                              <p:par>
                                <p:cTn id="28" presetID="42" presetClass="entr" presetSubtype="0" fill="hold" grpId="0" nodeType="withEffect">
                                  <p:stCondLst>
                                    <p:cond delay="83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anim calcmode="lin" valueType="num">
                                      <p:cBhvr>
                                        <p:cTn id="31" dur="500" decel="100000" fill="hold"/>
                                        <p:tgtEl>
                                          <p:spTgt spid="9"/>
                                        </p:tgtEl>
                                        <p:attrNameLst>
                                          <p:attrName>ppt_x</p:attrName>
                                        </p:attrNameLst>
                                      </p:cBhvr>
                                      <p:tavLst>
                                        <p:tav tm="0">
                                          <p:val>
                                            <p:strVal val="#ppt_x"/>
                                          </p:val>
                                        </p:tav>
                                        <p:tav tm="100000">
                                          <p:val>
                                            <p:strVal val="#ppt_x"/>
                                          </p:val>
                                        </p:tav>
                                      </p:tavLst>
                                    </p:anim>
                                    <p:anim calcmode="lin" valueType="num">
                                      <p:cBhvr>
                                        <p:cTn id="32" dur="500" decel="100000" fill="hold"/>
                                        <p:tgtEl>
                                          <p:spTgt spid="9"/>
                                        </p:tgtEl>
                                        <p:attrNameLst>
                                          <p:attrName>ppt_y</p:attrName>
                                        </p:attrNameLst>
                                      </p:cBhvr>
                                      <p:tavLst>
                                        <p:tav tm="0">
                                          <p:val>
                                            <p:strVal val="#ppt_y+0.025"/>
                                          </p:val>
                                        </p:tav>
                                        <p:tav tm="100000">
                                          <p:val>
                                            <p:strVal val="#ppt_y"/>
                                          </p:val>
                                        </p:tav>
                                      </p:tavLst>
                                    </p:anim>
                                  </p:childTnLst>
                                </p:cTn>
                              </p:par>
                              <p:par>
                                <p:cTn id="33" presetID="42" presetClass="entr" presetSubtype="0" fill="hold" grpId="0" nodeType="withEffect">
                                  <p:stCondLst>
                                    <p:cond delay="83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500"/>
                                        <p:tgtEl>
                                          <p:spTgt spid="10"/>
                                        </p:tgtEl>
                                      </p:cBhvr>
                                    </p:animEffect>
                                    <p:anim calcmode="lin" valueType="num">
                                      <p:cBhvr>
                                        <p:cTn id="36" dur="500" decel="100000" fill="hold"/>
                                        <p:tgtEl>
                                          <p:spTgt spid="10"/>
                                        </p:tgtEl>
                                        <p:attrNameLst>
                                          <p:attrName>ppt_x</p:attrName>
                                        </p:attrNameLst>
                                      </p:cBhvr>
                                      <p:tavLst>
                                        <p:tav tm="0">
                                          <p:val>
                                            <p:strVal val="#ppt_x"/>
                                          </p:val>
                                        </p:tav>
                                        <p:tav tm="100000">
                                          <p:val>
                                            <p:strVal val="#ppt_x"/>
                                          </p:val>
                                        </p:tav>
                                      </p:tavLst>
                                    </p:anim>
                                    <p:anim calcmode="lin" valueType="num">
                                      <p:cBhvr>
                                        <p:cTn id="37" dur="500" decel="100000" fill="hold"/>
                                        <p:tgtEl>
                                          <p:spTgt spid="10"/>
                                        </p:tgtEl>
                                        <p:attrNameLst>
                                          <p:attrName>ppt_y</p:attrName>
                                        </p:attrNameLst>
                                      </p:cBhvr>
                                      <p:tavLst>
                                        <p:tav tm="0">
                                          <p:val>
                                            <p:strVal val="#ppt_y+0.025"/>
                                          </p:val>
                                        </p:tav>
                                        <p:tav tm="100000">
                                          <p:val>
                                            <p:strVal val="#ppt_y"/>
                                          </p:val>
                                        </p:tav>
                                      </p:tavLst>
                                    </p:anim>
                                  </p:childTnLst>
                                </p:cTn>
                              </p:par>
                              <p:par>
                                <p:cTn id="38" presetID="42" presetClass="entr" presetSubtype="0" fill="hold" grpId="0" nodeType="withEffect">
                                  <p:stCondLst>
                                    <p:cond delay="83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anim calcmode="lin" valueType="num">
                                      <p:cBhvr>
                                        <p:cTn id="41" dur="500" decel="100000" fill="hold"/>
                                        <p:tgtEl>
                                          <p:spTgt spid="11"/>
                                        </p:tgtEl>
                                        <p:attrNameLst>
                                          <p:attrName>ppt_x</p:attrName>
                                        </p:attrNameLst>
                                      </p:cBhvr>
                                      <p:tavLst>
                                        <p:tav tm="0">
                                          <p:val>
                                            <p:strVal val="#ppt_x"/>
                                          </p:val>
                                        </p:tav>
                                        <p:tav tm="100000">
                                          <p:val>
                                            <p:strVal val="#ppt_x"/>
                                          </p:val>
                                        </p:tav>
                                      </p:tavLst>
                                    </p:anim>
                                    <p:anim calcmode="lin" valueType="num">
                                      <p:cBhvr>
                                        <p:cTn id="42" dur="500" decel="100000" fill="hold"/>
                                        <p:tgtEl>
                                          <p:spTgt spid="11"/>
                                        </p:tgtEl>
                                        <p:attrNameLst>
                                          <p:attrName>ppt_y</p:attrName>
                                        </p:attrNameLst>
                                      </p:cBhvr>
                                      <p:tavLst>
                                        <p:tav tm="0">
                                          <p:val>
                                            <p:strVal val="#ppt_y+0.025"/>
                                          </p:val>
                                        </p:tav>
                                        <p:tav tm="100000">
                                          <p:val>
                                            <p:strVal val="#ppt_y"/>
                                          </p:val>
                                        </p:tav>
                                      </p:tavLst>
                                    </p:anim>
                                  </p:childTnLst>
                                </p:cTn>
                              </p:par>
                              <p:par>
                                <p:cTn id="43" presetID="42" presetClass="entr" presetSubtype="0" fill="hold" grpId="0" nodeType="withEffect">
                                  <p:stCondLst>
                                    <p:cond delay="83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anim calcmode="lin" valueType="num">
                                      <p:cBhvr>
                                        <p:cTn id="46" dur="500" decel="100000" fill="hold"/>
                                        <p:tgtEl>
                                          <p:spTgt spid="12"/>
                                        </p:tgtEl>
                                        <p:attrNameLst>
                                          <p:attrName>ppt_x</p:attrName>
                                        </p:attrNameLst>
                                      </p:cBhvr>
                                      <p:tavLst>
                                        <p:tav tm="0">
                                          <p:val>
                                            <p:strVal val="#ppt_x"/>
                                          </p:val>
                                        </p:tav>
                                        <p:tav tm="100000">
                                          <p:val>
                                            <p:strVal val="#ppt_x"/>
                                          </p:val>
                                        </p:tav>
                                      </p:tavLst>
                                    </p:anim>
                                    <p:anim calcmode="lin" valueType="num">
                                      <p:cBhvr>
                                        <p:cTn id="47" dur="500" decel="100000" fill="hold"/>
                                        <p:tgtEl>
                                          <p:spTgt spid="12"/>
                                        </p:tgtEl>
                                        <p:attrNameLst>
                                          <p:attrName>ppt_y</p:attrName>
                                        </p:attrNameLst>
                                      </p:cBhvr>
                                      <p:tavLst>
                                        <p:tav tm="0">
                                          <p:val>
                                            <p:strVal val="#ppt_y+0.025"/>
                                          </p:val>
                                        </p:tav>
                                        <p:tav tm="100000">
                                          <p:val>
                                            <p:strVal val="#ppt_y"/>
                                          </p:val>
                                        </p:tav>
                                      </p:tavLst>
                                    </p:anim>
                                  </p:childTnLst>
                                </p:cTn>
                              </p:par>
                              <p:par>
                                <p:cTn id="48" presetID="42" presetClass="entr" presetSubtype="0" fill="hold" grpId="0" nodeType="withEffect">
                                  <p:stCondLst>
                                    <p:cond delay="101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decel="100000" fill="hold"/>
                                        <p:tgtEl>
                                          <p:spTgt spid="13"/>
                                        </p:tgtEl>
                                        <p:attrNameLst>
                                          <p:attrName>ppt_x</p:attrName>
                                        </p:attrNameLst>
                                      </p:cBhvr>
                                      <p:tavLst>
                                        <p:tav tm="0">
                                          <p:val>
                                            <p:strVal val="#ppt_x"/>
                                          </p:val>
                                        </p:tav>
                                        <p:tav tm="100000">
                                          <p:val>
                                            <p:strVal val="#ppt_x"/>
                                          </p:val>
                                        </p:tav>
                                      </p:tavLst>
                                    </p:anim>
                                    <p:anim calcmode="lin" valueType="num">
                                      <p:cBhvr>
                                        <p:cTn id="52" dur="500" decel="100000" fill="hold"/>
                                        <p:tgtEl>
                                          <p:spTgt spid="13"/>
                                        </p:tgtEl>
                                        <p:attrNameLst>
                                          <p:attrName>ppt_y</p:attrName>
                                        </p:attrNameLst>
                                      </p:cBhvr>
                                      <p:tavLst>
                                        <p:tav tm="0">
                                          <p:val>
                                            <p:strVal val="#ppt_y+0.025"/>
                                          </p:val>
                                        </p:tav>
                                        <p:tav tm="100000">
                                          <p:val>
                                            <p:strVal val="#ppt_y"/>
                                          </p:val>
                                        </p:tav>
                                      </p:tavLst>
                                    </p:anim>
                                  </p:childTnLst>
                                </p:cTn>
                              </p:par>
                              <p:par>
                                <p:cTn id="53" presetID="42" presetClass="entr" presetSubtype="0" fill="hold" grpId="0" nodeType="withEffect">
                                  <p:stCondLst>
                                    <p:cond delay="101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decel="100000" fill="hold"/>
                                        <p:tgtEl>
                                          <p:spTgt spid="14"/>
                                        </p:tgtEl>
                                        <p:attrNameLst>
                                          <p:attrName>ppt_x</p:attrName>
                                        </p:attrNameLst>
                                      </p:cBhvr>
                                      <p:tavLst>
                                        <p:tav tm="0">
                                          <p:val>
                                            <p:strVal val="#ppt_x"/>
                                          </p:val>
                                        </p:tav>
                                        <p:tav tm="100000">
                                          <p:val>
                                            <p:strVal val="#ppt_x"/>
                                          </p:val>
                                        </p:tav>
                                      </p:tavLst>
                                    </p:anim>
                                    <p:anim calcmode="lin" valueType="num">
                                      <p:cBhvr>
                                        <p:cTn id="57" dur="500" decel="100000" fill="hold"/>
                                        <p:tgtEl>
                                          <p:spTgt spid="14"/>
                                        </p:tgtEl>
                                        <p:attrNameLst>
                                          <p:attrName>ppt_y</p:attrName>
                                        </p:attrNameLst>
                                      </p:cBhvr>
                                      <p:tavLst>
                                        <p:tav tm="0">
                                          <p:val>
                                            <p:strVal val="#ppt_y+0.025"/>
                                          </p:val>
                                        </p:tav>
                                        <p:tav tm="100000">
                                          <p:val>
                                            <p:strVal val="#ppt_y"/>
                                          </p:val>
                                        </p:tav>
                                      </p:tavLst>
                                    </p:anim>
                                  </p:childTnLst>
                                </p:cTn>
                              </p:par>
                              <p:par>
                                <p:cTn id="58" presetID="42" presetClass="entr" presetSubtype="0" fill="hold" grpId="0" nodeType="withEffect">
                                  <p:stCondLst>
                                    <p:cond delay="101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anim calcmode="lin" valueType="num">
                                      <p:cBhvr>
                                        <p:cTn id="61" dur="500" decel="100000" fill="hold"/>
                                        <p:tgtEl>
                                          <p:spTgt spid="15"/>
                                        </p:tgtEl>
                                        <p:attrNameLst>
                                          <p:attrName>ppt_x</p:attrName>
                                        </p:attrNameLst>
                                      </p:cBhvr>
                                      <p:tavLst>
                                        <p:tav tm="0">
                                          <p:val>
                                            <p:strVal val="#ppt_x"/>
                                          </p:val>
                                        </p:tav>
                                        <p:tav tm="100000">
                                          <p:val>
                                            <p:strVal val="#ppt_x"/>
                                          </p:val>
                                        </p:tav>
                                      </p:tavLst>
                                    </p:anim>
                                    <p:anim calcmode="lin" valueType="num">
                                      <p:cBhvr>
                                        <p:cTn id="62" dur="500" decel="100000" fill="hold"/>
                                        <p:tgtEl>
                                          <p:spTgt spid="15"/>
                                        </p:tgtEl>
                                        <p:attrNameLst>
                                          <p:attrName>ppt_y</p:attrName>
                                        </p:attrNameLst>
                                      </p:cBhvr>
                                      <p:tavLst>
                                        <p:tav tm="0">
                                          <p:val>
                                            <p:strVal val="#ppt_y+0.025"/>
                                          </p:val>
                                        </p:tav>
                                        <p:tav tm="100000">
                                          <p:val>
                                            <p:strVal val="#ppt_y"/>
                                          </p:val>
                                        </p:tav>
                                      </p:tavLst>
                                    </p:anim>
                                  </p:childTnLst>
                                </p:cTn>
                              </p:par>
                              <p:par>
                                <p:cTn id="63" presetID="42" presetClass="entr" presetSubtype="0" fill="hold" grpId="0" nodeType="withEffect">
                                  <p:stCondLst>
                                    <p:cond delay="101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500"/>
                                        <p:tgtEl>
                                          <p:spTgt spid="16"/>
                                        </p:tgtEl>
                                      </p:cBhvr>
                                    </p:animEffect>
                                    <p:anim calcmode="lin" valueType="num">
                                      <p:cBhvr>
                                        <p:cTn id="66" dur="500" decel="100000" fill="hold"/>
                                        <p:tgtEl>
                                          <p:spTgt spid="16"/>
                                        </p:tgtEl>
                                        <p:attrNameLst>
                                          <p:attrName>ppt_x</p:attrName>
                                        </p:attrNameLst>
                                      </p:cBhvr>
                                      <p:tavLst>
                                        <p:tav tm="0">
                                          <p:val>
                                            <p:strVal val="#ppt_x"/>
                                          </p:val>
                                        </p:tav>
                                        <p:tav tm="100000">
                                          <p:val>
                                            <p:strVal val="#ppt_x"/>
                                          </p:val>
                                        </p:tav>
                                      </p:tavLst>
                                    </p:anim>
                                    <p:anim calcmode="lin" valueType="num">
                                      <p:cBhvr>
                                        <p:cTn id="67" dur="500" decel="100000" fill="hold"/>
                                        <p:tgtEl>
                                          <p:spTgt spid="16"/>
                                        </p:tgtEl>
                                        <p:attrNameLst>
                                          <p:attrName>ppt_y</p:attrName>
                                        </p:attrNameLst>
                                      </p:cBhvr>
                                      <p:tavLst>
                                        <p:tav tm="0">
                                          <p:val>
                                            <p:strVal val="#ppt_y+0.025"/>
                                          </p:val>
                                        </p:tav>
                                        <p:tav tm="100000">
                                          <p:val>
                                            <p:strVal val="#ppt_y"/>
                                          </p:val>
                                        </p:tav>
                                      </p:tavLst>
                                    </p:anim>
                                  </p:childTnLst>
                                </p:cTn>
                              </p:par>
                              <p:par>
                                <p:cTn id="68" presetID="10" presetClass="entr" presetSubtype="0" fill="hold" grpId="0" nodeType="withEffect">
                                  <p:stCondLst>
                                    <p:cond delay="1510"/>
                                  </p:stCondLst>
                                  <p:childTnLst>
                                    <p:set>
                                      <p:cBhvr>
                                        <p:cTn id="69" dur="1" fill="hold">
                                          <p:stCondLst>
                                            <p:cond delay="0"/>
                                          </p:stCondLst>
                                        </p:cTn>
                                        <p:tgtEl>
                                          <p:spTgt spid="17"/>
                                        </p:tgtEl>
                                        <p:attrNameLst>
                                          <p:attrName>style.visibility</p:attrName>
                                        </p:attrNameLst>
                                      </p:cBhvr>
                                      <p:to>
                                        <p:strVal val="visible"/>
                                      </p:to>
                                    </p:set>
                                    <p:animEffect transition="in" filter="fade">
                                      <p:cBhvr>
                                        <p:cTn id="70" dur="4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10" grpId="0" animBg="1"/>
      <p:bldP spid="11" grpId="0" animBg="1"/>
      <p:bldP spid="12" grpId="0" animBg="1"/>
      <p:bldP spid="14" grpId="0" animBg="1"/>
      <p:bldP spid="15" grpId="0" animBg="1"/>
      <p:bldP spid="16" grpId="0" animBg="1"/>
      <p:bldP spid="1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Model paragraph</a:t>
            </a:r>
            <a:endParaRPr lang="en-GB" sz="2400" dirty="0"/>
          </a:p>
        </p:txBody>
      </p:sp>
      <p:sp>
        <p:nvSpPr>
          <p:cNvPr id="3" name="Phase"/>
          <p:cNvSpPr txBox="1"/>
          <p:nvPr/>
        </p:nvSpPr>
        <p:spPr>
          <a:xfrm>
            <a:off x="7452360" y="429768"/>
            <a:ext cx="1234440" cy="365760"/>
          </a:xfrm>
          <a:prstGeom prst="roundRect">
            <a:avLst>
              <a:gd name="adj" fmla="val 50000"/>
            </a:avLst>
          </a:prstGeom>
          <a:solidFill>
            <a:srgbClr val="E6DEF2"/>
          </a:solidFill>
          <a:ln/>
        </p:spPr>
        <p:txBody>
          <a:bodyPr wrap="square" lIns="0" tIns="0" rIns="0" bIns="0" rtlCol="0" anchor="ctr"/>
          <a:lstStyle/>
          <a:p>
            <a:pPr algn="ctr" indent="0" marL="0">
              <a:buNone/>
            </a:pPr>
            <a:r>
              <a:rPr lang="en-GB" sz="1200" b="1" dirty="0">
                <a:solidFill>
                  <a:srgbClr val="6E44A8"/>
                </a:solidFill>
                <a:latin typeface="Calibri" pitchFamily="34" charset="0"/>
                <a:ea typeface="Calibri" pitchFamily="34" charset="-122"/>
                <a:cs typeface="Calibri" pitchFamily="34" charset="-120"/>
              </a:rPr>
              <a:t>Master</a:t>
            </a:r>
            <a:endParaRPr lang="en-GB" sz="1200" dirty="0"/>
          </a:p>
        </p:txBody>
      </p:sp>
      <p:sp>
        <p:nvSpPr>
          <p:cNvPr id="4" name="Shape 2"/>
          <p:cNvSpPr/>
          <p:nvPr/>
        </p:nvSpPr>
        <p:spPr>
          <a:xfrm>
            <a:off x="658368" y="1051560"/>
            <a:ext cx="8028432" cy="663146"/>
          </a:xfrm>
          <a:prstGeom prst="rect">
            <a:avLst/>
          </a:prstGeom>
          <a:solidFill>
            <a:srgbClr val="F3F0F8"/>
          </a:solidFill>
          <a:ln w="9525">
            <a:solidFill>
              <a:srgbClr val="DDD3E6"/>
            </a:solidFill>
            <a:prstDash val="solid"/>
          </a:ln>
        </p:spPr>
      </p:sp>
      <p:sp>
        <p:nvSpPr>
          <p:cNvPr id="5" name="Text 3"/>
          <p:cNvSpPr txBox="1"/>
          <p:nvPr/>
        </p:nvSpPr>
        <p:spPr>
          <a:xfrm>
            <a:off x="768096" y="1143000"/>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What</a:t>
            </a:r>
            <a:endParaRPr lang="en-GB" sz="1200" dirty="0"/>
          </a:p>
        </p:txBody>
      </p:sp>
      <p:sp>
        <p:nvSpPr>
          <p:cNvPr id="6" name="Text 4"/>
          <p:cNvSpPr txBox="1"/>
          <p:nvPr/>
        </p:nvSpPr>
        <p:spPr>
          <a:xfrm>
            <a:off x="1527048" y="1088136"/>
            <a:ext cx="7068312" cy="589994"/>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Before he appears, Shakespeare presents Macbeth as a hero whose courage is admired by everyone, even though it is built on brutal killing.</a:t>
            </a:r>
            <a:endParaRPr lang="en-GB" sz="1400" dirty="0"/>
          </a:p>
        </p:txBody>
      </p:sp>
      <p:sp>
        <p:nvSpPr>
          <p:cNvPr id="7" name="Shape 5"/>
          <p:cNvSpPr/>
          <p:nvPr/>
        </p:nvSpPr>
        <p:spPr>
          <a:xfrm>
            <a:off x="658368" y="1806146"/>
            <a:ext cx="8028432" cy="1186935"/>
          </a:xfrm>
          <a:prstGeom prst="rect">
            <a:avLst/>
          </a:prstGeom>
          <a:solidFill>
            <a:srgbClr val="F3F0F8"/>
          </a:solidFill>
          <a:ln w="9525">
            <a:solidFill>
              <a:srgbClr val="DDD3E6"/>
            </a:solidFill>
            <a:prstDash val="solid"/>
          </a:ln>
        </p:spPr>
      </p:sp>
      <p:sp>
        <p:nvSpPr>
          <p:cNvPr id="8" name="Text 6"/>
          <p:cNvSpPr txBox="1"/>
          <p:nvPr/>
        </p:nvSpPr>
        <p:spPr>
          <a:xfrm>
            <a:off x="768096" y="1897586"/>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How</a:t>
            </a:r>
            <a:endParaRPr lang="en-GB" sz="1200" dirty="0"/>
          </a:p>
        </p:txBody>
      </p:sp>
      <p:sp>
        <p:nvSpPr>
          <p:cNvPr id="9" name="Text 7"/>
          <p:cNvSpPr txBox="1"/>
          <p:nvPr/>
        </p:nvSpPr>
        <p:spPr>
          <a:xfrm>
            <a:off x="1527048" y="1842722"/>
            <a:ext cx="7068312" cy="1113783"/>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The Captain calls him “brave Macbeth” and describes how he “unseam’d” Macdonwald “from the nave to the chops”. The verb “unseam’d” treats a man like a piece of cloth to be ripped open, yet Duncan answers with “O valiant cousin! worthy gentleman!”.</a:t>
            </a:r>
            <a:endParaRPr lang="en-GB" sz="1400" dirty="0"/>
          </a:p>
        </p:txBody>
      </p:sp>
      <p:sp>
        <p:nvSpPr>
          <p:cNvPr id="10" name="Shape 8"/>
          <p:cNvSpPr/>
          <p:nvPr/>
        </p:nvSpPr>
        <p:spPr>
          <a:xfrm>
            <a:off x="658368" y="3084521"/>
            <a:ext cx="8028432" cy="1350319"/>
          </a:xfrm>
          <a:prstGeom prst="rect">
            <a:avLst/>
          </a:prstGeom>
          <a:solidFill>
            <a:srgbClr val="F3F0F8"/>
          </a:solidFill>
          <a:ln w="9525">
            <a:solidFill>
              <a:srgbClr val="DDD3E6"/>
            </a:solidFill>
            <a:prstDash val="solid"/>
          </a:ln>
        </p:spPr>
      </p:sp>
      <p:sp>
        <p:nvSpPr>
          <p:cNvPr id="11" name="Text 9"/>
          <p:cNvSpPr txBox="1"/>
          <p:nvPr/>
        </p:nvSpPr>
        <p:spPr>
          <a:xfrm>
            <a:off x="768096" y="3175961"/>
            <a:ext cx="685800" cy="274320"/>
          </a:xfrm>
          <a:prstGeom prst="rect">
            <a:avLst/>
          </a:prstGeom>
          <a:noFill/>
          <a:ln/>
        </p:spPr>
        <p:txBody>
          <a:bodyPr wrap="square" lIns="0" tIns="0" rIns="0" bIns="0" rtlCol="0" anchor="t"/>
          <a:lstStyle/>
          <a:p>
            <a:pPr indent="0" marL="0">
              <a:buNone/>
            </a:pPr>
            <a:r>
              <a:rPr lang="en-GB" sz="1200" b="1" dirty="0">
                <a:solidFill>
                  <a:srgbClr val="6E44A8"/>
                </a:solidFill>
                <a:latin typeface="Calibri" pitchFamily="34" charset="0"/>
                <a:ea typeface="Calibri" pitchFamily="34" charset="-122"/>
                <a:cs typeface="Calibri" pitchFamily="34" charset="-120"/>
              </a:rPr>
              <a:t>Why</a:t>
            </a:r>
            <a:endParaRPr lang="en-GB" sz="1200" dirty="0"/>
          </a:p>
        </p:txBody>
      </p:sp>
      <p:sp>
        <p:nvSpPr>
          <p:cNvPr id="12" name="Text 10"/>
          <p:cNvSpPr txBox="1"/>
          <p:nvPr/>
        </p:nvSpPr>
        <p:spPr>
          <a:xfrm>
            <a:off x="1527048" y="3121097"/>
            <a:ext cx="7068312" cy="1277167"/>
          </a:xfrm>
          <a:prstGeom prst="rect">
            <a:avLst/>
          </a:prstGeom>
          <a:noFill/>
          <a:ln/>
        </p:spPr>
        <p:txBody>
          <a:bodyPr wrap="square" lIns="508" tIns="508" rIns="508" bIns="508" rtlCol="0" anchor="ctr"/>
          <a:lstStyle/>
          <a:p>
            <a:pPr indent="0" marL="0">
              <a:buNone/>
            </a:pPr>
            <a:r>
              <a:rPr lang="en-GB" sz="1400" dirty="0">
                <a:solidFill>
                  <a:srgbClr val="21122B"/>
                </a:solidFill>
                <a:latin typeface="Calibri" pitchFamily="34" charset="0"/>
                <a:ea typeface="Calibri" pitchFamily="34" charset="-122"/>
                <a:cs typeface="Calibri" pitchFamily="34" charset="-120"/>
              </a:rPr>
              <a:t>Shakespeare wants his audience to admire Macbeth so that his fall is a true tragedy: a great man ruined. At the same time the gap between the butchery described and the praise it earns is a quiet warning. A soldier rewarded for cutting men open may find it easy to cut open a king.</a:t>
            </a:r>
            <a:endParaRPr lang="en-GB" sz="14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900"/>
                                        <p:tgtEl>
                                          <p:spTgt spid="4"/>
                                        </p:tgtEl>
                                      </p:cBhvr>
                                    </p:animEffect>
                                  </p:childTnLst>
                                </p:cTn>
                              </p:par>
                              <p:par>
                                <p:cTn id="8" presetID="22" presetClass="entr" presetSubtype="8" fill="hold" grpId="0" nodeType="withEffect">
                                  <p:stCondLst>
                                    <p:cond delay="12"/>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76"/>
                                        <p:tgtEl>
                                          <p:spTgt spid="5"/>
                                        </p:tgtEl>
                                      </p:cBhvr>
                                    </p:animEffect>
                                  </p:childTnLst>
                                </p:cTn>
                              </p:par>
                              <p:par>
                                <p:cTn id="11" presetID="22" presetClass="entr" presetSubtype="8" fill="hold" grpId="0" nodeType="withEffect">
                                  <p:stCondLst>
                                    <p:cond delay="97"/>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792"/>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900"/>
                                        <p:tgtEl>
                                          <p:spTgt spid="7"/>
                                        </p:tgtEl>
                                      </p:cBhvr>
                                    </p:animEffect>
                                  </p:childTnLst>
                                </p:cTn>
                              </p:par>
                              <p:par>
                                <p:cTn id="19" presetID="22" presetClass="entr" presetSubtype="8" fill="hold" grpId="0" nodeType="withEffect">
                                  <p:stCondLst>
                                    <p:cond delay="12"/>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76"/>
                                        <p:tgtEl>
                                          <p:spTgt spid="8"/>
                                        </p:tgtEl>
                                      </p:cBhvr>
                                    </p:animEffect>
                                  </p:childTnLst>
                                </p:cTn>
                              </p:par>
                              <p:par>
                                <p:cTn id="22" presetID="22" presetClass="entr" presetSubtype="8" fill="hold" grpId="0" nodeType="withEffect">
                                  <p:stCondLst>
                                    <p:cond delay="97"/>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792"/>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900"/>
                                        <p:tgtEl>
                                          <p:spTgt spid="10"/>
                                        </p:tgtEl>
                                      </p:cBhvr>
                                    </p:animEffect>
                                  </p:childTnLst>
                                </p:cTn>
                              </p:par>
                              <p:par>
                                <p:cTn id="30" presetID="22" presetClass="entr" presetSubtype="8" fill="hold" grpId="0" nodeType="withEffect">
                                  <p:stCondLst>
                                    <p:cond delay="12"/>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76"/>
                                        <p:tgtEl>
                                          <p:spTgt spid="11"/>
                                        </p:tgtEl>
                                      </p:cBhvr>
                                    </p:animEffect>
                                  </p:childTnLst>
                                </p:cTn>
                              </p:par>
                              <p:par>
                                <p:cTn id="33" presetID="22" presetClass="entr" presetSubtype="8" fill="hold" grpId="0" nodeType="withEffect">
                                  <p:stCondLst>
                                    <p:cond delay="97"/>
                                  </p:stCondLst>
                                  <p:childTnLst>
                                    <p:set>
                                      <p:cBhvr>
                                        <p:cTn id="34" dur="1" fill="hold">
                                          <p:stCondLst>
                                            <p:cond delay="0"/>
                                          </p:stCondLst>
                                        </p:cTn>
                                        <p:tgtEl>
                                          <p:spTgt spid="12"/>
                                        </p:tgtEl>
                                        <p:attrNameLst>
                                          <p:attrName>style.visibility</p:attrName>
                                        </p:attrNameLst>
                                      </p:cBhvr>
                                      <p:to>
                                        <p:strVal val="visible"/>
                                      </p:to>
                                    </p:set>
                                    <p:animEffect transition="in" filter="wipe(left)">
                                      <p:cBhvr>
                                        <p:cTn id="35" dur="792"/>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1"/>
          <p:cNvSpPr/>
          <p:nvPr>
            <p:ph idx="101" type="title" hasCustomPrompt="1"/>
          </p:nvPr>
        </p:nvSpPr>
        <p:spPr>
          <a:xfrm>
            <a:off x="658368" y="274320"/>
            <a:ext cx="6629400" cy="685800"/>
          </a:xfrm>
          <a:prstGeom prst="rect">
            <a:avLst/>
          </a:prstGeom>
          <a:noFill/>
          <a:ln/>
        </p:spPr>
        <p:txBody>
          <a:bodyPr wrap="square" lIns="0" tIns="0" rIns="0" bIns="0" rtlCol="0" anchor="ctr"/>
          <a:lstStyle/>
          <a:p>
            <a:pPr algn="l" indent="0" marL="0">
              <a:buNone/>
            </a:pPr>
            <a:r>
              <a:rPr lang="en-GB" sz="2400" dirty="0">
                <a:solidFill>
                  <a:srgbClr val="4A2545"/>
                </a:solidFill>
                <a:latin typeface="Cambria" pitchFamily="34" charset="0"/>
                <a:ea typeface="Cambria" pitchFamily="34" charset="-122"/>
                <a:cs typeface="Cambria" pitchFamily="34" charset="-120"/>
              </a:rPr>
              <a:t>Exit ticket</a:t>
            </a:r>
            <a:endParaRPr lang="en-GB" sz="2400" dirty="0"/>
          </a:p>
        </p:txBody>
      </p:sp>
      <p:sp>
        <p:nvSpPr>
          <p:cNvPr id="3" name="Text 1"/>
          <p:cNvSpPr txBox="1"/>
          <p:nvPr/>
        </p:nvSpPr>
        <p:spPr>
          <a:xfrm>
            <a:off x="658368" y="1463040"/>
            <a:ext cx="8028432" cy="1463040"/>
          </a:xfrm>
          <a:prstGeom prst="rect">
            <a:avLst/>
          </a:prstGeom>
          <a:noFill/>
          <a:ln/>
        </p:spPr>
        <p:txBody>
          <a:bodyPr wrap="square" lIns="0" tIns="0" rIns="0" bIns="0" rtlCol="0" anchor="ctr"/>
          <a:lstStyle/>
          <a:p>
            <a:pPr indent="0" marL="0">
              <a:buNone/>
            </a:pPr>
            <a:r>
              <a:rPr lang="en-GB" sz="2950" dirty="0">
                <a:solidFill>
                  <a:srgbClr val="4A2545"/>
                </a:solidFill>
                <a:latin typeface="Cambria" pitchFamily="34" charset="0"/>
                <a:ea typeface="Cambria" pitchFamily="34" charset="-122"/>
                <a:cs typeface="Cambria" pitchFamily="34" charset="-120"/>
              </a:rPr>
              <a:t>Shakespeare lets the audience hear about Macbeth before they see him because…</a:t>
            </a:r>
            <a:endParaRPr lang="en-GB" sz="2950" dirty="0"/>
          </a:p>
        </p:txBody>
      </p:sp>
      <p:sp>
        <p:nvSpPr>
          <p:cNvPr id="4" name="Text 2"/>
          <p:cNvSpPr txBox="1"/>
          <p:nvPr/>
        </p:nvSpPr>
        <p:spPr>
          <a:xfrm>
            <a:off x="658368" y="3200400"/>
            <a:ext cx="8028432" cy="411480"/>
          </a:xfrm>
          <a:prstGeom prst="rect">
            <a:avLst/>
          </a:prstGeom>
          <a:noFill/>
          <a:ln/>
        </p:spPr>
        <p:txBody>
          <a:bodyPr wrap="square" lIns="0" tIns="0" rIns="0" bIns="0" rtlCol="0" anchor="t"/>
          <a:lstStyle/>
          <a:p>
            <a:pPr indent="0" marL="0">
              <a:buNone/>
            </a:pPr>
            <a:r>
              <a:rPr lang="en-GB" sz="1500" dirty="0">
                <a:solidFill>
                  <a:srgbClr val="6E44A8"/>
                </a:solidFill>
                <a:latin typeface="Calibri" pitchFamily="34" charset="0"/>
                <a:ea typeface="Calibri" pitchFamily="34" charset="-122"/>
                <a:cs typeface="Calibri" pitchFamily="34" charset="-120"/>
              </a:rPr>
              <a:t>Complete the sentence on a sticky note or slip of paper before you leave.</a:t>
            </a:r>
            <a:endParaRPr lang="en-GB" sz="1500" dirty="0"/>
          </a:p>
        </p:txBody>
      </p:sp>
    </p:spTree>
  </p:cSld>
  <p:clrMapOvr>
    <a:masterClrMapping/>
  </p:clrMapOvr>
  <p:transition spd="fast">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100"/>
                                        <p:tgtEl>
                                          <p:spTgt spid="3"/>
                                        </p:tgtEl>
                                      </p:cBhvr>
                                    </p:animEffect>
                                  </p:childTnLst>
                                </p:cTn>
                              </p:par>
                              <p:par>
                                <p:cTn id="8" presetID="10" presetClass="entr" presetSubtype="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45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theme/theme1.xml><?xml version="1.0" encoding="utf-8"?>
<a:theme xmlns:a="http://schemas.openxmlformats.org/drawingml/2006/main" name="Between the Lines">
  <a:themeElements>
    <a:clrScheme name="Between the Lines">
      <a:dk1>
        <a:srgbClr val="21122B"/>
      </a:dk1>
      <a:lt1>
        <a:srgbClr val="FFFFFF"/>
      </a:lt1>
      <a:dk2>
        <a:srgbClr val="4A2545"/>
      </a:dk2>
      <a:lt2>
        <a:srgbClr val="FAF5E9"/>
      </a:lt2>
      <a:accent1>
        <a:srgbClr val="6E44A8"/>
      </a:accent1>
      <a:accent2>
        <a:srgbClr val="4A2545"/>
      </a:accent2>
      <a:accent3>
        <a:srgbClr val="C9D3E3"/>
      </a:accent3>
      <a:accent4>
        <a:srgbClr val="F3F0F8"/>
      </a:accent4>
      <a:accent5>
        <a:srgbClr val="EBF2F8"/>
      </a:accent5>
      <a:accent6>
        <a:srgbClr val="F4D67B"/>
      </a:accent6>
      <a:hlink>
        <a:srgbClr val="6E44A8"/>
      </a:hlink>
      <a:folHlink>
        <a:srgbClr val="4A2545"/>
      </a:folHlink>
    </a:clrScheme>
    <a:fontScheme name="Between the Line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Between the Lines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Macbeth: Lesson 3, Brave Macbeth</dc:title>
  <dc:subject>PptxGenJS Presentation</dc:subject>
  <dc:creator>Between the Lines</dc:creator>
  <cp:lastModifiedBy>Between the Lines</cp:lastModifiedBy>
  <cp:revision>1</cp:revision>
  <dcterms:created xsi:type="dcterms:W3CDTF">2026-10-04T15:36:13Z</dcterms:created>
  <dcterms:modified xsi:type="dcterms:W3CDTF">2026-10-04T15:36:13Z</dcterms:modified>
</cp:coreProperties>
</file>