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704c113-3a38-09e9-f584-8dfd967e184f}">
          <p14:sldIdLst>
            <p14:sldId id="256"/>
          </p14:sldIdLst>
        </p14:section>
        <p14:section name="Know" id="{8974c661-799d-0608-432a-6bc71f57bb49}">
          <p14:sldIdLst>
            <p14:sldId id="257"/>
            <p14:sldId id="258"/>
            <p14:sldId id="259"/>
            <p14:sldId id="260"/>
            <p14:sldId id="261"/>
            <p14:sldId id="262"/>
            <p14:sldId id="263"/>
            <p14:sldId id="264"/>
            <p14:sldId id="265"/>
          </p14:sldIdLst>
        </p14:section>
        <p14:section name="Apply" id="{f55b8942-1f6e-fc3b-cd05-f10478429fd4}">
          <p14:sldIdLst>
            <p14:sldId id="266"/>
            <p14:sldId id="267"/>
            <p14:sldId id="268"/>
            <p14:sldId id="269"/>
          </p14:sldIdLst>
        </p14:section>
        <p14:section name="Master" id="{f3414b64-9bd3-9bde-bef1-09bc62ff43b4}">
          <p14:sldIdLst>
            <p14:sldId id="270"/>
            <p14:sldId id="271"/>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Last Duchess. Sequence 1: The power of rulers. Share the big question and the three outcomes. Subject knowledge: ‘My Last Duchess’ (1842) is a dramatic monologue in rhyming couplets with heavy enjambment, so the rhyme is there but hard to hear: a voice kept under control. The Duke shows a portrait of his late wife, painted by Fra Pandolf, to the envoy of a Count whose daughter he plans to marry. He resents that she smiled at everyone, would not stoop to correct her, and says “I gave commands”. He then turns straight to the dowry and to a bronze of Neptune. The Duke is thought to be based on Alfonso II d’Este.</a:t>
            </a:r>
            <a:endParaRPr lang="en-GB" dirty="0"/>
          </a:p>
          <a:p>
            <a:r>
              <a:rPr lang="en-GB" dirty="0"/>
              <a:t>Animation: Each slide builds itself as it opens. Where a slide waits for your click (answers, the notes on the exploded quotation, the model paragraph), its notes say what each click shows.</a:t>
            </a:r>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in their books, without notes. The questions mix earlier lessons on purpose: retrieval strengthens memory.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 Ask who got all five; note any question most students missed and revisit it.</a:t>
            </a:r>
            <a:endParaRPr lang="en-GB" dirty="0"/>
          </a:p>
          <a:p>
            <a:r>
              <a:rPr lang="en-GB" dirty="0"/>
              <a:t>Animation: Each click shows the next answer (5 clicks).</a:t>
            </a:r>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each word aloud and have students repeat it. Ask for a sentence using each word before reading.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poem aloud twice: once straight through, once pausing at the end of each stanza. Ask: what is happening, and what is the speaker's attitude to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poem aloud twice: once straight through, once pausing at the end of each stanza. Ask: what is happening, and what is the speaker's attitude to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poem aloud twice: once straight through, once pausing at the end of each stanza. Ask: what is happening, and what is the speaker's attitude to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poem aloud twice: once straight through, once pausing at the end of each stanza. Ask: what is happening, and what is the speaker's attitude to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poem aloud twice: once straight through, once pausing at the end of each stanza. Ask: what is happening, and what is the speaker's attitude to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poem aloud twice: once straight through, once pausing at the end of each stanza. Ask: what is happening, and what is the speaker's attitude to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copy the quotation into the middle of a page (or use the explode grid in their student pack) and try all four boxes before anything is revealed: Method, Zoom in, Effect, Context. Let them work on their own, or model the first box aloud and let them try the other three. Take two or three ideas for each box, then move to the next slide and reveal the notes one at a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aloud: reveal one note at a time and compare it with what students wrote on the previous slide. ‘My Last Duchess’ (1842) is a dramatic monologue in rhyming couplets with heavy enjambment, so the rhyme is there but hard to hear: a voice kept under control. The Duke shows a portrait of his late wife, painted by Fra Pandolf, to the envoy of a Count whose daughter he plans to marry. He resents that she smiled at everyone, would not stoop to correct her, and says “I gave commands”. He then turns straight to the dowry and to a bronze of Neptune. The Duke is thought to be based on Alfonso II d’Este.</a:t>
            </a:r>
            <a:endParaRPr lang="en-GB" dirty="0"/>
          </a:p>
          <a:p>
            <a:r>
              <a:rPr lang="en-GB" dirty="0"/>
              <a:t>Animation: Each click brings the next note out of the quotation: Method, Zoom in, Effect and then Context.</a:t>
            </a:r>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Hinge question. Scan the room: the spread of answers decides who starts on which level of support. A means the student has missed that the marriage is still being arranged: point to the lines about the Count and the dowry and start these students on Securing. B means the student has taken the painter’s name as the listener: show that Fra Pandolf is only talked about, and ask who the Duke tells to sit and to rise.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 C. A means the student has missed that the marriage is still being arranged: point to the lines about the Count and the dowry and start these students on Securing. B means the student has taken the painter’s name as the listener: show that Fra Pandolf is only talked about, and ask who the Duke tells to sit and to rise.</a:t>
            </a:r>
            <a:endParaRPr lang="en-GB" dirty="0"/>
          </a:p>
          <a:p>
            <a:r>
              <a:rPr lang="en-GB" dirty="0"/>
              <a:t>Animation: One click highlights the answer and then shows why it is right.</a:t>
            </a:r>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Same question for everyone; only the support changes. Everyone answers the same question about the same poem. Students who chose A or B in the hinge question start on Securing. Move anyone who completes the Securing frame in ten minutes to the Strengthening prompts for a second paragraph. Students who can already build their own argument start on Soaring.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model aloud. Ask students to find the quotation, the method and the zoom on one word. Then they compare it with their own paragraph and add one improvement in a different colour.</a:t>
            </a:r>
            <a:endParaRPr lang="en-GB" dirty="0"/>
          </a:p>
          <a:p>
            <a:r>
              <a:rPr lang="en-GB" dirty="0"/>
              <a:t>Animation: Each click shows the next part of the paragraph: What, then How, then Why.</a:t>
            </a:r>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the exit tickets and sort them into three piles (secure, nearly there, not yet). Use them to plan the Do Now and starting levels for next lesson.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LESSON 3 · MY LAST DUCHESS</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How does Browning let the Duke reveal more than he means to?</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By the end of this lesson you can:</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Explain who the Duke is talking to in ‘My Last Duchess’ and why</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Analyse how Browning uses the dramatic monologue, enjambment and the portrait to show the Duke’s need for control</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Write a What–How–Why paragraph on what the Duke reveals without meaning to</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5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900"/>
                                        <p:tgtEl>
                                          <p:spTgt spid="3"/>
                                        </p:tgtEl>
                                      </p:cBhvr>
                                    </p:animEffect>
                                  </p:childTnLst>
                                </p:cTn>
                              </p:par>
                              <p:par>
                                <p:cTn id="11" presetID="42" presetClass="entr" presetSubtype="0" fill="hold" grpId="0" nodeType="withEffect">
                                  <p:stCondLst>
                                    <p:cond delay="115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450"/>
                                        <p:tgtEl>
                                          <p:spTgt spid="4">
                                            <p:txEl>
                                              <p:pRg st="0" end="0"/>
                                            </p:txEl>
                                          </p:spTgt>
                                        </p:tgtEl>
                                      </p:cBhvr>
                                    </p:animEffect>
                                    <p:anim calcmode="lin" valueType="num">
                                      <p:cBhvr>
                                        <p:cTn id="14" dur="450" decel="100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4">
                                            <p:txEl>
                                              <p:pRg st="0" end="0"/>
                                            </p:txEl>
                                          </p:spTgt>
                                        </p:tgtEl>
                                        <p:attrNameLst>
                                          <p:attrName>ppt_y</p:attrName>
                                        </p:attrNameLst>
                                      </p:cBhvr>
                                      <p:tavLst>
                                        <p:tav tm="0">
                                          <p:val>
                                            <p:strVal val="#ppt_y+0.025"/>
                                          </p:val>
                                        </p:tav>
                                        <p:tav tm="100000">
                                          <p:val>
                                            <p:strVal val="#ppt_y"/>
                                          </p:val>
                                        </p:tav>
                                      </p:tavLst>
                                    </p:anim>
                                  </p:childTnLst>
                                </p:cTn>
                              </p:par>
                              <p:par>
                                <p:cTn id="16" presetID="42" presetClass="entr" presetSubtype="0" fill="hold" grpId="0" nodeType="withEffect">
                                  <p:stCondLst>
                                    <p:cond delay="133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450"/>
                                        <p:tgtEl>
                                          <p:spTgt spid="4">
                                            <p:txEl>
                                              <p:pRg st="1" end="1"/>
                                            </p:txEl>
                                          </p:spTgt>
                                        </p:tgtEl>
                                      </p:cBhvr>
                                    </p:animEffect>
                                    <p:anim calcmode="lin" valueType="num">
                                      <p:cBhvr>
                                        <p:cTn id="19" dur="450" decel="100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450" decel="100000" fill="hold"/>
                                        <p:tgtEl>
                                          <p:spTgt spid="4">
                                            <p:txEl>
                                              <p:pRg st="1" end="1"/>
                                            </p:txEl>
                                          </p:spTgt>
                                        </p:tgtEl>
                                        <p:attrNameLst>
                                          <p:attrName>ppt_y</p:attrName>
                                        </p:attrNameLst>
                                      </p:cBhvr>
                                      <p:tavLst>
                                        <p:tav tm="0">
                                          <p:val>
                                            <p:strVal val="#ppt_y+0.025"/>
                                          </p:val>
                                        </p:tav>
                                        <p:tav tm="100000">
                                          <p:val>
                                            <p:strVal val="#ppt_y"/>
                                          </p:val>
                                        </p:tav>
                                      </p:tavLst>
                                    </p:anim>
                                  </p:childTnLst>
                                </p:cTn>
                              </p:par>
                              <p:par>
                                <p:cTn id="21" presetID="42" presetClass="entr" presetSubtype="0" fill="hold" grpId="0" nodeType="withEffect">
                                  <p:stCondLst>
                                    <p:cond delay="151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450"/>
                                        <p:tgtEl>
                                          <p:spTgt spid="4">
                                            <p:txEl>
                                              <p:pRg st="2" end="2"/>
                                            </p:txEl>
                                          </p:spTgt>
                                        </p:tgtEl>
                                      </p:cBhvr>
                                    </p:animEffect>
                                    <p:anim calcmode="lin" valueType="num">
                                      <p:cBhvr>
                                        <p:cTn id="24" dur="450" decel="100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450" decel="100000" fill="hold"/>
                                        <p:tgtEl>
                                          <p:spTgt spid="4">
                                            <p:txEl>
                                              <p:pRg st="2" end="2"/>
                                            </p:txEl>
                                          </p:spTgt>
                                        </p:tgtEl>
                                        <p:attrNameLst>
                                          <p:attrName>ppt_y</p:attrName>
                                        </p:attrNameLst>
                                      </p:cBhvr>
                                      <p:tavLst>
                                        <p:tav tm="0">
                                          <p:val>
                                            <p:strVal val="#ppt_y+0.025"/>
                                          </p:val>
                                        </p:tav>
                                        <p:tav tm="100000">
                                          <p:val>
                                            <p:strVal val="#ppt_y"/>
                                          </p:val>
                                        </p:tav>
                                      </p:tavLst>
                                    </p:anim>
                                  </p:childTnLst>
                                </p:cTn>
                              </p:par>
                              <p:par>
                                <p:cTn id="26" presetID="42" presetClass="entr" presetSubtype="0" fill="hold" grpId="0" nodeType="withEffect">
                                  <p:stCondLst>
                                    <p:cond delay="169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450"/>
                                        <p:tgtEl>
                                          <p:spTgt spid="4">
                                            <p:txEl>
                                              <p:pRg st="3" end="3"/>
                                            </p:txEl>
                                          </p:spTgt>
                                        </p:tgtEl>
                                      </p:cBhvr>
                                    </p:animEffect>
                                    <p:anim calcmode="lin" valueType="num">
                                      <p:cBhvr>
                                        <p:cTn id="29" dur="450" decel="100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450" decel="100000" fill="hold"/>
                                        <p:tgtEl>
                                          <p:spTgt spid="4">
                                            <p:txEl>
                                              <p:pRg st="3" end="3"/>
                                            </p:txEl>
                                          </p:spTgt>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14400"/>
            <a:ext cx="6400800" cy="292608"/>
          </a:xfrm>
          <a:prstGeom prst="rect">
            <a:avLst/>
          </a:prstGeom>
          <a:noFill/>
          <a:ln/>
        </p:spPr>
        <p:txBody>
          <a:bodyPr wrap="square" lIns="0" tIns="0" rIns="0" bIns="0" rtlCol="0" anchor="t"/>
          <a:lstStyle/>
          <a:p>
            <a:pPr indent="0" marL="0">
              <a:buNone/>
            </a:pPr>
            <a:r>
              <a:rPr lang="en-GB" sz="1300" dirty="0">
                <a:solidFill>
                  <a:srgbClr val="6B5A75"/>
                </a:solidFill>
                <a:latin typeface="Calibri" pitchFamily="34" charset="0"/>
                <a:ea typeface="Calibri" pitchFamily="34" charset="-122"/>
                <a:cs typeface="Calibri" pitchFamily="34" charset="-120"/>
              </a:rPr>
              <a:t>Five quick questions · 8 minutes · no notes</a:t>
            </a:r>
            <a:endParaRPr lang="en-GB" sz="1300" dirty="0"/>
          </a:p>
        </p:txBody>
      </p:sp>
      <p:sp>
        <p:nvSpPr>
          <p:cNvPr id="5" name="Text 3"/>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6" name="Text 4"/>
          <p:cNvSpPr txBox="1"/>
          <p:nvPr/>
        </p:nvSpPr>
        <p:spPr>
          <a:xfrm>
            <a:off x="1207008" y="1298448"/>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In ‘Ozymandias’, who tells the speaker about the statue?</a:t>
            </a:r>
            <a:endParaRPr lang="en-GB" sz="1700" dirty="0"/>
          </a:p>
        </p:txBody>
      </p:sp>
      <p:sp>
        <p:nvSpPr>
          <p:cNvPr id="7" name="Text 5"/>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8" name="Text 6"/>
          <p:cNvSpPr txBox="1"/>
          <p:nvPr/>
        </p:nvSpPr>
        <p:spPr>
          <a:xfrm>
            <a:off x="1207008" y="1956816"/>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Ozymandias is the Greek name for which Egyptian pharaoh?</a:t>
            </a:r>
            <a:endParaRPr lang="en-GB" sz="1700" dirty="0"/>
          </a:p>
        </p:txBody>
      </p:sp>
      <p:sp>
        <p:nvSpPr>
          <p:cNvPr id="9" name="Text 7"/>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10" name="Text 8"/>
          <p:cNvSpPr txBox="1"/>
          <p:nvPr/>
        </p:nvSpPr>
        <p:spPr>
          <a:xfrm>
            <a:off x="1207008" y="2615184"/>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What is left around the broken statue at the end of ‘Ozymandias’?</a:t>
            </a:r>
            <a:endParaRPr lang="en-GB" sz="1650" dirty="0"/>
          </a:p>
        </p:txBody>
      </p:sp>
      <p:sp>
        <p:nvSpPr>
          <p:cNvPr id="11" name="Text 9"/>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2" name="Text 10"/>
          <p:cNvSpPr txBox="1"/>
          <p:nvPr/>
        </p:nvSpPr>
        <p:spPr>
          <a:xfrm>
            <a:off x="1207008" y="3273552"/>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In the exam, how many marks is the poetry comparison worth, and roughly how long do you have?</a:t>
            </a:r>
            <a:endParaRPr lang="en-GB" sz="1650" dirty="0"/>
          </a:p>
        </p:txBody>
      </p:sp>
      <p:sp>
        <p:nvSpPr>
          <p:cNvPr id="13" name="Text 11"/>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4" name="Text 12"/>
          <p:cNvSpPr txBox="1"/>
          <p:nvPr/>
        </p:nvSpPr>
        <p:spPr>
          <a:xfrm>
            <a:off x="1207008" y="3931920"/>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enjambment?</a:t>
            </a:r>
            <a:endParaRPr lang="en-GB" sz="17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3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3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anim calcmode="lin" valueType="num">
                                      <p:cBhvr>
                                        <p:cTn id="26" dur="450" decel="100000" fill="hold"/>
                                        <p:tgtEl>
                                          <p:spTgt spid="8"/>
                                        </p:tgtEl>
                                        <p:attrNameLst>
                                          <p:attrName>ppt_x</p:attrName>
                                        </p:attrNameLst>
                                      </p:cBhvr>
                                      <p:tavLst>
                                        <p:tav tm="0">
                                          <p:val>
                                            <p:strVal val="#ppt_x"/>
                                          </p:val>
                                        </p:tav>
                                        <p:tav tm="100000">
                                          <p:val>
                                            <p:strVal val="#ppt_x"/>
                                          </p:val>
                                        </p:tav>
                                      </p:tavLst>
                                    </p:anim>
                                    <p:anim calcmode="lin" valueType="num">
                                      <p:cBhvr>
                                        <p:cTn id="27" dur="45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450"/>
                                        <p:tgtEl>
                                          <p:spTgt spid="9"/>
                                        </p:tgtEl>
                                      </p:cBhvr>
                                    </p:animEffect>
                                    <p:anim calcmode="lin" valueType="num">
                                      <p:cBhvr>
                                        <p:cTn id="31" dur="450" decel="100000" fill="hold"/>
                                        <p:tgtEl>
                                          <p:spTgt spid="9"/>
                                        </p:tgtEl>
                                        <p:attrNameLst>
                                          <p:attrName>ppt_x</p:attrName>
                                        </p:attrNameLst>
                                      </p:cBhvr>
                                      <p:tavLst>
                                        <p:tav tm="0">
                                          <p:val>
                                            <p:strVal val="#ppt_x"/>
                                          </p:val>
                                        </p:tav>
                                        <p:tav tm="100000">
                                          <p:val>
                                            <p:strVal val="#ppt_x"/>
                                          </p:val>
                                        </p:tav>
                                      </p:tavLst>
                                    </p:anim>
                                    <p:anim calcmode="lin" valueType="num">
                                      <p:cBhvr>
                                        <p:cTn id="32" dur="45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450"/>
                                        <p:tgtEl>
                                          <p:spTgt spid="10"/>
                                        </p:tgtEl>
                                      </p:cBhvr>
                                    </p:animEffect>
                                    <p:anim calcmode="lin" valueType="num">
                                      <p:cBhvr>
                                        <p:cTn id="36" dur="450" decel="100000" fill="hold"/>
                                        <p:tgtEl>
                                          <p:spTgt spid="10"/>
                                        </p:tgtEl>
                                        <p:attrNameLst>
                                          <p:attrName>ppt_x</p:attrName>
                                        </p:attrNameLst>
                                      </p:cBhvr>
                                      <p:tavLst>
                                        <p:tav tm="0">
                                          <p:val>
                                            <p:strVal val="#ppt_x"/>
                                          </p:val>
                                        </p:tav>
                                        <p:tav tm="100000">
                                          <p:val>
                                            <p:strVal val="#ppt_x"/>
                                          </p:val>
                                        </p:tav>
                                      </p:tavLst>
                                    </p:anim>
                                    <p:anim calcmode="lin" valueType="num">
                                      <p:cBhvr>
                                        <p:cTn id="37" dur="45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6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450"/>
                                        <p:tgtEl>
                                          <p:spTgt spid="11"/>
                                        </p:tgtEl>
                                      </p:cBhvr>
                                    </p:animEffect>
                                    <p:anim calcmode="lin" valueType="num">
                                      <p:cBhvr>
                                        <p:cTn id="41" dur="450" decel="100000" fill="hold"/>
                                        <p:tgtEl>
                                          <p:spTgt spid="11"/>
                                        </p:tgtEl>
                                        <p:attrNameLst>
                                          <p:attrName>ppt_x</p:attrName>
                                        </p:attrNameLst>
                                      </p:cBhvr>
                                      <p:tavLst>
                                        <p:tav tm="0">
                                          <p:val>
                                            <p:strVal val="#ppt_x"/>
                                          </p:val>
                                        </p:tav>
                                        <p:tav tm="100000">
                                          <p:val>
                                            <p:strVal val="#ppt_x"/>
                                          </p:val>
                                        </p:tav>
                                      </p:tavLst>
                                    </p:anim>
                                    <p:anim calcmode="lin" valueType="num">
                                      <p:cBhvr>
                                        <p:cTn id="42" dur="45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6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450"/>
                                        <p:tgtEl>
                                          <p:spTgt spid="12"/>
                                        </p:tgtEl>
                                      </p:cBhvr>
                                    </p:animEffect>
                                    <p:anim calcmode="lin" valueType="num">
                                      <p:cBhvr>
                                        <p:cTn id="46" dur="450" decel="100000" fill="hold"/>
                                        <p:tgtEl>
                                          <p:spTgt spid="12"/>
                                        </p:tgtEl>
                                        <p:attrNameLst>
                                          <p:attrName>ppt_x</p:attrName>
                                        </p:attrNameLst>
                                      </p:cBhvr>
                                      <p:tavLst>
                                        <p:tav tm="0">
                                          <p:val>
                                            <p:strVal val="#ppt_x"/>
                                          </p:val>
                                        </p:tav>
                                        <p:tav tm="100000">
                                          <p:val>
                                            <p:strVal val="#ppt_x"/>
                                          </p:val>
                                        </p:tav>
                                      </p:tavLst>
                                    </p:anim>
                                    <p:anim calcmode="lin" valueType="num">
                                      <p:cBhvr>
                                        <p:cTn id="47" dur="45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8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450"/>
                                        <p:tgtEl>
                                          <p:spTgt spid="13"/>
                                        </p:tgtEl>
                                      </p:cBhvr>
                                    </p:animEffect>
                                    <p:anim calcmode="lin" valueType="num">
                                      <p:cBhvr>
                                        <p:cTn id="51" dur="450" decel="100000" fill="hold"/>
                                        <p:tgtEl>
                                          <p:spTgt spid="13"/>
                                        </p:tgtEl>
                                        <p:attrNameLst>
                                          <p:attrName>ppt_x</p:attrName>
                                        </p:attrNameLst>
                                      </p:cBhvr>
                                      <p:tavLst>
                                        <p:tav tm="0">
                                          <p:val>
                                            <p:strVal val="#ppt_x"/>
                                          </p:val>
                                        </p:tav>
                                        <p:tav tm="100000">
                                          <p:val>
                                            <p:strVal val="#ppt_x"/>
                                          </p:val>
                                        </p:tav>
                                      </p:tavLst>
                                    </p:anim>
                                    <p:anim calcmode="lin" valueType="num">
                                      <p:cBhvr>
                                        <p:cTn id="52" dur="45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450"/>
                                        <p:tgtEl>
                                          <p:spTgt spid="14"/>
                                        </p:tgtEl>
                                      </p:cBhvr>
                                    </p:animEffect>
                                    <p:anim calcmode="lin" valueType="num">
                                      <p:cBhvr>
                                        <p:cTn id="56" dur="450" decel="100000" fill="hold"/>
                                        <p:tgtEl>
                                          <p:spTgt spid="14"/>
                                        </p:tgtEl>
                                        <p:attrNameLst>
                                          <p:attrName>ppt_x</p:attrName>
                                        </p:attrNameLst>
                                      </p:cBhvr>
                                      <p:tavLst>
                                        <p:tav tm="0">
                                          <p:val>
                                            <p:strVal val="#ppt_x"/>
                                          </p:val>
                                        </p:tav>
                                        <p:tav tm="100000">
                                          <p:val>
                                            <p:strVal val="#ppt_x"/>
                                          </p:val>
                                        </p:tav>
                                      </p:tavLst>
                                    </p:anim>
                                    <p:anim calcmode="lin" valueType="num">
                                      <p:cBhvr>
                                        <p:cTn id="57" dur="450" decel="100000" fill="hold"/>
                                        <p:tgtEl>
                                          <p:spTgt spid="14"/>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5" name="Text 3"/>
          <p:cNvSpPr txBox="1"/>
          <p:nvPr/>
        </p:nvSpPr>
        <p:spPr>
          <a:xfrm>
            <a:off x="1207008" y="1280160"/>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In ‘Ozymandias’, who tells the speaker about the statue?</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A traveller from an ancient land</a:t>
            </a:r>
            <a:endParaRPr lang="en-GB" sz="1200" dirty="0"/>
          </a:p>
        </p:txBody>
      </p:sp>
      <p:sp>
        <p:nvSpPr>
          <p:cNvPr id="6" name="Text 4"/>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7" name="Text 5"/>
          <p:cNvSpPr txBox="1"/>
          <p:nvPr/>
        </p:nvSpPr>
        <p:spPr>
          <a:xfrm>
            <a:off x="1207008" y="1938528"/>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Ozymandias is the Greek name for which Egyptian pharaoh?</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Ramesses II</a:t>
            </a:r>
            <a:endParaRPr lang="en-GB" sz="1200" dirty="0"/>
          </a:p>
        </p:txBody>
      </p:sp>
      <p:sp>
        <p:nvSpPr>
          <p:cNvPr id="8" name="Text 6"/>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9" name="Text 7"/>
          <p:cNvSpPr txBox="1"/>
          <p:nvPr/>
        </p:nvSpPr>
        <p:spPr>
          <a:xfrm>
            <a:off x="1207008" y="2596896"/>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is left around the broken statue at the end of ‘Ozymandias’?</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Nothing but empty, flat desert sand</a:t>
            </a:r>
            <a:endParaRPr lang="en-GB" sz="1200" dirty="0"/>
          </a:p>
        </p:txBody>
      </p:sp>
      <p:sp>
        <p:nvSpPr>
          <p:cNvPr id="10" name="Text 8"/>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1" name="Text 9"/>
          <p:cNvSpPr txBox="1"/>
          <p:nvPr/>
        </p:nvSpPr>
        <p:spPr>
          <a:xfrm>
            <a:off x="1207008" y="3255264"/>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In the exam, how many marks is the poetry comparison worth, and roughly how long do you have?</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30 marks, about 45 minutes</a:t>
            </a:r>
            <a:endParaRPr lang="en-GB" sz="1200" dirty="0"/>
          </a:p>
        </p:txBody>
      </p:sp>
      <p:sp>
        <p:nvSpPr>
          <p:cNvPr id="12" name="Text 10"/>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3" name="Text 11"/>
          <p:cNvSpPr txBox="1"/>
          <p:nvPr/>
        </p:nvSpPr>
        <p:spPr>
          <a:xfrm>
            <a:off x="1207008" y="3913632"/>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is enjambment?</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A sentence that runs on from one line into the next with no pause</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5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5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wipe(left)">
                                      <p:cBhvr>
                                        <p:cTn id="22" dur="55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wipe(left)">
                                      <p:cBhvr>
                                        <p:cTn id="27" dur="55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9" grpId="0" build="p"/>
      <p:bldP spid="11" grpId="0" build="p"/>
      <p:bldP spid="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Vocabulary</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Shape 2"/>
          <p:cNvSpPr/>
          <p:nvPr/>
        </p:nvSpPr>
        <p:spPr>
          <a:xfrm>
            <a:off x="658368" y="1188720"/>
            <a:ext cx="3913632" cy="1416558"/>
          </a:xfrm>
          <a:prstGeom prst="rect">
            <a:avLst/>
          </a:prstGeom>
          <a:solidFill>
            <a:srgbClr val="F3F0F8"/>
          </a:solidFill>
          <a:ln w="9525">
            <a:solidFill>
              <a:srgbClr val="DDD3E6"/>
            </a:solidFill>
            <a:prstDash val="solid"/>
          </a:ln>
        </p:spPr>
      </p:sp>
      <p:sp>
        <p:nvSpPr>
          <p:cNvPr id="5" name="Text 3"/>
          <p:cNvSpPr txBox="1"/>
          <p:nvPr/>
        </p:nvSpPr>
        <p:spPr>
          <a:xfrm>
            <a:off x="7955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dramatic monologue</a:t>
            </a:r>
            <a:endParaRPr lang="en-GB" sz="1900" dirty="0"/>
          </a:p>
        </p:txBody>
      </p:sp>
      <p:sp>
        <p:nvSpPr>
          <p:cNvPr id="6" name="Text 4"/>
          <p:cNvSpPr txBox="1"/>
          <p:nvPr/>
        </p:nvSpPr>
        <p:spPr>
          <a:xfrm>
            <a:off x="795528" y="1719072"/>
            <a:ext cx="3639312" cy="794766"/>
          </a:xfrm>
          <a:prstGeom prst="rect">
            <a:avLst/>
          </a:prstGeom>
          <a:noFill/>
          <a:ln/>
        </p:spPr>
        <p:txBody>
          <a:bodyPr wrap="square" lIns="1016" tIns="1016" rIns="1016" bIns="1016" rtlCol="0" anchor="t"/>
          <a:lstStyle/>
          <a:p>
            <a:pPr indent="0" marL="0">
              <a:buNone/>
            </a:pPr>
            <a:r>
              <a:rPr lang="en-GB" sz="1400" dirty="0">
                <a:solidFill>
                  <a:srgbClr val="21122B"/>
                </a:solidFill>
                <a:latin typeface="Calibri" pitchFamily="34" charset="0"/>
                <a:ea typeface="Calibri" pitchFamily="34" charset="-122"/>
                <a:cs typeface="Calibri" pitchFamily="34" charset="-120"/>
              </a:rPr>
              <a:t>a poem spoken by one character to a silent listener, which shows more about the speaker than they mean to</a:t>
            </a:r>
            <a:endParaRPr lang="en-GB" sz="1400" dirty="0"/>
          </a:p>
        </p:txBody>
      </p:sp>
      <p:sp>
        <p:nvSpPr>
          <p:cNvPr id="7" name="Shape 5"/>
          <p:cNvSpPr/>
          <p:nvPr/>
        </p:nvSpPr>
        <p:spPr>
          <a:xfrm>
            <a:off x="4773168" y="1188720"/>
            <a:ext cx="3913632" cy="1416558"/>
          </a:xfrm>
          <a:prstGeom prst="rect">
            <a:avLst/>
          </a:prstGeom>
          <a:solidFill>
            <a:srgbClr val="F3F0F8"/>
          </a:solidFill>
          <a:ln w="9525">
            <a:solidFill>
              <a:srgbClr val="DDD3E6"/>
            </a:solidFill>
            <a:prstDash val="solid"/>
          </a:ln>
        </p:spPr>
      </p:sp>
      <p:sp>
        <p:nvSpPr>
          <p:cNvPr id="8" name="Text 6"/>
          <p:cNvSpPr txBox="1"/>
          <p:nvPr/>
        </p:nvSpPr>
        <p:spPr>
          <a:xfrm>
            <a:off x="49103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envoy</a:t>
            </a:r>
            <a:endParaRPr lang="en-GB" sz="1900" dirty="0"/>
          </a:p>
        </p:txBody>
      </p:sp>
      <p:sp>
        <p:nvSpPr>
          <p:cNvPr id="9" name="Text 7"/>
          <p:cNvSpPr txBox="1"/>
          <p:nvPr/>
        </p:nvSpPr>
        <p:spPr>
          <a:xfrm>
            <a:off x="4910328" y="1719072"/>
            <a:ext cx="3639312" cy="794766"/>
          </a:xfrm>
          <a:prstGeom prst="rect">
            <a:avLst/>
          </a:prstGeom>
          <a:noFill/>
          <a:ln/>
        </p:spPr>
        <p:txBody>
          <a:bodyPr wrap="square" lIns="1016" tIns="1016" rIns="1016" bIns="1016" rtlCol="0" anchor="t"/>
          <a:lstStyle/>
          <a:p>
            <a:pPr indent="0" marL="0">
              <a:buNone/>
            </a:pPr>
            <a:r>
              <a:rPr lang="en-GB" sz="1400" dirty="0">
                <a:solidFill>
                  <a:srgbClr val="21122B"/>
                </a:solidFill>
                <a:latin typeface="Calibri" pitchFamily="34" charset="0"/>
                <a:ea typeface="Calibri" pitchFamily="34" charset="-122"/>
                <a:cs typeface="Calibri" pitchFamily="34" charset="-120"/>
              </a:rPr>
              <a:t>a messenger sent to agree a deal for someone else</a:t>
            </a:r>
            <a:endParaRPr lang="en-GB" sz="1400" dirty="0"/>
          </a:p>
        </p:txBody>
      </p:sp>
      <p:sp>
        <p:nvSpPr>
          <p:cNvPr id="10" name="Shape 8"/>
          <p:cNvSpPr/>
          <p:nvPr/>
        </p:nvSpPr>
        <p:spPr>
          <a:xfrm>
            <a:off x="658368" y="2806446"/>
            <a:ext cx="3913632" cy="1416558"/>
          </a:xfrm>
          <a:prstGeom prst="rect">
            <a:avLst/>
          </a:prstGeom>
          <a:solidFill>
            <a:srgbClr val="F3F0F8"/>
          </a:solidFill>
          <a:ln w="9525">
            <a:solidFill>
              <a:srgbClr val="DDD3E6"/>
            </a:solidFill>
            <a:prstDash val="solid"/>
          </a:ln>
        </p:spPr>
      </p:sp>
      <p:sp>
        <p:nvSpPr>
          <p:cNvPr id="11" name="Text 9"/>
          <p:cNvSpPr txBox="1"/>
          <p:nvPr/>
        </p:nvSpPr>
        <p:spPr>
          <a:xfrm>
            <a:off x="795528" y="289788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arrogance</a:t>
            </a:r>
            <a:endParaRPr lang="en-GB" sz="1900" dirty="0"/>
          </a:p>
        </p:txBody>
      </p:sp>
      <p:sp>
        <p:nvSpPr>
          <p:cNvPr id="12" name="Text 10"/>
          <p:cNvSpPr txBox="1"/>
          <p:nvPr/>
        </p:nvSpPr>
        <p:spPr>
          <a:xfrm>
            <a:off x="795528" y="3336798"/>
            <a:ext cx="3639312" cy="794766"/>
          </a:xfrm>
          <a:prstGeom prst="rect">
            <a:avLst/>
          </a:prstGeom>
          <a:noFill/>
          <a:ln/>
        </p:spPr>
        <p:txBody>
          <a:bodyPr wrap="square" lIns="1016" tIns="1016" rIns="1016" bIns="1016" rtlCol="0" anchor="t"/>
          <a:lstStyle/>
          <a:p>
            <a:pPr indent="0" marL="0">
              <a:buNone/>
            </a:pPr>
            <a:r>
              <a:rPr lang="en-GB" sz="1400" dirty="0">
                <a:solidFill>
                  <a:srgbClr val="21122B"/>
                </a:solidFill>
                <a:latin typeface="Calibri" pitchFamily="34" charset="0"/>
                <a:ea typeface="Calibri" pitchFamily="34" charset="-122"/>
                <a:cs typeface="Calibri" pitchFamily="34" charset="-120"/>
              </a:rPr>
              <a:t>believing you are more important than other people</a:t>
            </a:r>
            <a:endParaRPr lang="en-GB" sz="1400" dirty="0"/>
          </a:p>
        </p:txBody>
      </p:sp>
      <p:sp>
        <p:nvSpPr>
          <p:cNvPr id="13" name="Shape 11"/>
          <p:cNvSpPr/>
          <p:nvPr/>
        </p:nvSpPr>
        <p:spPr>
          <a:xfrm>
            <a:off x="4773168" y="2806446"/>
            <a:ext cx="3913632" cy="1416558"/>
          </a:xfrm>
          <a:prstGeom prst="rect">
            <a:avLst/>
          </a:prstGeom>
          <a:solidFill>
            <a:srgbClr val="F3F0F8"/>
          </a:solidFill>
          <a:ln w="9525">
            <a:solidFill>
              <a:srgbClr val="DDD3E6"/>
            </a:solidFill>
            <a:prstDash val="solid"/>
          </a:ln>
        </p:spPr>
      </p:sp>
      <p:sp>
        <p:nvSpPr>
          <p:cNvPr id="14" name="Text 12"/>
          <p:cNvSpPr txBox="1"/>
          <p:nvPr/>
        </p:nvSpPr>
        <p:spPr>
          <a:xfrm>
            <a:off x="4910328" y="289788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jealousy</a:t>
            </a:r>
            <a:endParaRPr lang="en-GB" sz="1900" dirty="0"/>
          </a:p>
        </p:txBody>
      </p:sp>
      <p:sp>
        <p:nvSpPr>
          <p:cNvPr id="15" name="Text 13"/>
          <p:cNvSpPr txBox="1"/>
          <p:nvPr/>
        </p:nvSpPr>
        <p:spPr>
          <a:xfrm>
            <a:off x="4910328" y="3336798"/>
            <a:ext cx="3639312" cy="794766"/>
          </a:xfrm>
          <a:prstGeom prst="rect">
            <a:avLst/>
          </a:prstGeom>
          <a:noFill/>
          <a:ln/>
        </p:spPr>
        <p:txBody>
          <a:bodyPr wrap="square" lIns="1016" tIns="1016" rIns="1016" bIns="1016" rtlCol="0" anchor="t"/>
          <a:lstStyle/>
          <a:p>
            <a:pPr indent="0" marL="0">
              <a:buNone/>
            </a:pPr>
            <a:r>
              <a:rPr lang="en-GB" sz="1400" dirty="0">
                <a:solidFill>
                  <a:srgbClr val="21122B"/>
                </a:solidFill>
                <a:latin typeface="Calibri" pitchFamily="34" charset="0"/>
                <a:ea typeface="Calibri" pitchFamily="34" charset="-122"/>
                <a:cs typeface="Calibri" pitchFamily="34" charset="-120"/>
              </a:rPr>
              <a:t>anger or fear that someone you think belongs to you is giving attention to others</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17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17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17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34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34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3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par>
                                <p:cTn id="50" presetID="42" presetClass="entr" presetSubtype="0" fill="hold" grpId="0" nodeType="withEffect">
                                  <p:stCondLst>
                                    <p:cond delay="51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decel="100000" fill="hold"/>
                                        <p:tgtEl>
                                          <p:spTgt spid="13"/>
                                        </p:tgtEl>
                                        <p:attrNameLst>
                                          <p:attrName>ppt_x</p:attrName>
                                        </p:attrNameLst>
                                      </p:cBhvr>
                                      <p:tavLst>
                                        <p:tav tm="0">
                                          <p:val>
                                            <p:strVal val="#ppt_x"/>
                                          </p:val>
                                        </p:tav>
                                        <p:tav tm="100000">
                                          <p:val>
                                            <p:strVal val="#ppt_x"/>
                                          </p:val>
                                        </p:tav>
                                      </p:tavLst>
                                    </p:anim>
                                    <p:anim calcmode="lin" valueType="num">
                                      <p:cBhvr>
                                        <p:cTn id="54" dur="500" decel="100000" fill="hold"/>
                                        <p:tgtEl>
                                          <p:spTgt spid="13"/>
                                        </p:tgtEl>
                                        <p:attrNameLst>
                                          <p:attrName>ppt_y</p:attrName>
                                        </p:attrNameLst>
                                      </p:cBhvr>
                                      <p:tavLst>
                                        <p:tav tm="0">
                                          <p:val>
                                            <p:strVal val="#ppt_y+0.025"/>
                                          </p:val>
                                        </p:tav>
                                        <p:tav tm="100000">
                                          <p:val>
                                            <p:strVal val="#ppt_y"/>
                                          </p:val>
                                        </p:tav>
                                      </p:tavLst>
                                    </p:anim>
                                  </p:childTnLst>
                                </p:cTn>
                              </p:par>
                              <p:par>
                                <p:cTn id="55" presetID="42" presetClass="entr" presetSubtype="0" fill="hold" grpId="0" nodeType="withEffect">
                                  <p:stCondLst>
                                    <p:cond delay="51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anim calcmode="lin" valueType="num">
                                      <p:cBhvr>
                                        <p:cTn id="58" dur="500" decel="100000" fill="hold"/>
                                        <p:tgtEl>
                                          <p:spTgt spid="14"/>
                                        </p:tgtEl>
                                        <p:attrNameLst>
                                          <p:attrName>ppt_x</p:attrName>
                                        </p:attrNameLst>
                                      </p:cBhvr>
                                      <p:tavLst>
                                        <p:tav tm="0">
                                          <p:val>
                                            <p:strVal val="#ppt_x"/>
                                          </p:val>
                                        </p:tav>
                                        <p:tav tm="100000">
                                          <p:val>
                                            <p:strVal val="#ppt_x"/>
                                          </p:val>
                                        </p:tav>
                                      </p:tavLst>
                                    </p:anim>
                                    <p:anim calcmode="lin" valueType="num">
                                      <p:cBhvr>
                                        <p:cTn id="59" dur="500" decel="100000" fill="hold"/>
                                        <p:tgtEl>
                                          <p:spTgt spid="14"/>
                                        </p:tgtEl>
                                        <p:attrNameLst>
                                          <p:attrName>ppt_y</p:attrName>
                                        </p:attrNameLst>
                                      </p:cBhvr>
                                      <p:tavLst>
                                        <p:tav tm="0">
                                          <p:val>
                                            <p:strVal val="#ppt_y+0.025"/>
                                          </p:val>
                                        </p:tav>
                                        <p:tav tm="100000">
                                          <p:val>
                                            <p:strVal val="#ppt_y"/>
                                          </p:val>
                                        </p:tav>
                                      </p:tavLst>
                                    </p:anim>
                                  </p:childTnLst>
                                </p:cTn>
                              </p:par>
                              <p:par>
                                <p:cTn id="60" presetID="42" presetClass="entr" presetSubtype="0" fill="hold" grpId="0" nodeType="withEffect">
                                  <p:stCondLst>
                                    <p:cond delay="51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decel="100000" fill="hold"/>
                                        <p:tgtEl>
                                          <p:spTgt spid="15"/>
                                        </p:tgtEl>
                                        <p:attrNameLst>
                                          <p:attrName>ppt_x</p:attrName>
                                        </p:attrNameLst>
                                      </p:cBhvr>
                                      <p:tavLst>
                                        <p:tav tm="0">
                                          <p:val>
                                            <p:strVal val="#ppt_x"/>
                                          </p:val>
                                        </p:tav>
                                        <p:tav tm="100000">
                                          <p:val>
                                            <p:strVal val="#ppt_x"/>
                                          </p:val>
                                        </p:tav>
                                      </p:tavLst>
                                    </p:anim>
                                    <p:anim calcmode="lin" valueType="num">
                                      <p:cBhvr>
                                        <p:cTn id="64" dur="500" decel="100000" fill="hold"/>
                                        <p:tgtEl>
                                          <p:spTgt spid="15"/>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My Last Duchess (1 of 6)</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1024128"/>
            <a:ext cx="8028432" cy="310896"/>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Read the poem twice: once to work out who the Duke is talking to, once listening for what he lets slip.</a:t>
            </a:r>
            <a:endParaRPr lang="en-GB" sz="1300" dirty="0"/>
          </a:p>
        </p:txBody>
      </p:sp>
      <p:sp>
        <p:nvSpPr>
          <p:cNvPr id="5" name="Shape 3"/>
          <p:cNvSpPr/>
          <p:nvPr/>
        </p:nvSpPr>
        <p:spPr>
          <a:xfrm>
            <a:off x="658368" y="1371600"/>
            <a:ext cx="8028432" cy="2852928"/>
          </a:xfrm>
          <a:prstGeom prst="rect">
            <a:avLst/>
          </a:prstGeom>
          <a:solidFill>
            <a:srgbClr val="EBF2F8"/>
          </a:solidFill>
          <a:ln w="9525">
            <a:solidFill>
              <a:srgbClr val="EBF2F8"/>
            </a:solidFill>
            <a:prstDash val="solid"/>
          </a:ln>
        </p:spPr>
      </p:sp>
      <p:sp>
        <p:nvSpPr>
          <p:cNvPr id="6" name="Shape 4"/>
          <p:cNvSpPr/>
          <p:nvPr/>
        </p:nvSpPr>
        <p:spPr>
          <a:xfrm>
            <a:off x="914400" y="1371600"/>
            <a:ext cx="18288" cy="2852928"/>
          </a:xfrm>
          <a:prstGeom prst="rect">
            <a:avLst/>
          </a:prstGeom>
          <a:solidFill>
            <a:srgbClr val="6E44A8"/>
          </a:solidFill>
          <a:ln w="12700">
            <a:solidFill>
              <a:srgbClr val="6E44A8"/>
            </a:solidFill>
            <a:prstDash val="solid"/>
          </a:ln>
        </p:spPr>
      </p:sp>
      <p:sp>
        <p:nvSpPr>
          <p:cNvPr id="7" name="Text 5"/>
          <p:cNvSpPr txBox="1"/>
          <p:nvPr/>
        </p:nvSpPr>
        <p:spPr>
          <a:xfrm>
            <a:off x="1042416" y="1481328"/>
            <a:ext cx="7525512" cy="2670048"/>
          </a:xfrm>
          <a:prstGeom prst="rect">
            <a:avLst/>
          </a:prstGeom>
          <a:noFill/>
          <a:ln/>
        </p:spPr>
        <p:txBody>
          <a:bodyPr wrap="square" lIns="1016" tIns="1016" rIns="1016" bIns="1016" rtlCol="0" anchor="t"/>
          <a:lstStyle/>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That’s my last Duchess painted on the wall,</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Looking as if she were alive. I call</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That piece a wonder, now: Fra Pandolf’s hands</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Worked busily a day, and there she stands.</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Will’t please you sit and look at her? I said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“Fra Pandolf” by design, for never read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Strangers like you that pictured countenance,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The depth and passion of its earnest glance,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But to myself they turned (since none puts by</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The curtain I have drawn for you, but I)</a:t>
            </a:r>
            <a:endParaRPr lang="en-GB" sz="1700" dirty="0"/>
          </a:p>
        </p:txBody>
      </p:sp>
      <p:sp>
        <p:nvSpPr>
          <p:cNvPr id="8" name="Text 6"/>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Robert Browning, 1842</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12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12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My Last Duchess (2 of 6)</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3200400"/>
          </a:xfrm>
          <a:prstGeom prst="rect">
            <a:avLst/>
          </a:prstGeom>
          <a:solidFill>
            <a:srgbClr val="EBF2F8"/>
          </a:solidFill>
          <a:ln w="9525">
            <a:solidFill>
              <a:srgbClr val="EBF2F8"/>
            </a:solidFill>
            <a:prstDash val="solid"/>
          </a:ln>
        </p:spPr>
      </p:sp>
      <p:sp>
        <p:nvSpPr>
          <p:cNvPr id="5" name="Shape 3"/>
          <p:cNvSpPr/>
          <p:nvPr/>
        </p:nvSpPr>
        <p:spPr>
          <a:xfrm>
            <a:off x="914400" y="1024128"/>
            <a:ext cx="18288" cy="3200400"/>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3017520"/>
          </a:xfrm>
          <a:prstGeom prst="rect">
            <a:avLst/>
          </a:prstGeom>
          <a:noFill/>
          <a:ln/>
        </p:spPr>
        <p:txBody>
          <a:bodyPr wrap="square" lIns="1016" tIns="1016" rIns="1016" bIns="1016" rtlCol="0" anchor="t"/>
          <a:lstStyle/>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And seemed as they would ask me, if they durst,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How such a glance came there; so, not the first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Are you to turn and ask thus. Sir, ’twas not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Her husband’s presence only, called that spot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Of joy into the Duchess’ cheek: perhaps</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Fra Pandolf chanced to say “Her mantle laps</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Over my lady’s wrist too much,” or “Paint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Must never hope to reproduce the faint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Half-flush that dies along her throat”: such stuff</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Was courtesy, she thought, and cause enough</a:t>
            </a:r>
            <a:endParaRPr lang="en-GB" sz="1700" dirty="0"/>
          </a:p>
        </p:txBody>
      </p:sp>
      <p:sp>
        <p:nvSpPr>
          <p:cNvPr id="7" name="Text 5"/>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Robert Browning, 1842</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My Last Duchess (3 of 6)</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3200400"/>
          </a:xfrm>
          <a:prstGeom prst="rect">
            <a:avLst/>
          </a:prstGeom>
          <a:solidFill>
            <a:srgbClr val="EBF2F8"/>
          </a:solidFill>
          <a:ln w="9525">
            <a:solidFill>
              <a:srgbClr val="EBF2F8"/>
            </a:solidFill>
            <a:prstDash val="solid"/>
          </a:ln>
        </p:spPr>
      </p:sp>
      <p:sp>
        <p:nvSpPr>
          <p:cNvPr id="5" name="Shape 3"/>
          <p:cNvSpPr/>
          <p:nvPr/>
        </p:nvSpPr>
        <p:spPr>
          <a:xfrm>
            <a:off x="914400" y="1024128"/>
            <a:ext cx="18288" cy="3200400"/>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3017520"/>
          </a:xfrm>
          <a:prstGeom prst="rect">
            <a:avLst/>
          </a:prstGeom>
          <a:noFill/>
          <a:ln/>
        </p:spPr>
        <p:txBody>
          <a:bodyPr wrap="square" lIns="1016" tIns="1016" rIns="1016" bIns="1016" rtlCol="0" anchor="t"/>
          <a:lstStyle/>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For calling up that spot of joy. She had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A heart—how shall I say?—too soon made glad,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Too easily impressed; she liked whate’er</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She looked on, and her looks went everywhere.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Sir, ’twas all one! My favour at her breast,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The dropping of the daylight in the West,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The bough of cherries some officious fool</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Broke in the orchard for her, the white mule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She rode with round the terrace—all and each</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Would draw from her alike the approving speech,</a:t>
            </a:r>
            <a:endParaRPr lang="en-GB" sz="1700" dirty="0"/>
          </a:p>
        </p:txBody>
      </p:sp>
      <p:sp>
        <p:nvSpPr>
          <p:cNvPr id="7" name="Text 5"/>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Robert Browning, 1842</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My Last Duchess (4 of 6)</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3200400"/>
          </a:xfrm>
          <a:prstGeom prst="rect">
            <a:avLst/>
          </a:prstGeom>
          <a:solidFill>
            <a:srgbClr val="EBF2F8"/>
          </a:solidFill>
          <a:ln w="9525">
            <a:solidFill>
              <a:srgbClr val="EBF2F8"/>
            </a:solidFill>
            <a:prstDash val="solid"/>
          </a:ln>
        </p:spPr>
      </p:sp>
      <p:sp>
        <p:nvSpPr>
          <p:cNvPr id="5" name="Shape 3"/>
          <p:cNvSpPr/>
          <p:nvPr/>
        </p:nvSpPr>
        <p:spPr>
          <a:xfrm>
            <a:off x="914400" y="1024128"/>
            <a:ext cx="18288" cy="3200400"/>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3017520"/>
          </a:xfrm>
          <a:prstGeom prst="rect">
            <a:avLst/>
          </a:prstGeom>
          <a:noFill/>
          <a:ln/>
        </p:spPr>
        <p:txBody>
          <a:bodyPr wrap="square" lIns="1016" tIns="1016" rIns="1016" bIns="1016" rtlCol="0" anchor="t"/>
          <a:lstStyle/>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Or blush, at least. She thanked men,—good! but thanked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Somehow—I know not how—as if she ranked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My gift of a nine-hundred-years-old name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With anybody’s gift. Who’d stoop to blame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This sort of trifling? Even had you skill</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In speech—(which I have not)—to make your will</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Quite clear to such an one, and say, “Just this</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Or that in you disgusts me; here you miss,</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Or there exceed the mark”—and if she let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Herself be lessoned so, nor plainly set</a:t>
            </a:r>
            <a:endParaRPr lang="en-GB" sz="1700" dirty="0"/>
          </a:p>
        </p:txBody>
      </p:sp>
      <p:sp>
        <p:nvSpPr>
          <p:cNvPr id="7" name="Text 5"/>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Robert Browning, 1842</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My Last Duchess (5 of 6)</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3200400"/>
          </a:xfrm>
          <a:prstGeom prst="rect">
            <a:avLst/>
          </a:prstGeom>
          <a:solidFill>
            <a:srgbClr val="EBF2F8"/>
          </a:solidFill>
          <a:ln w="9525">
            <a:solidFill>
              <a:srgbClr val="EBF2F8"/>
            </a:solidFill>
            <a:prstDash val="solid"/>
          </a:ln>
        </p:spPr>
      </p:sp>
      <p:sp>
        <p:nvSpPr>
          <p:cNvPr id="5" name="Shape 3"/>
          <p:cNvSpPr/>
          <p:nvPr/>
        </p:nvSpPr>
        <p:spPr>
          <a:xfrm>
            <a:off x="914400" y="1024128"/>
            <a:ext cx="18288" cy="3200400"/>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3017520"/>
          </a:xfrm>
          <a:prstGeom prst="rect">
            <a:avLst/>
          </a:prstGeom>
          <a:noFill/>
          <a:ln/>
        </p:spPr>
        <p:txBody>
          <a:bodyPr wrap="square" lIns="1016" tIns="1016" rIns="1016" bIns="1016" rtlCol="0" anchor="t"/>
          <a:lstStyle/>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Her wits to yours, forsooth, and made excuse,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—E’en then would be some stooping; and I choose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Never to stoop. Oh sir, she smiled, no doubt,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Whene’er I passed her; but who passed without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Much the same smile? This grew; I gave commands;</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Then all smiles stopped together. There she stands</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As if alive. Will’t please you rise? We’ll meet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The company below, then. I repeat,</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The Count your master’s known munificence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Is ample warrant that no just pretence</a:t>
            </a:r>
            <a:endParaRPr lang="en-GB" sz="1700" dirty="0"/>
          </a:p>
        </p:txBody>
      </p:sp>
      <p:sp>
        <p:nvSpPr>
          <p:cNvPr id="7" name="Text 5"/>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Robert Browning, 1842</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My Last Duchess (6 of 6)</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2816352"/>
          </a:xfrm>
          <a:prstGeom prst="rect">
            <a:avLst/>
          </a:prstGeom>
          <a:solidFill>
            <a:srgbClr val="EBF2F8"/>
          </a:solidFill>
          <a:ln w="9525">
            <a:solidFill>
              <a:srgbClr val="EBF2F8"/>
            </a:solidFill>
            <a:prstDash val="solid"/>
          </a:ln>
        </p:spPr>
      </p:sp>
      <p:sp>
        <p:nvSpPr>
          <p:cNvPr id="5" name="Shape 3"/>
          <p:cNvSpPr/>
          <p:nvPr/>
        </p:nvSpPr>
        <p:spPr>
          <a:xfrm>
            <a:off x="914400" y="1024128"/>
            <a:ext cx="18288" cy="2816352"/>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2633472"/>
          </a:xfrm>
          <a:prstGeom prst="rect">
            <a:avLst/>
          </a:prstGeom>
          <a:noFill/>
          <a:ln/>
        </p:spPr>
        <p:txBody>
          <a:bodyPr wrap="square" lIns="1016" tIns="1016" rIns="1016" bIns="1016" rtlCol="0" anchor="t"/>
          <a:lstStyle/>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Of mine for dowry will be disallowed;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Though his fair daughter’s self, as I avowed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At starting, is my object. Nay, we’ll go</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Together down, sir. Notice Neptune, though,</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Taming a sea-horse, thought a rarity,</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Which Claus of Innsbruck cast in bronze for me!</a:t>
            </a:r>
            <a:endParaRPr lang="en-GB" sz="1700" dirty="0"/>
          </a:p>
        </p:txBody>
      </p:sp>
      <p:sp>
        <p:nvSpPr>
          <p:cNvPr id="7" name="Text 5"/>
          <p:cNvSpPr txBox="1"/>
          <p:nvPr/>
        </p:nvSpPr>
        <p:spPr>
          <a:xfrm>
            <a:off x="658368" y="3867912"/>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Robert Browning, 1842</a:t>
            </a:r>
            <a:endParaRPr lang="en-GB" sz="1000" dirty="0"/>
          </a:p>
        </p:txBody>
      </p:sp>
      <p:sp>
        <p:nvSpPr>
          <p:cNvPr id="8" name="Text 6"/>
          <p:cNvSpPr txBox="1"/>
          <p:nvPr/>
        </p:nvSpPr>
        <p:spPr>
          <a:xfrm>
            <a:off x="658368" y="4133088"/>
            <a:ext cx="8028432" cy="329184"/>
          </a:xfrm>
          <a:prstGeom prst="rect">
            <a:avLst/>
          </a:prstGeom>
          <a:noFill/>
          <a:ln/>
        </p:spPr>
        <p:txBody>
          <a:bodyPr wrap="square" lIns="0" tIns="0" rIns="0" bIns="0" rtlCol="0" anchor="t"/>
          <a:lstStyle/>
          <a:p>
            <a:pPr indent="0" marL="0">
              <a:buNone/>
            </a:pPr>
            <a:r>
              <a:rPr lang="en-GB" sz="950" b="1" dirty="0">
                <a:solidFill>
                  <a:srgbClr val="6E44A8"/>
                </a:solidFill>
                <a:latin typeface="Calibri" pitchFamily="34" charset="0"/>
                <a:ea typeface="Calibri" pitchFamily="34" charset="-122"/>
                <a:cs typeface="Calibri" pitchFamily="34" charset="-120"/>
              </a:rPr>
              <a:t>Word help  </a:t>
            </a:r>
            <a:pPr indent="0" marL="0">
              <a:buNone/>
            </a:pPr>
            <a:r>
              <a:rPr lang="en-GB" sz="950" dirty="0">
                <a:solidFill>
                  <a:srgbClr val="21122B"/>
                </a:solidFill>
                <a:latin typeface="Calibri" pitchFamily="34" charset="0"/>
                <a:ea typeface="Calibri" pitchFamily="34" charset="-122"/>
                <a:cs typeface="Calibri" pitchFamily="34" charset="-120"/>
              </a:rPr>
              <a:t>countenance: face, or the look on a face   ·   officious: too eager to help, interfering   ·   munificence: great generosity with money   ·   dowry: money or property a bride’s family gives when she marries</a:t>
            </a:r>
            <a:endParaRPr lang="en-GB" sz="9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 your turn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400" i="1" dirty="0">
                <a:solidFill>
                  <a:srgbClr val="FFFFFF"/>
                </a:solidFill>
                <a:latin typeface="Cambria" pitchFamily="34" charset="0"/>
                <a:ea typeface="Cambria" pitchFamily="34" charset="-122"/>
                <a:cs typeface="Cambria" pitchFamily="34" charset="-120"/>
              </a:rPr>
              <a:t>“I gave commands; / Then all smiles stopped together”</a:t>
            </a:r>
            <a:endParaRPr lang="en-GB" sz="24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Shape 5"/>
          <p:cNvSpPr/>
          <p:nvPr/>
        </p:nvSpPr>
        <p:spPr>
          <a:xfrm>
            <a:off x="5074920" y="1051560"/>
            <a:ext cx="3611880" cy="1078992"/>
          </a:xfrm>
          <a:prstGeom prst="rect">
            <a:avLst/>
          </a:prstGeom>
          <a:solidFill>
            <a:srgbClr val="F3F0F8"/>
          </a:solidFill>
          <a:ln w="9525">
            <a:solidFill>
              <a:srgbClr val="DDD3E6"/>
            </a:solidFill>
            <a:prstDash val="solid"/>
          </a:ln>
        </p:spPr>
      </p:sp>
      <p:sp>
        <p:nvSpPr>
          <p:cNvPr id="8" name="Text 6"/>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9" name="Shape 7"/>
          <p:cNvSpPr/>
          <p:nvPr/>
        </p:nvSpPr>
        <p:spPr>
          <a:xfrm>
            <a:off x="658368" y="3401568"/>
            <a:ext cx="3611880" cy="1078992"/>
          </a:xfrm>
          <a:prstGeom prst="rect">
            <a:avLst/>
          </a:prstGeom>
          <a:solidFill>
            <a:srgbClr val="F3F0F8"/>
          </a:solidFill>
          <a:ln w="9525">
            <a:solidFill>
              <a:srgbClr val="DDD3E6"/>
            </a:solidFill>
            <a:prstDash val="solid"/>
          </a:ln>
        </p:spPr>
      </p:sp>
      <p:sp>
        <p:nvSpPr>
          <p:cNvPr id="10" name="Text 8"/>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1" name="Shape 9"/>
          <p:cNvSpPr/>
          <p:nvPr/>
        </p:nvSpPr>
        <p:spPr>
          <a:xfrm>
            <a:off x="5074920"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Context</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17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17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34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34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51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51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68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68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400" i="1" dirty="0">
                <a:solidFill>
                  <a:srgbClr val="FFFFFF"/>
                </a:solidFill>
                <a:latin typeface="Cambria" pitchFamily="34" charset="0"/>
                <a:ea typeface="Cambria" pitchFamily="34" charset="-122"/>
                <a:cs typeface="Cambria" pitchFamily="34" charset="-120"/>
              </a:rPr>
              <a:t>“I gave commands; / Then all smiles stopped together”</a:t>
            </a:r>
            <a:endParaRPr lang="en-GB" sz="24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Text 5"/>
          <p:cNvSpPr txBox="1"/>
          <p:nvPr/>
        </p:nvSpPr>
        <p:spPr>
          <a:xfrm>
            <a:off x="768096" y="1380744"/>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A short main clause, a semicolon, then enjambment that carries the reader into the next line.</a:t>
            </a:r>
            <a:endParaRPr lang="en-GB" sz="1250" dirty="0"/>
          </a:p>
        </p:txBody>
      </p:sp>
      <p:sp>
        <p:nvSpPr>
          <p:cNvPr id="8" name="Shape 6"/>
          <p:cNvSpPr/>
          <p:nvPr/>
        </p:nvSpPr>
        <p:spPr>
          <a:xfrm>
            <a:off x="5074920" y="1051560"/>
            <a:ext cx="3611880" cy="1078992"/>
          </a:xfrm>
          <a:prstGeom prst="rect">
            <a:avLst/>
          </a:prstGeom>
          <a:solidFill>
            <a:srgbClr val="F3F0F8"/>
          </a:solidFill>
          <a:ln w="9525">
            <a:solidFill>
              <a:srgbClr val="DDD3E6"/>
            </a:solidFill>
            <a:prstDash val="solid"/>
          </a:ln>
        </p:spPr>
      </p:sp>
      <p:sp>
        <p:nvSpPr>
          <p:cNvPr id="9" name="Text 7"/>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10" name="Text 8"/>
          <p:cNvSpPr txBox="1"/>
          <p:nvPr/>
        </p:nvSpPr>
        <p:spPr>
          <a:xfrm>
            <a:off x="5184648" y="1380744"/>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“commands” is plural and vague. The Duke never says what he ordered, and he does not need to.</a:t>
            </a:r>
            <a:endParaRPr lang="en-GB" sz="1250" dirty="0"/>
          </a:p>
        </p:txBody>
      </p:sp>
      <p:sp>
        <p:nvSpPr>
          <p:cNvPr id="11" name="Shape 9"/>
          <p:cNvSpPr/>
          <p:nvPr/>
        </p:nvSpPr>
        <p:spPr>
          <a:xfrm>
            <a:off x="658368"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3" name="Text 11"/>
          <p:cNvSpPr txBox="1"/>
          <p:nvPr/>
        </p:nvSpPr>
        <p:spPr>
          <a:xfrm>
            <a:off x="768096" y="3730752"/>
            <a:ext cx="3392424" cy="694944"/>
          </a:xfrm>
          <a:prstGeom prst="rect">
            <a:avLst/>
          </a:prstGeom>
          <a:noFill/>
          <a:ln/>
        </p:spPr>
        <p:txBody>
          <a:bodyPr wrap="square" lIns="0" tIns="0" rIns="0" bIns="0" rtlCol="0" anchor="t"/>
          <a:lstStyle/>
          <a:p>
            <a:pPr indent="0" marL="0">
              <a:buNone/>
            </a:pPr>
            <a:r>
              <a:rPr lang="en-GB" sz="1100" dirty="0">
                <a:solidFill>
                  <a:srgbClr val="21122B"/>
                </a:solidFill>
                <a:latin typeface="Calibri" pitchFamily="34" charset="0"/>
                <a:ea typeface="Calibri" pitchFamily="34" charset="-122"/>
                <a:cs typeface="Calibri" pitchFamily="34" charset="-120"/>
              </a:rPr>
              <a:t>The calm tone is chilling. The reader realises that the Duchess was silenced or killed, and that the Duke feels no guilt.</a:t>
            </a:r>
            <a:endParaRPr lang="en-GB" sz="1100" dirty="0"/>
          </a:p>
        </p:txBody>
      </p:sp>
      <p:sp>
        <p:nvSpPr>
          <p:cNvPr id="14" name="Shape 12"/>
          <p:cNvSpPr/>
          <p:nvPr/>
        </p:nvSpPr>
        <p:spPr>
          <a:xfrm>
            <a:off x="5074920" y="3401568"/>
            <a:ext cx="3611880" cy="1078992"/>
          </a:xfrm>
          <a:prstGeom prst="rect">
            <a:avLst/>
          </a:prstGeom>
          <a:solidFill>
            <a:srgbClr val="F3F0F8"/>
          </a:solidFill>
          <a:ln w="9525">
            <a:solidFill>
              <a:srgbClr val="DDD3E6"/>
            </a:solidFill>
            <a:prstDash val="solid"/>
          </a:ln>
        </p:spPr>
      </p:sp>
      <p:sp>
        <p:nvSpPr>
          <p:cNvPr id="15" name="Text 13"/>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Context</a:t>
            </a:r>
            <a:endParaRPr lang="en-GB" sz="1200" dirty="0"/>
          </a:p>
        </p:txBody>
      </p:sp>
      <p:sp>
        <p:nvSpPr>
          <p:cNvPr id="16" name="Text 14"/>
          <p:cNvSpPr txBox="1"/>
          <p:nvPr/>
        </p:nvSpPr>
        <p:spPr>
          <a:xfrm>
            <a:off x="5184648" y="3730752"/>
            <a:ext cx="3392424" cy="694944"/>
          </a:xfrm>
          <a:prstGeom prst="rect">
            <a:avLst/>
          </a:prstGeom>
          <a:noFill/>
          <a:ln/>
        </p:spPr>
        <p:txBody>
          <a:bodyPr wrap="square" lIns="0" tIns="0" rIns="0" bIns="0" rtlCol="0" anchor="t"/>
          <a:lstStyle/>
          <a:p>
            <a:pPr indent="0" marL="0">
              <a:buNone/>
            </a:pPr>
            <a:r>
              <a:rPr lang="en-GB" sz="1100" dirty="0">
                <a:solidFill>
                  <a:srgbClr val="21122B"/>
                </a:solidFill>
                <a:latin typeface="Calibri" pitchFamily="34" charset="0"/>
                <a:ea typeface="Calibri" pitchFamily="34" charset="-122"/>
                <a:cs typeface="Calibri" pitchFamily="34" charset="-120"/>
              </a:rPr>
              <a:t>The Duke of Ferrara is thought to be based on Alfonso II d’Este, whose young first wife died in suspicious circumstances.</a:t>
            </a:r>
            <a:endParaRPr lang="en-GB" sz="11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anim calcmode="lin" valueType="num">
                                      <p:cBhvr>
                                        <p:cTn id="8" dur="600" decel="100000" fill="hold"/>
                                        <p:tgtEl>
                                          <p:spTgt spid="4"/>
                                        </p:tgtEl>
                                        <p:attrNameLst>
                                          <p:attrName>ppt_x</p:attrName>
                                        </p:attrNameLst>
                                      </p:cBhvr>
                                      <p:tavLst>
                                        <p:tav tm="0">
                                          <p:val>
                                            <p:strVal val="#ppt_x"/>
                                          </p:val>
                                        </p:tav>
                                        <p:tav tm="100000">
                                          <p:val>
                                            <p:strVal val="#ppt_x"/>
                                          </p:val>
                                        </p:tav>
                                      </p:tavLst>
                                    </p:anim>
                                    <p:anim calcmode="lin" valueType="num">
                                      <p:cBhvr>
                                        <p:cTn id="9" dur="600" decel="100000" fill="hold"/>
                                        <p:tgtEl>
                                          <p:spTgt spid="4"/>
                                        </p:tgtEl>
                                        <p:attrNameLst>
                                          <p:attrName>ppt_y</p:attrName>
                                        </p:attrNameLst>
                                      </p:cBhvr>
                                      <p:tavLst>
                                        <p:tav tm="0">
                                          <p:val>
                                            <p:strVal val="#ppt_y+0.02"/>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50"/>
                                        <p:tgtEl>
                                          <p:spTgt spid="5"/>
                                        </p:tgtEl>
                                      </p:cBhvr>
                                    </p:animEffect>
                                    <p:anim calcmode="lin" valueType="num">
                                      <p:cBhvr>
                                        <p:cTn id="15" dur="550" decel="100000" fill="hold"/>
                                        <p:tgtEl>
                                          <p:spTgt spid="5"/>
                                        </p:tgtEl>
                                        <p:attrNameLst>
                                          <p:attrName>ppt_x</p:attrName>
                                        </p:attrNameLst>
                                      </p:cBhvr>
                                      <p:tavLst>
                                        <p:tav tm="0">
                                          <p:val>
                                            <p:strVal val="#ppt_x+0.025"/>
                                          </p:val>
                                        </p:tav>
                                        <p:tav tm="100000">
                                          <p:val>
                                            <p:strVal val="#ppt_x"/>
                                          </p:val>
                                        </p:tav>
                                      </p:tavLst>
                                    </p:anim>
                                    <p:anim calcmode="lin" valueType="num">
                                      <p:cBhvr>
                                        <p:cTn id="16" dur="550" decel="100000" fill="hold"/>
                                        <p:tgtEl>
                                          <p:spTgt spid="5"/>
                                        </p:tgtEl>
                                        <p:attrNameLst>
                                          <p:attrName>ppt_y</p:attrName>
                                        </p:attrNameLst>
                                      </p:cBhvr>
                                      <p:tavLst>
                                        <p:tav tm="0">
                                          <p:val>
                                            <p:strVal val="#ppt_y+0.035"/>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50"/>
                                        <p:tgtEl>
                                          <p:spTgt spid="6"/>
                                        </p:tgtEl>
                                      </p:cBhvr>
                                    </p:animEffect>
                                    <p:anim calcmode="lin" valueType="num">
                                      <p:cBhvr>
                                        <p:cTn id="20" dur="550" decel="100000" fill="hold"/>
                                        <p:tgtEl>
                                          <p:spTgt spid="6"/>
                                        </p:tgtEl>
                                        <p:attrNameLst>
                                          <p:attrName>ppt_x</p:attrName>
                                        </p:attrNameLst>
                                      </p:cBhvr>
                                      <p:tavLst>
                                        <p:tav tm="0">
                                          <p:val>
                                            <p:strVal val="#ppt_x+0.025"/>
                                          </p:val>
                                        </p:tav>
                                        <p:tav tm="100000">
                                          <p:val>
                                            <p:strVal val="#ppt_x"/>
                                          </p:val>
                                        </p:tav>
                                      </p:tavLst>
                                    </p:anim>
                                    <p:anim calcmode="lin" valueType="num">
                                      <p:cBhvr>
                                        <p:cTn id="21" dur="550" decel="100000" fill="hold"/>
                                        <p:tgtEl>
                                          <p:spTgt spid="6"/>
                                        </p:tgtEl>
                                        <p:attrNameLst>
                                          <p:attrName>ppt_y</p:attrName>
                                        </p:attrNameLst>
                                      </p:cBhvr>
                                      <p:tavLst>
                                        <p:tav tm="0">
                                          <p:val>
                                            <p:strVal val="#ppt_y+0.035"/>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50"/>
                                        <p:tgtEl>
                                          <p:spTgt spid="7"/>
                                        </p:tgtEl>
                                      </p:cBhvr>
                                    </p:animEffect>
                                    <p:anim calcmode="lin" valueType="num">
                                      <p:cBhvr>
                                        <p:cTn id="25" dur="550" decel="100000" fill="hold"/>
                                        <p:tgtEl>
                                          <p:spTgt spid="7"/>
                                        </p:tgtEl>
                                        <p:attrNameLst>
                                          <p:attrName>ppt_x</p:attrName>
                                        </p:attrNameLst>
                                      </p:cBhvr>
                                      <p:tavLst>
                                        <p:tav tm="0">
                                          <p:val>
                                            <p:strVal val="#ppt_x+0.025"/>
                                          </p:val>
                                        </p:tav>
                                        <p:tav tm="100000">
                                          <p:val>
                                            <p:strVal val="#ppt_x"/>
                                          </p:val>
                                        </p:tav>
                                      </p:tavLst>
                                    </p:anim>
                                    <p:anim calcmode="lin" valueType="num">
                                      <p:cBhvr>
                                        <p:cTn id="26" dur="550" decel="100000" fill="hold"/>
                                        <p:tgtEl>
                                          <p:spTgt spid="7"/>
                                        </p:tgtEl>
                                        <p:attrNameLst>
                                          <p:attrName>ppt_y</p:attrName>
                                        </p:attrNameLst>
                                      </p:cBhvr>
                                      <p:tavLst>
                                        <p:tav tm="0">
                                          <p:val>
                                            <p:strVal val="#ppt_y+0.03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50"/>
                                        <p:tgtEl>
                                          <p:spTgt spid="8"/>
                                        </p:tgtEl>
                                      </p:cBhvr>
                                    </p:animEffect>
                                    <p:anim calcmode="lin" valueType="num">
                                      <p:cBhvr>
                                        <p:cTn id="32" dur="550" decel="100000" fill="hold"/>
                                        <p:tgtEl>
                                          <p:spTgt spid="8"/>
                                        </p:tgtEl>
                                        <p:attrNameLst>
                                          <p:attrName>ppt_x</p:attrName>
                                        </p:attrNameLst>
                                      </p:cBhvr>
                                      <p:tavLst>
                                        <p:tav tm="0">
                                          <p:val>
                                            <p:strVal val="#ppt_x-0.025"/>
                                          </p:val>
                                        </p:tav>
                                        <p:tav tm="100000">
                                          <p:val>
                                            <p:strVal val="#ppt_x"/>
                                          </p:val>
                                        </p:tav>
                                      </p:tavLst>
                                    </p:anim>
                                    <p:anim calcmode="lin" valueType="num">
                                      <p:cBhvr>
                                        <p:cTn id="33" dur="550" decel="100000" fill="hold"/>
                                        <p:tgtEl>
                                          <p:spTgt spid="8"/>
                                        </p:tgtEl>
                                        <p:attrNameLst>
                                          <p:attrName>ppt_y</p:attrName>
                                        </p:attrNameLst>
                                      </p:cBhvr>
                                      <p:tavLst>
                                        <p:tav tm="0">
                                          <p:val>
                                            <p:strVal val="#ppt_y+0.035"/>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50"/>
                                        <p:tgtEl>
                                          <p:spTgt spid="9"/>
                                        </p:tgtEl>
                                      </p:cBhvr>
                                    </p:animEffect>
                                    <p:anim calcmode="lin" valueType="num">
                                      <p:cBhvr>
                                        <p:cTn id="37" dur="550" decel="100000" fill="hold"/>
                                        <p:tgtEl>
                                          <p:spTgt spid="9"/>
                                        </p:tgtEl>
                                        <p:attrNameLst>
                                          <p:attrName>ppt_x</p:attrName>
                                        </p:attrNameLst>
                                      </p:cBhvr>
                                      <p:tavLst>
                                        <p:tav tm="0">
                                          <p:val>
                                            <p:strVal val="#ppt_x-0.025"/>
                                          </p:val>
                                        </p:tav>
                                        <p:tav tm="100000">
                                          <p:val>
                                            <p:strVal val="#ppt_x"/>
                                          </p:val>
                                        </p:tav>
                                      </p:tavLst>
                                    </p:anim>
                                    <p:anim calcmode="lin" valueType="num">
                                      <p:cBhvr>
                                        <p:cTn id="38" dur="550" decel="100000" fill="hold"/>
                                        <p:tgtEl>
                                          <p:spTgt spid="9"/>
                                        </p:tgtEl>
                                        <p:attrNameLst>
                                          <p:attrName>ppt_y</p:attrName>
                                        </p:attrNameLst>
                                      </p:cBhvr>
                                      <p:tavLst>
                                        <p:tav tm="0">
                                          <p:val>
                                            <p:strVal val="#ppt_y+0.035"/>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50"/>
                                        <p:tgtEl>
                                          <p:spTgt spid="10"/>
                                        </p:tgtEl>
                                      </p:cBhvr>
                                    </p:animEffect>
                                    <p:anim calcmode="lin" valueType="num">
                                      <p:cBhvr>
                                        <p:cTn id="42" dur="550" decel="100000" fill="hold"/>
                                        <p:tgtEl>
                                          <p:spTgt spid="10"/>
                                        </p:tgtEl>
                                        <p:attrNameLst>
                                          <p:attrName>ppt_x</p:attrName>
                                        </p:attrNameLst>
                                      </p:cBhvr>
                                      <p:tavLst>
                                        <p:tav tm="0">
                                          <p:val>
                                            <p:strVal val="#ppt_x-0.025"/>
                                          </p:val>
                                        </p:tav>
                                        <p:tav tm="100000">
                                          <p:val>
                                            <p:strVal val="#ppt_x"/>
                                          </p:val>
                                        </p:tav>
                                      </p:tavLst>
                                    </p:anim>
                                    <p:anim calcmode="lin" valueType="num">
                                      <p:cBhvr>
                                        <p:cTn id="43" dur="550" decel="100000" fill="hold"/>
                                        <p:tgtEl>
                                          <p:spTgt spid="10"/>
                                        </p:tgtEl>
                                        <p:attrNameLst>
                                          <p:attrName>ppt_y</p:attrName>
                                        </p:attrNameLst>
                                      </p:cBhvr>
                                      <p:tavLst>
                                        <p:tav tm="0">
                                          <p:val>
                                            <p:strVal val="#ppt_y+0.035"/>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50"/>
                                        <p:tgtEl>
                                          <p:spTgt spid="11"/>
                                        </p:tgtEl>
                                      </p:cBhvr>
                                    </p:animEffect>
                                    <p:anim calcmode="lin" valueType="num">
                                      <p:cBhvr>
                                        <p:cTn id="49" dur="550" decel="100000" fill="hold"/>
                                        <p:tgtEl>
                                          <p:spTgt spid="11"/>
                                        </p:tgtEl>
                                        <p:attrNameLst>
                                          <p:attrName>ppt_x</p:attrName>
                                        </p:attrNameLst>
                                      </p:cBhvr>
                                      <p:tavLst>
                                        <p:tav tm="0">
                                          <p:val>
                                            <p:strVal val="#ppt_x+0.025"/>
                                          </p:val>
                                        </p:tav>
                                        <p:tav tm="100000">
                                          <p:val>
                                            <p:strVal val="#ppt_x"/>
                                          </p:val>
                                        </p:tav>
                                      </p:tavLst>
                                    </p:anim>
                                    <p:anim calcmode="lin" valueType="num">
                                      <p:cBhvr>
                                        <p:cTn id="50" dur="550" decel="100000" fill="hold"/>
                                        <p:tgtEl>
                                          <p:spTgt spid="11"/>
                                        </p:tgtEl>
                                        <p:attrNameLst>
                                          <p:attrName>ppt_y</p:attrName>
                                        </p:attrNameLst>
                                      </p:cBhvr>
                                      <p:tavLst>
                                        <p:tav tm="0">
                                          <p:val>
                                            <p:strVal val="#ppt_y-0.035"/>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50"/>
                                        <p:tgtEl>
                                          <p:spTgt spid="12"/>
                                        </p:tgtEl>
                                      </p:cBhvr>
                                    </p:animEffect>
                                    <p:anim calcmode="lin" valueType="num">
                                      <p:cBhvr>
                                        <p:cTn id="54" dur="550" decel="100000" fill="hold"/>
                                        <p:tgtEl>
                                          <p:spTgt spid="12"/>
                                        </p:tgtEl>
                                        <p:attrNameLst>
                                          <p:attrName>ppt_x</p:attrName>
                                        </p:attrNameLst>
                                      </p:cBhvr>
                                      <p:tavLst>
                                        <p:tav tm="0">
                                          <p:val>
                                            <p:strVal val="#ppt_x+0.025"/>
                                          </p:val>
                                        </p:tav>
                                        <p:tav tm="100000">
                                          <p:val>
                                            <p:strVal val="#ppt_x"/>
                                          </p:val>
                                        </p:tav>
                                      </p:tavLst>
                                    </p:anim>
                                    <p:anim calcmode="lin" valueType="num">
                                      <p:cBhvr>
                                        <p:cTn id="55" dur="550" decel="100000" fill="hold"/>
                                        <p:tgtEl>
                                          <p:spTgt spid="12"/>
                                        </p:tgtEl>
                                        <p:attrNameLst>
                                          <p:attrName>ppt_y</p:attrName>
                                        </p:attrNameLst>
                                      </p:cBhvr>
                                      <p:tavLst>
                                        <p:tav tm="0">
                                          <p:val>
                                            <p:strVal val="#ppt_y-0.035"/>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50"/>
                                        <p:tgtEl>
                                          <p:spTgt spid="13"/>
                                        </p:tgtEl>
                                      </p:cBhvr>
                                    </p:animEffect>
                                    <p:anim calcmode="lin" valueType="num">
                                      <p:cBhvr>
                                        <p:cTn id="59" dur="550" decel="100000" fill="hold"/>
                                        <p:tgtEl>
                                          <p:spTgt spid="13"/>
                                        </p:tgtEl>
                                        <p:attrNameLst>
                                          <p:attrName>ppt_x</p:attrName>
                                        </p:attrNameLst>
                                      </p:cBhvr>
                                      <p:tavLst>
                                        <p:tav tm="0">
                                          <p:val>
                                            <p:strVal val="#ppt_x+0.025"/>
                                          </p:val>
                                        </p:tav>
                                        <p:tav tm="100000">
                                          <p:val>
                                            <p:strVal val="#ppt_x"/>
                                          </p:val>
                                        </p:tav>
                                      </p:tavLst>
                                    </p:anim>
                                    <p:anim calcmode="lin" valueType="num">
                                      <p:cBhvr>
                                        <p:cTn id="60" dur="550" decel="100000" fill="hold"/>
                                        <p:tgtEl>
                                          <p:spTgt spid="13"/>
                                        </p:tgtEl>
                                        <p:attrNameLst>
                                          <p:attrName>ppt_y</p:attrName>
                                        </p:attrNameLst>
                                      </p:cBhvr>
                                      <p:tavLst>
                                        <p:tav tm="0">
                                          <p:val>
                                            <p:strVal val="#ppt_y-0.035"/>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50"/>
                                        <p:tgtEl>
                                          <p:spTgt spid="14"/>
                                        </p:tgtEl>
                                      </p:cBhvr>
                                    </p:animEffect>
                                    <p:anim calcmode="lin" valueType="num">
                                      <p:cBhvr>
                                        <p:cTn id="66" dur="550" decel="100000" fill="hold"/>
                                        <p:tgtEl>
                                          <p:spTgt spid="14"/>
                                        </p:tgtEl>
                                        <p:attrNameLst>
                                          <p:attrName>ppt_x</p:attrName>
                                        </p:attrNameLst>
                                      </p:cBhvr>
                                      <p:tavLst>
                                        <p:tav tm="0">
                                          <p:val>
                                            <p:strVal val="#ppt_x-0.025"/>
                                          </p:val>
                                        </p:tav>
                                        <p:tav tm="100000">
                                          <p:val>
                                            <p:strVal val="#ppt_x"/>
                                          </p:val>
                                        </p:tav>
                                      </p:tavLst>
                                    </p:anim>
                                    <p:anim calcmode="lin" valueType="num">
                                      <p:cBhvr>
                                        <p:cTn id="67" dur="550" decel="100000" fill="hold"/>
                                        <p:tgtEl>
                                          <p:spTgt spid="14"/>
                                        </p:tgtEl>
                                        <p:attrNameLst>
                                          <p:attrName>ppt_y</p:attrName>
                                        </p:attrNameLst>
                                      </p:cBhvr>
                                      <p:tavLst>
                                        <p:tav tm="0">
                                          <p:val>
                                            <p:strVal val="#ppt_y-0.035"/>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50"/>
                                        <p:tgtEl>
                                          <p:spTgt spid="15"/>
                                        </p:tgtEl>
                                      </p:cBhvr>
                                    </p:animEffect>
                                    <p:anim calcmode="lin" valueType="num">
                                      <p:cBhvr>
                                        <p:cTn id="71" dur="550" decel="100000" fill="hold"/>
                                        <p:tgtEl>
                                          <p:spTgt spid="15"/>
                                        </p:tgtEl>
                                        <p:attrNameLst>
                                          <p:attrName>ppt_x</p:attrName>
                                        </p:attrNameLst>
                                      </p:cBhvr>
                                      <p:tavLst>
                                        <p:tav tm="0">
                                          <p:val>
                                            <p:strVal val="#ppt_x-0.025"/>
                                          </p:val>
                                        </p:tav>
                                        <p:tav tm="100000">
                                          <p:val>
                                            <p:strVal val="#ppt_x"/>
                                          </p:val>
                                        </p:tav>
                                      </p:tavLst>
                                    </p:anim>
                                    <p:anim calcmode="lin" valueType="num">
                                      <p:cBhvr>
                                        <p:cTn id="72" dur="550" decel="100000" fill="hold"/>
                                        <p:tgtEl>
                                          <p:spTgt spid="15"/>
                                        </p:tgtEl>
                                        <p:attrNameLst>
                                          <p:attrName>ppt_y</p:attrName>
                                        </p:attrNameLst>
                                      </p:cBhvr>
                                      <p:tavLst>
                                        <p:tav tm="0">
                                          <p:val>
                                            <p:strVal val="#ppt_y-0.035"/>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50"/>
                                        <p:tgtEl>
                                          <p:spTgt spid="16"/>
                                        </p:tgtEl>
                                      </p:cBhvr>
                                    </p:animEffect>
                                    <p:anim calcmode="lin" valueType="num">
                                      <p:cBhvr>
                                        <p:cTn id="76" dur="550" decel="100000" fill="hold"/>
                                        <p:tgtEl>
                                          <p:spTgt spid="16"/>
                                        </p:tgtEl>
                                        <p:attrNameLst>
                                          <p:attrName>ppt_x</p:attrName>
                                        </p:attrNameLst>
                                      </p:cBhvr>
                                      <p:tavLst>
                                        <p:tav tm="0">
                                          <p:val>
                                            <p:strVal val="#ppt_x-0.025"/>
                                          </p:val>
                                        </p:tav>
                                        <p:tav tm="100000">
                                          <p:val>
                                            <p:strVal val="#ppt_x"/>
                                          </p:val>
                                        </p:tav>
                                      </p:tavLst>
                                    </p:anim>
                                    <p:anim calcmode="lin" valueType="num">
                                      <p:cBhvr>
                                        <p:cTn id="77" dur="550" decel="100000" fill="hold"/>
                                        <p:tgtEl>
                                          <p:spTgt spid="16"/>
                                        </p:tgtEl>
                                        <p:attrNameLst>
                                          <p:attrName>ppt_y</p:attrName>
                                        </p:attrNameLst>
                                      </p:cBhvr>
                                      <p:tavLst>
                                        <p:tav tm="0">
                                          <p:val>
                                            <p:strVal val="#ppt_y-0.03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Who is the Duke talking to in ‘My Last Duchess’?</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His new wife, who is looking at the portrait.</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The painter, Fra Pandolf.</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An envoy sent by a Count to arrange the Duke’s next marriage.</a:t>
            </a:r>
            <a:endParaRPr lang="en-GB" sz="1600" dirty="0"/>
          </a:p>
        </p:txBody>
      </p:sp>
      <p:sp>
        <p:nvSpPr>
          <p:cNvPr id="8" name="Text 6"/>
          <p:cNvSpPr txBox="1"/>
          <p:nvPr/>
        </p:nvSpPr>
        <p:spPr>
          <a:xfrm>
            <a:off x="658368" y="4160520"/>
            <a:ext cx="8028432" cy="36576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A, B or C on your mini-whiteboard. Show me on three.</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81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97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10" presetClass="entr" presetSubtype="0" fill="hold" grpId="0" nodeType="withEffect">
                                  <p:stCondLst>
                                    <p:cond delay="142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Who is the Duke talking to in ‘My Last Duchess’?</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His new wife, who is looking at the portrait.</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The painter, Fra Pandolf.</a:t>
            </a:r>
            <a:endParaRPr lang="en-GB" sz="1600" dirty="0"/>
          </a:p>
        </p:txBody>
      </p:sp>
      <p:sp>
        <p:nvSpPr>
          <p:cNvPr id="9" name="Answer before reveal"/>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An envoy sent by a Count to arrange the Duke’s next marriage.</a:t>
            </a:r>
            <a:endParaRPr lang="en-GB" sz="1600" dirty="0"/>
          </a:p>
        </p:txBody>
      </p:sp>
      <p:sp>
        <p:nvSpPr>
          <p:cNvPr id="7" name="Text 5"/>
          <p:cNvSpPr txBox="1"/>
          <p:nvPr/>
        </p:nvSpPr>
        <p:spPr>
          <a:xfrm>
            <a:off x="658368" y="3392424"/>
            <a:ext cx="8028432" cy="603504"/>
          </a:xfrm>
          <a:prstGeom prst="rect">
            <a:avLst/>
          </a:prstGeom>
          <a:solidFill>
            <a:srgbClr val="6E44A8"/>
          </a:solidFill>
          <a:ln w="9525">
            <a:solidFill>
              <a:srgbClr val="6E44A8"/>
            </a:solidFill>
          </a:ln>
        </p:spPr>
        <p:txBody>
          <a:bodyPr wrap="square" lIns="152400" tIns="50800" rIns="152400" bIns="50800" rtlCol="0" anchor="ctr"/>
          <a:lstStyle/>
          <a:p>
            <a:pPr indent="0" marL="0">
              <a:buNone/>
            </a:pPr>
            <a:r>
              <a:rPr lang="en-GB" sz="1600" b="1" dirty="0">
                <a:solidFill>
                  <a:srgbClr val="FFFFFF"/>
                </a:solidFill>
                <a:latin typeface="Calibri" pitchFamily="34" charset="0"/>
                <a:ea typeface="Calibri" pitchFamily="34" charset="-122"/>
                <a:cs typeface="Calibri" pitchFamily="34" charset="-120"/>
              </a:rPr>
              <a:t>C. An envoy sent by a Count to arrange the Duke’s next marriage.</a:t>
            </a:r>
            <a:endParaRPr lang="en-GB" sz="1600" dirty="0"/>
          </a:p>
        </p:txBody>
      </p:sp>
      <p:sp>
        <p:nvSpPr>
          <p:cNvPr id="8" name="Text 6"/>
          <p:cNvSpPr txBox="1"/>
          <p:nvPr/>
        </p:nvSpPr>
        <p:spPr>
          <a:xfrm>
            <a:off x="658368" y="4114800"/>
            <a:ext cx="8028432" cy="502920"/>
          </a:xfrm>
          <a:prstGeom prst="rect">
            <a:avLst/>
          </a:prstGeom>
          <a:noFill/>
          <a:ln/>
        </p:spPr>
        <p:txBody>
          <a:bodyPr wrap="square" lIns="0" tIns="0" rIns="0" bIns="0" rtlCol="0" anchor="t"/>
          <a:lstStyle/>
          <a:p>
            <a:pPr indent="0" marL="0">
              <a:buNone/>
            </a:pPr>
            <a:r>
              <a:rPr lang="en-GB" sz="1300" b="1" dirty="0">
                <a:solidFill>
                  <a:srgbClr val="6E44A8"/>
                </a:solidFill>
                <a:latin typeface="Calibri" pitchFamily="34" charset="0"/>
                <a:ea typeface="Calibri" pitchFamily="34" charset="-122"/>
                <a:cs typeface="Calibri" pitchFamily="34" charset="-120"/>
              </a:rPr>
              <a:t>The Duke is showing the portrait to the envoy of the Count whose daughter he plans to marry, so his story is also a warning.</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650"/>
                                        <p:tgtEl>
                                          <p:spTgt spid="7"/>
                                        </p:tgtEl>
                                      </p:cBhvr>
                                    </p:animEffect>
                                  </p:childTnLst>
                                </p:cTn>
                              </p:par>
                              <p:par>
                                <p:cTn id="8" presetID="22" presetClass="entr" presetSubtype="8" fill="hold" grpId="0"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8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task</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24128"/>
            <a:ext cx="8028432" cy="841248"/>
          </a:xfrm>
          <a:prstGeom prst="rect">
            <a:avLst/>
          </a:prstGeom>
          <a:solidFill>
            <a:srgbClr val="4A2545"/>
          </a:solidFill>
          <a:ln/>
        </p:spPr>
        <p:txBody>
          <a:bodyPr wrap="square" lIns="177800" tIns="76200" rIns="177800" bIns="76200" rtlCol="0" anchor="ctr"/>
          <a:lstStyle/>
          <a:p>
            <a:pPr indent="0" marL="0">
              <a:buNone/>
            </a:pPr>
            <a:r>
              <a:rPr lang="en-GB" sz="1900" b="1" dirty="0">
                <a:solidFill>
                  <a:srgbClr val="FFFFFF"/>
                </a:solidFill>
                <a:latin typeface="Calibri" pitchFamily="34" charset="0"/>
                <a:ea typeface="Calibri" pitchFamily="34" charset="-122"/>
                <a:cs typeface="Calibri" pitchFamily="34" charset="-120"/>
              </a:rPr>
              <a:t>How does Browning let the Duke reveal more than he means to in ‘My Last Duchess’?</a:t>
            </a:r>
            <a:endParaRPr lang="en-GB" sz="1900" dirty="0"/>
          </a:p>
        </p:txBody>
      </p:sp>
      <p:sp>
        <p:nvSpPr>
          <p:cNvPr id="5" name="Shape 3"/>
          <p:cNvSpPr/>
          <p:nvPr/>
        </p:nvSpPr>
        <p:spPr>
          <a:xfrm>
            <a:off x="658368" y="2057400"/>
            <a:ext cx="2554224" cy="2011680"/>
          </a:xfrm>
          <a:prstGeom prst="rect">
            <a:avLst/>
          </a:prstGeom>
          <a:solidFill>
            <a:srgbClr val="F3F0F8"/>
          </a:solidFill>
          <a:ln w="9525">
            <a:solidFill>
              <a:srgbClr val="DDD3E6"/>
            </a:solidFill>
            <a:prstDash val="solid"/>
          </a:ln>
        </p:spPr>
      </p:sp>
      <p:sp>
        <p:nvSpPr>
          <p:cNvPr id="6" name="Text 4"/>
          <p:cNvSpPr txBox="1"/>
          <p:nvPr/>
        </p:nvSpPr>
        <p:spPr>
          <a:xfrm>
            <a:off x="795528"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Securing</a:t>
            </a:r>
            <a:endParaRPr lang="en-GB" sz="1200" dirty="0"/>
          </a:p>
        </p:txBody>
      </p:sp>
      <p:sp>
        <p:nvSpPr>
          <p:cNvPr id="7" name="Text 5"/>
          <p:cNvSpPr txBox="1"/>
          <p:nvPr/>
        </p:nvSpPr>
        <p:spPr>
          <a:xfrm>
            <a:off x="795528"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a 4</a:t>
            </a:r>
            <a:endParaRPr lang="en-GB" sz="1050" dirty="0"/>
          </a:p>
        </p:txBody>
      </p:sp>
      <p:sp>
        <p:nvSpPr>
          <p:cNvPr id="8" name="Text 6"/>
          <p:cNvSpPr txBox="1"/>
          <p:nvPr/>
        </p:nvSpPr>
        <p:spPr>
          <a:xfrm>
            <a:off x="795528" y="2825496"/>
            <a:ext cx="2279904" cy="1170432"/>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Word bank, a choice of quotations, a worked example and sentence starters.</a:t>
            </a:r>
            <a:endParaRPr lang="en-GB" sz="1400" dirty="0"/>
          </a:p>
        </p:txBody>
      </p:sp>
      <p:sp>
        <p:nvSpPr>
          <p:cNvPr id="9" name="Shape 7"/>
          <p:cNvSpPr/>
          <p:nvPr/>
        </p:nvSpPr>
        <p:spPr>
          <a:xfrm>
            <a:off x="3395472" y="2057400"/>
            <a:ext cx="2554224" cy="2011680"/>
          </a:xfrm>
          <a:prstGeom prst="rect">
            <a:avLst/>
          </a:prstGeom>
          <a:solidFill>
            <a:srgbClr val="F3F0F8"/>
          </a:solidFill>
          <a:ln w="9525">
            <a:solidFill>
              <a:srgbClr val="DDD3E6"/>
            </a:solidFill>
            <a:prstDash val="solid"/>
          </a:ln>
        </p:spPr>
      </p:sp>
      <p:sp>
        <p:nvSpPr>
          <p:cNvPr id="10" name="Text 8"/>
          <p:cNvSpPr txBox="1"/>
          <p:nvPr/>
        </p:nvSpPr>
        <p:spPr>
          <a:xfrm>
            <a:off x="3532632"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Strengthening</a:t>
            </a:r>
            <a:endParaRPr lang="en-GB" sz="1200" dirty="0"/>
          </a:p>
        </p:txBody>
      </p:sp>
      <p:sp>
        <p:nvSpPr>
          <p:cNvPr id="11" name="Text 9"/>
          <p:cNvSpPr txBox="1"/>
          <p:nvPr/>
        </p:nvSpPr>
        <p:spPr>
          <a:xfrm>
            <a:off x="3532632"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5 to 6</a:t>
            </a:r>
            <a:endParaRPr lang="en-GB" sz="1050" dirty="0"/>
          </a:p>
        </p:txBody>
      </p:sp>
      <p:sp>
        <p:nvSpPr>
          <p:cNvPr id="12" name="Text 10"/>
          <p:cNvSpPr txBox="1"/>
          <p:nvPr/>
        </p:nvSpPr>
        <p:spPr>
          <a:xfrm>
            <a:off x="3532632" y="2825496"/>
            <a:ext cx="2279904" cy="1170432"/>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Prompts for What, How and Why, a paragraph planner and a success checklist.</a:t>
            </a:r>
            <a:endParaRPr lang="en-GB" sz="1400" dirty="0"/>
          </a:p>
        </p:txBody>
      </p:sp>
      <p:sp>
        <p:nvSpPr>
          <p:cNvPr id="13" name="Shape 11"/>
          <p:cNvSpPr/>
          <p:nvPr/>
        </p:nvSpPr>
        <p:spPr>
          <a:xfrm>
            <a:off x="6132576" y="2057400"/>
            <a:ext cx="2554224" cy="2011680"/>
          </a:xfrm>
          <a:prstGeom prst="rect">
            <a:avLst/>
          </a:prstGeom>
          <a:solidFill>
            <a:srgbClr val="F3F0F8"/>
          </a:solidFill>
          <a:ln w="9525">
            <a:solidFill>
              <a:srgbClr val="DDD3E6"/>
            </a:solidFill>
            <a:prstDash val="solid"/>
          </a:ln>
        </p:spPr>
      </p:sp>
      <p:sp>
        <p:nvSpPr>
          <p:cNvPr id="14" name="Text 12"/>
          <p:cNvSpPr txBox="1"/>
          <p:nvPr/>
        </p:nvSpPr>
        <p:spPr>
          <a:xfrm>
            <a:off x="6269736"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Soaring</a:t>
            </a:r>
            <a:endParaRPr lang="en-GB" sz="1200" dirty="0"/>
          </a:p>
        </p:txBody>
      </p:sp>
      <p:sp>
        <p:nvSpPr>
          <p:cNvPr id="15" name="Text 13"/>
          <p:cNvSpPr txBox="1"/>
          <p:nvPr/>
        </p:nvSpPr>
        <p:spPr>
          <a:xfrm>
            <a:off x="6269736"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7 to 9</a:t>
            </a:r>
            <a:endParaRPr lang="en-GB" sz="1050" dirty="0"/>
          </a:p>
        </p:txBody>
      </p:sp>
      <p:sp>
        <p:nvSpPr>
          <p:cNvPr id="16" name="Text 14"/>
          <p:cNvSpPr txBox="1"/>
          <p:nvPr/>
        </p:nvSpPr>
        <p:spPr>
          <a:xfrm>
            <a:off x="6269736" y="2825496"/>
            <a:ext cx="2279904" cy="1170432"/>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Argue: The Duke tells this story on purpose, as a warning. How far do you agree?</a:t>
            </a:r>
            <a:endParaRPr lang="en-GB" sz="1400" dirty="0"/>
          </a:p>
        </p:txBody>
      </p:sp>
      <p:sp>
        <p:nvSpPr>
          <p:cNvPr id="17" name="Text 15"/>
          <p:cNvSpPr txBox="1"/>
          <p:nvPr/>
        </p:nvSpPr>
        <p:spPr>
          <a:xfrm>
            <a:off x="658368" y="4160520"/>
            <a:ext cx="8028432" cy="347472"/>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in your book. Finished early? Move up a level and write a second paragraph.</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anim calcmode="lin" valueType="num">
                                      <p:cBhvr>
                                        <p:cTn id="11" dur="500" decel="100000" fill="hold"/>
                                        <p:tgtEl>
                                          <p:spTgt spid="5"/>
                                        </p:tgtEl>
                                        <p:attrNameLst>
                                          <p:attrName>ppt_x</p:attrName>
                                        </p:attrNameLst>
                                      </p:cBhvr>
                                      <p:tavLst>
                                        <p:tav tm="0">
                                          <p:val>
                                            <p:strVal val="#ppt_x"/>
                                          </p:val>
                                        </p:tav>
                                        <p:tav tm="100000">
                                          <p:val>
                                            <p:strVal val="#ppt_x"/>
                                          </p:val>
                                        </p:tav>
                                      </p:tavLst>
                                    </p:anim>
                                    <p:anim calcmode="lin" valueType="num">
                                      <p:cBhvr>
                                        <p:cTn id="12" dur="50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6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decel="100000" fill="hold"/>
                                        <p:tgtEl>
                                          <p:spTgt spid="6"/>
                                        </p:tgtEl>
                                        <p:attrNameLst>
                                          <p:attrName>ppt_x</p:attrName>
                                        </p:attrNameLst>
                                      </p:cBhvr>
                                      <p:tavLst>
                                        <p:tav tm="0">
                                          <p:val>
                                            <p:strVal val="#ppt_x"/>
                                          </p:val>
                                        </p:tav>
                                        <p:tav tm="100000">
                                          <p:val>
                                            <p:strVal val="#ppt_x"/>
                                          </p:val>
                                        </p:tav>
                                      </p:tavLst>
                                    </p:anim>
                                    <p:anim calcmode="lin" valueType="num">
                                      <p:cBhvr>
                                        <p:cTn id="17" dur="50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6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decel="100000" fill="hold"/>
                                        <p:tgtEl>
                                          <p:spTgt spid="7"/>
                                        </p:tgtEl>
                                        <p:attrNameLst>
                                          <p:attrName>ppt_x</p:attrName>
                                        </p:attrNameLst>
                                      </p:cBhvr>
                                      <p:tavLst>
                                        <p:tav tm="0">
                                          <p:val>
                                            <p:strVal val="#ppt_x"/>
                                          </p:val>
                                        </p:tav>
                                        <p:tav tm="100000">
                                          <p:val>
                                            <p:strVal val="#ppt_x"/>
                                          </p:val>
                                        </p:tav>
                                      </p:tavLst>
                                    </p:anim>
                                    <p:anim calcmode="lin" valueType="num">
                                      <p:cBhvr>
                                        <p:cTn id="22" dur="50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6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decel="100000" fill="hold"/>
                                        <p:tgtEl>
                                          <p:spTgt spid="8"/>
                                        </p:tgtEl>
                                        <p:attrNameLst>
                                          <p:attrName>ppt_x</p:attrName>
                                        </p:attrNameLst>
                                      </p:cBhvr>
                                      <p:tavLst>
                                        <p:tav tm="0">
                                          <p:val>
                                            <p:strVal val="#ppt_x"/>
                                          </p:val>
                                        </p:tav>
                                        <p:tav tm="100000">
                                          <p:val>
                                            <p:strVal val="#ppt_x"/>
                                          </p:val>
                                        </p:tav>
                                      </p:tavLst>
                                    </p:anim>
                                    <p:anim calcmode="lin" valueType="num">
                                      <p:cBhvr>
                                        <p:cTn id="27" dur="50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83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decel="100000" fill="hold"/>
                                        <p:tgtEl>
                                          <p:spTgt spid="9"/>
                                        </p:tgtEl>
                                        <p:attrNameLst>
                                          <p:attrName>ppt_x</p:attrName>
                                        </p:attrNameLst>
                                      </p:cBhvr>
                                      <p:tavLst>
                                        <p:tav tm="0">
                                          <p:val>
                                            <p:strVal val="#ppt_x"/>
                                          </p:val>
                                        </p:tav>
                                        <p:tav tm="100000">
                                          <p:val>
                                            <p:strVal val="#ppt_x"/>
                                          </p:val>
                                        </p:tav>
                                      </p:tavLst>
                                    </p:anim>
                                    <p:anim calcmode="lin" valueType="num">
                                      <p:cBhvr>
                                        <p:cTn id="32" dur="50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83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decel="100000" fill="hold"/>
                                        <p:tgtEl>
                                          <p:spTgt spid="10"/>
                                        </p:tgtEl>
                                        <p:attrNameLst>
                                          <p:attrName>ppt_x</p:attrName>
                                        </p:attrNameLst>
                                      </p:cBhvr>
                                      <p:tavLst>
                                        <p:tav tm="0">
                                          <p:val>
                                            <p:strVal val="#ppt_x"/>
                                          </p:val>
                                        </p:tav>
                                        <p:tav tm="100000">
                                          <p:val>
                                            <p:strVal val="#ppt_x"/>
                                          </p:val>
                                        </p:tav>
                                      </p:tavLst>
                                    </p:anim>
                                    <p:anim calcmode="lin" valueType="num">
                                      <p:cBhvr>
                                        <p:cTn id="37" dur="50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83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anim calcmode="lin" valueType="num">
                                      <p:cBhvr>
                                        <p:cTn id="41" dur="500" decel="100000" fill="hold"/>
                                        <p:tgtEl>
                                          <p:spTgt spid="11"/>
                                        </p:tgtEl>
                                        <p:attrNameLst>
                                          <p:attrName>ppt_x</p:attrName>
                                        </p:attrNameLst>
                                      </p:cBhvr>
                                      <p:tavLst>
                                        <p:tav tm="0">
                                          <p:val>
                                            <p:strVal val="#ppt_x"/>
                                          </p:val>
                                        </p:tav>
                                        <p:tav tm="100000">
                                          <p:val>
                                            <p:strVal val="#ppt_x"/>
                                          </p:val>
                                        </p:tav>
                                      </p:tavLst>
                                    </p:anim>
                                    <p:anim calcmode="lin" valueType="num">
                                      <p:cBhvr>
                                        <p:cTn id="42" dur="50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83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decel="100000" fill="hold"/>
                                        <p:tgtEl>
                                          <p:spTgt spid="12"/>
                                        </p:tgtEl>
                                        <p:attrNameLst>
                                          <p:attrName>ppt_x</p:attrName>
                                        </p:attrNameLst>
                                      </p:cBhvr>
                                      <p:tavLst>
                                        <p:tav tm="0">
                                          <p:val>
                                            <p:strVal val="#ppt_x"/>
                                          </p:val>
                                        </p:tav>
                                        <p:tav tm="100000">
                                          <p:val>
                                            <p:strVal val="#ppt_x"/>
                                          </p:val>
                                        </p:tav>
                                      </p:tavLst>
                                    </p:anim>
                                    <p:anim calcmode="lin" valueType="num">
                                      <p:cBhvr>
                                        <p:cTn id="47" dur="50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101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anim calcmode="lin" valueType="num">
                                      <p:cBhvr>
                                        <p:cTn id="51" dur="500" decel="100000" fill="hold"/>
                                        <p:tgtEl>
                                          <p:spTgt spid="13"/>
                                        </p:tgtEl>
                                        <p:attrNameLst>
                                          <p:attrName>ppt_x</p:attrName>
                                        </p:attrNameLst>
                                      </p:cBhvr>
                                      <p:tavLst>
                                        <p:tav tm="0">
                                          <p:val>
                                            <p:strVal val="#ppt_x"/>
                                          </p:val>
                                        </p:tav>
                                        <p:tav tm="100000">
                                          <p:val>
                                            <p:strVal val="#ppt_x"/>
                                          </p:val>
                                        </p:tav>
                                      </p:tavLst>
                                    </p:anim>
                                    <p:anim calcmode="lin" valueType="num">
                                      <p:cBhvr>
                                        <p:cTn id="52" dur="50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101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decel="100000" fill="hold"/>
                                        <p:tgtEl>
                                          <p:spTgt spid="14"/>
                                        </p:tgtEl>
                                        <p:attrNameLst>
                                          <p:attrName>ppt_x</p:attrName>
                                        </p:attrNameLst>
                                      </p:cBhvr>
                                      <p:tavLst>
                                        <p:tav tm="0">
                                          <p:val>
                                            <p:strVal val="#ppt_x"/>
                                          </p:val>
                                        </p:tav>
                                        <p:tav tm="100000">
                                          <p:val>
                                            <p:strVal val="#ppt_x"/>
                                          </p:val>
                                        </p:tav>
                                      </p:tavLst>
                                    </p:anim>
                                    <p:anim calcmode="lin" valueType="num">
                                      <p:cBhvr>
                                        <p:cTn id="57" dur="500" decel="100000" fill="hold"/>
                                        <p:tgtEl>
                                          <p:spTgt spid="14"/>
                                        </p:tgtEl>
                                        <p:attrNameLst>
                                          <p:attrName>ppt_y</p:attrName>
                                        </p:attrNameLst>
                                      </p:cBhvr>
                                      <p:tavLst>
                                        <p:tav tm="0">
                                          <p:val>
                                            <p:strVal val="#ppt_y+0.025"/>
                                          </p:val>
                                        </p:tav>
                                        <p:tav tm="100000">
                                          <p:val>
                                            <p:strVal val="#ppt_y"/>
                                          </p:val>
                                        </p:tav>
                                      </p:tavLst>
                                    </p:anim>
                                  </p:childTnLst>
                                </p:cTn>
                              </p:par>
                              <p:par>
                                <p:cTn id="58" presetID="42" presetClass="entr" presetSubtype="0" fill="hold" grpId="0" nodeType="withEffect">
                                  <p:stCondLst>
                                    <p:cond delay="101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anim calcmode="lin" valueType="num">
                                      <p:cBhvr>
                                        <p:cTn id="61" dur="500" decel="100000" fill="hold"/>
                                        <p:tgtEl>
                                          <p:spTgt spid="15"/>
                                        </p:tgtEl>
                                        <p:attrNameLst>
                                          <p:attrName>ppt_x</p:attrName>
                                        </p:attrNameLst>
                                      </p:cBhvr>
                                      <p:tavLst>
                                        <p:tav tm="0">
                                          <p:val>
                                            <p:strVal val="#ppt_x"/>
                                          </p:val>
                                        </p:tav>
                                        <p:tav tm="100000">
                                          <p:val>
                                            <p:strVal val="#ppt_x"/>
                                          </p:val>
                                        </p:tav>
                                      </p:tavLst>
                                    </p:anim>
                                    <p:anim calcmode="lin" valueType="num">
                                      <p:cBhvr>
                                        <p:cTn id="62" dur="500" decel="100000" fill="hold"/>
                                        <p:tgtEl>
                                          <p:spTgt spid="15"/>
                                        </p:tgtEl>
                                        <p:attrNameLst>
                                          <p:attrName>ppt_y</p:attrName>
                                        </p:attrNameLst>
                                      </p:cBhvr>
                                      <p:tavLst>
                                        <p:tav tm="0">
                                          <p:val>
                                            <p:strVal val="#ppt_y+0.025"/>
                                          </p:val>
                                        </p:tav>
                                        <p:tav tm="100000">
                                          <p:val>
                                            <p:strVal val="#ppt_y"/>
                                          </p:val>
                                        </p:tav>
                                      </p:tavLst>
                                    </p:anim>
                                  </p:childTnLst>
                                </p:cTn>
                              </p:par>
                              <p:par>
                                <p:cTn id="63" presetID="42" presetClass="entr" presetSubtype="0" fill="hold" grpId="0" nodeType="withEffect">
                                  <p:stCondLst>
                                    <p:cond delay="101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decel="100000" fill="hold"/>
                                        <p:tgtEl>
                                          <p:spTgt spid="16"/>
                                        </p:tgtEl>
                                        <p:attrNameLst>
                                          <p:attrName>ppt_x</p:attrName>
                                        </p:attrNameLst>
                                      </p:cBhvr>
                                      <p:tavLst>
                                        <p:tav tm="0">
                                          <p:val>
                                            <p:strVal val="#ppt_x"/>
                                          </p:val>
                                        </p:tav>
                                        <p:tav tm="100000">
                                          <p:val>
                                            <p:strVal val="#ppt_x"/>
                                          </p:val>
                                        </p:tav>
                                      </p:tavLst>
                                    </p:anim>
                                    <p:anim calcmode="lin" valueType="num">
                                      <p:cBhvr>
                                        <p:cTn id="67" dur="500" decel="100000" fill="hold"/>
                                        <p:tgtEl>
                                          <p:spTgt spid="16"/>
                                        </p:tgtEl>
                                        <p:attrNameLst>
                                          <p:attrName>ppt_y</p:attrName>
                                        </p:attrNameLst>
                                      </p:cBhvr>
                                      <p:tavLst>
                                        <p:tav tm="0">
                                          <p:val>
                                            <p:strVal val="#ppt_y+0.025"/>
                                          </p:val>
                                        </p:tav>
                                        <p:tav tm="100000">
                                          <p:val>
                                            <p:strVal val="#ppt_y"/>
                                          </p:val>
                                        </p:tav>
                                      </p:tavLst>
                                    </p:anim>
                                  </p:childTnLst>
                                </p:cTn>
                              </p:par>
                              <p:par>
                                <p:cTn id="68" presetID="10" presetClass="entr" presetSubtype="0" fill="hold" grpId="0" nodeType="withEffect">
                                  <p:stCondLst>
                                    <p:cond delay="151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4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paragraph</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Shape 2"/>
          <p:cNvSpPr/>
          <p:nvPr/>
        </p:nvSpPr>
        <p:spPr>
          <a:xfrm>
            <a:off x="658368" y="1051560"/>
            <a:ext cx="8028432" cy="640080"/>
          </a:xfrm>
          <a:prstGeom prst="rect">
            <a:avLst/>
          </a:prstGeom>
          <a:solidFill>
            <a:srgbClr val="F3F0F8"/>
          </a:solidFill>
          <a:ln w="9525">
            <a:solidFill>
              <a:srgbClr val="DDD3E6"/>
            </a:solidFill>
            <a:prstDash val="solid"/>
          </a:ln>
        </p:spPr>
      </p:sp>
      <p:sp>
        <p:nvSpPr>
          <p:cNvPr id="5" name="Text 3"/>
          <p:cNvSpPr txBox="1"/>
          <p:nvPr/>
        </p:nvSpPr>
        <p:spPr>
          <a:xfrm>
            <a:off x="768096" y="114300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What</a:t>
            </a:r>
            <a:endParaRPr lang="en-GB" sz="1200" dirty="0"/>
          </a:p>
        </p:txBody>
      </p:sp>
      <p:sp>
        <p:nvSpPr>
          <p:cNvPr id="6" name="Text 4"/>
          <p:cNvSpPr txBox="1"/>
          <p:nvPr/>
        </p:nvSpPr>
        <p:spPr>
          <a:xfrm>
            <a:off x="1527048" y="1088136"/>
            <a:ext cx="7068312" cy="566928"/>
          </a:xfrm>
          <a:prstGeom prst="rect">
            <a:avLst/>
          </a:prstGeom>
          <a:noFill/>
          <a:ln/>
        </p:spPr>
        <p:txBody>
          <a:bodyPr wrap="square" lIns="508" tIns="508" rIns="508" bIns="508" rtlCol="0" anchor="ctr"/>
          <a:lstStyle/>
          <a:p>
            <a:pPr indent="0" marL="0">
              <a:buNone/>
            </a:pPr>
            <a:r>
              <a:rPr lang="en-GB" sz="1450" dirty="0">
                <a:solidFill>
                  <a:srgbClr val="21122B"/>
                </a:solidFill>
                <a:latin typeface="Calibri" pitchFamily="34" charset="0"/>
                <a:ea typeface="Calibri" pitchFamily="34" charset="-122"/>
                <a:cs typeface="Calibri" pitchFamily="34" charset="-120"/>
              </a:rPr>
              <a:t>Browning lets the Duke reveal that his pride matters more to him than his wife’s life.</a:t>
            </a:r>
            <a:endParaRPr lang="en-GB" sz="1450" dirty="0"/>
          </a:p>
        </p:txBody>
      </p:sp>
      <p:sp>
        <p:nvSpPr>
          <p:cNvPr id="7" name="Shape 5"/>
          <p:cNvSpPr/>
          <p:nvPr/>
        </p:nvSpPr>
        <p:spPr>
          <a:xfrm>
            <a:off x="658368" y="1783080"/>
            <a:ext cx="8028432" cy="1729946"/>
          </a:xfrm>
          <a:prstGeom prst="rect">
            <a:avLst/>
          </a:prstGeom>
          <a:solidFill>
            <a:srgbClr val="F3F0F8"/>
          </a:solidFill>
          <a:ln w="9525">
            <a:solidFill>
              <a:srgbClr val="DDD3E6"/>
            </a:solidFill>
            <a:prstDash val="solid"/>
          </a:ln>
        </p:spPr>
      </p:sp>
      <p:sp>
        <p:nvSpPr>
          <p:cNvPr id="8" name="Text 6"/>
          <p:cNvSpPr txBox="1"/>
          <p:nvPr/>
        </p:nvSpPr>
        <p:spPr>
          <a:xfrm>
            <a:off x="768096" y="187452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How</a:t>
            </a:r>
            <a:endParaRPr lang="en-GB" sz="1200" dirty="0"/>
          </a:p>
        </p:txBody>
      </p:sp>
      <p:sp>
        <p:nvSpPr>
          <p:cNvPr id="9" name="Text 7"/>
          <p:cNvSpPr txBox="1"/>
          <p:nvPr/>
        </p:nvSpPr>
        <p:spPr>
          <a:xfrm>
            <a:off x="1527048" y="1819656"/>
            <a:ext cx="7068312" cy="1656794"/>
          </a:xfrm>
          <a:prstGeom prst="rect">
            <a:avLst/>
          </a:prstGeom>
          <a:noFill/>
          <a:ln/>
        </p:spPr>
        <p:txBody>
          <a:bodyPr wrap="square" lIns="508" tIns="508" rIns="508" bIns="508" rtlCol="0" anchor="ctr"/>
          <a:lstStyle/>
          <a:p>
            <a:pPr indent="0" marL="0">
              <a:buNone/>
            </a:pPr>
            <a:r>
              <a:rPr lang="en-GB" sz="1450" dirty="0">
                <a:solidFill>
                  <a:srgbClr val="21122B"/>
                </a:solidFill>
                <a:latin typeface="Calibri" pitchFamily="34" charset="0"/>
                <a:ea typeface="Calibri" pitchFamily="34" charset="-122"/>
                <a:cs typeface="Calibri" pitchFamily="34" charset="-120"/>
              </a:rPr>
              <a:t>The Duke complains that she treated “My gift of a nine-hundred-years-old name” like any small gift. The long, hyphenated adjective shows how heavily he values his family name. He then says “I choose / Never to stoop”. The enjambment makes the reader wait on “choose”, so his refusal to speak to her sounds cold and deliberate. Soon after comes “I gave commands”, spoken as calmly as a list of chores.</a:t>
            </a:r>
            <a:endParaRPr lang="en-GB" sz="1450" dirty="0"/>
          </a:p>
        </p:txBody>
      </p:sp>
      <p:sp>
        <p:nvSpPr>
          <p:cNvPr id="10" name="Shape 8"/>
          <p:cNvSpPr/>
          <p:nvPr/>
        </p:nvSpPr>
        <p:spPr>
          <a:xfrm>
            <a:off x="658368" y="3604466"/>
            <a:ext cx="8028432" cy="1098516"/>
          </a:xfrm>
          <a:prstGeom prst="rect">
            <a:avLst/>
          </a:prstGeom>
          <a:solidFill>
            <a:srgbClr val="F3F0F8"/>
          </a:solidFill>
          <a:ln w="9525">
            <a:solidFill>
              <a:srgbClr val="DDD3E6"/>
            </a:solidFill>
            <a:prstDash val="solid"/>
          </a:ln>
        </p:spPr>
      </p:sp>
      <p:sp>
        <p:nvSpPr>
          <p:cNvPr id="11" name="Text 9"/>
          <p:cNvSpPr txBox="1"/>
          <p:nvPr/>
        </p:nvSpPr>
        <p:spPr>
          <a:xfrm>
            <a:off x="768096" y="3695906"/>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Why</a:t>
            </a:r>
            <a:endParaRPr lang="en-GB" sz="1200" dirty="0"/>
          </a:p>
        </p:txBody>
      </p:sp>
      <p:sp>
        <p:nvSpPr>
          <p:cNvPr id="12" name="Text 10"/>
          <p:cNvSpPr txBox="1"/>
          <p:nvPr/>
        </p:nvSpPr>
        <p:spPr>
          <a:xfrm>
            <a:off x="1527048" y="3641042"/>
            <a:ext cx="7068312" cy="1025364"/>
          </a:xfrm>
          <a:prstGeom prst="rect">
            <a:avLst/>
          </a:prstGeom>
          <a:noFill/>
          <a:ln/>
        </p:spPr>
        <p:txBody>
          <a:bodyPr wrap="square" lIns="508" tIns="508" rIns="508" bIns="508" rtlCol="0" anchor="ctr"/>
          <a:lstStyle/>
          <a:p>
            <a:pPr indent="0" marL="0">
              <a:buNone/>
            </a:pPr>
            <a:r>
              <a:rPr lang="en-GB" sz="1450" dirty="0">
                <a:solidFill>
                  <a:srgbClr val="21122B"/>
                </a:solidFill>
                <a:latin typeface="Calibri" pitchFamily="34" charset="0"/>
                <a:ea typeface="Calibri" pitchFamily="34" charset="-122"/>
                <a:cs typeface="Calibri" pitchFamily="34" charset="-120"/>
              </a:rPr>
              <a:t>Because this is a dramatic monologue, the Duke never hears himself. The reader does. The Duke of Ferrara is thought to be based on Alfonso II d’Este, whose young first wife died in suspicious circumstances, so Browning makes us fear for the next Duchess.</a:t>
            </a:r>
            <a:endParaRPr lang="en-GB" sz="14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par>
                                <p:cTn id="8" presetID="22" presetClass="entr" presetSubtype="8" fill="hold" grpId="0" nodeType="withEffect">
                                  <p:stCondLst>
                                    <p:cond delay="12"/>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6"/>
                                        <p:tgtEl>
                                          <p:spTgt spid="5"/>
                                        </p:tgtEl>
                                      </p:cBhvr>
                                    </p:animEffect>
                                  </p:childTnLst>
                                </p:cTn>
                              </p:par>
                              <p:par>
                                <p:cTn id="11" presetID="22" presetClass="entr" presetSubtype="8" fill="hold" grpId="0" nodeType="withEffect">
                                  <p:stCondLst>
                                    <p:cond delay="97"/>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792"/>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900"/>
                                        <p:tgtEl>
                                          <p:spTgt spid="7"/>
                                        </p:tgtEl>
                                      </p:cBhvr>
                                    </p:animEffect>
                                  </p:childTnLst>
                                </p:cTn>
                              </p:par>
                              <p:par>
                                <p:cTn id="19" presetID="22" presetClass="entr" presetSubtype="8" fill="hold" grpId="0" nodeType="withEffect">
                                  <p:stCondLst>
                                    <p:cond delay="12"/>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6"/>
                                        <p:tgtEl>
                                          <p:spTgt spid="8"/>
                                        </p:tgtEl>
                                      </p:cBhvr>
                                    </p:animEffect>
                                  </p:childTnLst>
                                </p:cTn>
                              </p:par>
                              <p:par>
                                <p:cTn id="22" presetID="22" presetClass="entr" presetSubtype="8" fill="hold" grpId="0" nodeType="withEffect">
                                  <p:stCondLst>
                                    <p:cond delay="97"/>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792"/>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900"/>
                                        <p:tgtEl>
                                          <p:spTgt spid="10"/>
                                        </p:tgtEl>
                                      </p:cBhvr>
                                    </p:animEffect>
                                  </p:childTnLst>
                                </p:cTn>
                              </p:par>
                              <p:par>
                                <p:cTn id="30" presetID="22" presetClass="entr" presetSubtype="8" fill="hold" grpId="0" nodeType="withEffect">
                                  <p:stCondLst>
                                    <p:cond delay="12"/>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76"/>
                                        <p:tgtEl>
                                          <p:spTgt spid="11"/>
                                        </p:tgtEl>
                                      </p:cBhvr>
                                    </p:animEffect>
                                  </p:childTnLst>
                                </p:cTn>
                              </p:par>
                              <p:par>
                                <p:cTn id="33" presetID="22" presetClass="entr" presetSubtype="8" fill="hold" grpId="0" nodeType="withEffect">
                                  <p:stCondLst>
                                    <p:cond delay="97"/>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792"/>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Exit ticket</a:t>
            </a:r>
            <a:endParaRPr lang="en-GB" sz="2400" dirty="0"/>
          </a:p>
        </p:txBody>
      </p:sp>
      <p:sp>
        <p:nvSpPr>
          <p:cNvPr id="3" name="Text 1"/>
          <p:cNvSpPr txBox="1"/>
          <p:nvPr/>
        </p:nvSpPr>
        <p:spPr>
          <a:xfrm>
            <a:off x="658368" y="1463040"/>
            <a:ext cx="8028432" cy="1463040"/>
          </a:xfrm>
          <a:prstGeom prst="rect">
            <a:avLst/>
          </a:prstGeom>
          <a:noFill/>
          <a:ln/>
        </p:spPr>
        <p:txBody>
          <a:bodyPr wrap="square" lIns="0" tIns="0" rIns="0" bIns="0" rtlCol="0" anchor="ctr"/>
          <a:lstStyle/>
          <a:p>
            <a:pPr indent="0" marL="0">
              <a:buNone/>
            </a:pPr>
            <a:r>
              <a:rPr lang="en-GB" sz="3200" dirty="0">
                <a:solidFill>
                  <a:srgbClr val="4A2545"/>
                </a:solidFill>
                <a:latin typeface="Cambria" pitchFamily="34" charset="0"/>
                <a:ea typeface="Cambria" pitchFamily="34" charset="-122"/>
                <a:cs typeface="Cambria" pitchFamily="34" charset="-120"/>
              </a:rPr>
              <a:t>The most worrying thing the Duke reveals without meaning to is…</a:t>
            </a:r>
            <a:endParaRPr lang="en-GB" sz="3200" dirty="0"/>
          </a:p>
        </p:txBody>
      </p:sp>
      <p:sp>
        <p:nvSpPr>
          <p:cNvPr id="4" name="Text 2"/>
          <p:cNvSpPr txBox="1"/>
          <p:nvPr/>
        </p:nvSpPr>
        <p:spPr>
          <a:xfrm>
            <a:off x="658368" y="3200400"/>
            <a:ext cx="8028432" cy="41148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Complete the sentence on a sticky note or slip of paper before you leave.</a:t>
            </a:r>
            <a:endParaRPr lang="en-GB" sz="15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100"/>
                                        <p:tgtEl>
                                          <p:spTgt spid="3"/>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and Conflict poetry: Lesson 3, My Last Duchess</dc:title>
  <dc:subject>PptxGenJS Presentation</dc:subject>
  <dc:creator>Between the Lines</dc:creator>
  <cp:lastModifiedBy>Between the Lines</cp:lastModifiedBy>
  <cp:revision>1</cp:revision>
  <dcterms:created xsi:type="dcterms:W3CDTF">2026-10-10T21:29:20Z</dcterms:created>
  <dcterms:modified xsi:type="dcterms:W3CDTF">2026-10-10T21:29:20Z</dcterms:modified>
</cp:coreProperties>
</file>