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55f8631-22f8-ce45-6b23-f082254d85c2}">
          <p14:sldIdLst>
            <p14:sldId id="256"/>
          </p14:sldIdLst>
        </p14:section>
        <p14:section name="Know" id="{c3208716-0273-3894-e619-bc9af32c90ce}">
          <p14:sldIdLst>
            <p14:sldId id="257"/>
            <p14:sldId id="258"/>
            <p14:sldId id="259"/>
            <p14:sldId id="260"/>
            <p14:sldId id="261"/>
            <p14:sldId id="262"/>
          </p14:sldIdLst>
        </p14:section>
        <p14:section name="Apply" id="{64906db8-b033-64cd-cd2c-0259ece23732}">
          <p14:sldIdLst>
            <p14:sldId id="263"/>
            <p14:sldId id="264"/>
            <p14:sldId id="265"/>
            <p14:sldId id="266"/>
          </p14:sldIdLst>
        </p14:section>
        <p14:section name="Master" id="{b4f9df05-8614-4efd-ad3b-7b420899ffea}">
          <p14:sldIdLst>
            <p14:sldId id="267"/>
            <p14:sldId id="268"/>
            <p14:sldId id="269"/>
            <p14:sldId id="270"/>
            <p14:sldId id="271"/>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Timings (minutes): Do Now 3, Focus reminder and extract 4, Quotation Explosion 4, Technique 2, The Question: plan 9, Green pen 2, Have a go 3. Read the extract aloud, giving Fred’s lines warmth and Scrooge’s a snap, so students hear the contrast. Common error: retelling the scene. Push students to name a method (hyperbole, rhetorical question) for each point. If time is short, set Have a go as home learning.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without notes.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reminder aloud. Ask one student to put the first point in their own words.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answers, out loud or on mini whiteboards.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 any misreadings now, before the analysis.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 the middle of a page and annotate it as you go through the questions.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note form around the quotation. Take answers before showing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add anything they missed in a different colour.</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Model the technique on the example, then give students two or three minutes for the task.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question aloud. Students underline the focus and the lines or part of the text it names.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 through the plan. The first step says how much to write today.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Time it. Give a one-minute warning.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makes it work: The thesis covers the whole novel and says why. Each point has a short quotation and a method (hyperbole, cyclical structure). The points move through the novel in order: Staves 1, 2 and 5. Context is tied to Dickens’s purpose.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Scrooge says “I don’t make merry myself at Christmas and I can’t afford to make idle people merry.” His hatred of Christmas is joined to his view of the poor as “idle”, so his attitude to Christmas and his attitude to the poor come from the same meanness.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students three minutes. Collect the sheets to see what to reteach next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RAISING ACHIEVEMENT · A CHRISTMAS CAROL · DRILL 1</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Boiled with his own pudding</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Scrooge</a:t>
            </a:r>
            <a:endParaRPr lang="en-GB" sz="1400" dirty="0"/>
          </a:p>
          <a:p>
            <a:pPr algn="l" indent="0" marL="0">
              <a:buNone/>
            </a:pPr>
            <a:r>
              <a:rPr lang="en-GB" sz="1400" dirty="0">
                <a:solidFill>
                  <a:srgbClr val="21122B"/>
                </a:solidFill>
                <a:latin typeface="Calibri" pitchFamily="34" charset="0"/>
                <a:ea typeface="Calibri" pitchFamily="34" charset="-122"/>
                <a:cs typeface="Calibri" pitchFamily="34" charset="-120"/>
              </a:rPr>
              <a:t>Today: how Dickens presents Scrooge’s attitude to Christmas</a:t>
            </a:r>
            <a:endParaRPr lang="en-GB" sz="1400" dirty="0"/>
          </a:p>
          <a:p>
            <a:pPr algn="l" indent="0" marL="0">
              <a:buNone/>
            </a:pPr>
            <a:r>
              <a:rPr lang="en-GB" sz="1400" dirty="0">
                <a:solidFill>
                  <a:srgbClr val="6B5A75"/>
                </a:solidFill>
                <a:latin typeface="Calibri" pitchFamily="34" charset="0"/>
                <a:ea typeface="Calibri" pitchFamily="34" charset="-122"/>
                <a:cs typeface="Calibri" pitchFamily="34" charset="-120"/>
              </a:rPr>
              <a:t>27 minutes</a:t>
            </a:r>
            <a:endParaRPr lang="en-GB"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Scrooge’s business?</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How long has Marley been dead when the story begins?</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name of Scrooge’s clerk?</a:t>
            </a:r>
            <a:endParaRPr lang="en-GB" sz="170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4612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‘humbug’ mean?</a:t>
            </a:r>
            <a:endParaRPr lang="en-GB" sz="170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7764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did Dickens call his chapters ‘staves’?</a:t>
            </a:r>
            <a:endParaRPr lang="en-GB"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Scrooge’s business?</a:t>
            </a:r>
            <a:endParaRPr lang="en-GB" sz="1150" dirty="0"/>
          </a:p>
          <a:p>
            <a:pPr indent="0" marL="0">
              <a:buNone/>
            </a:pPr>
            <a:r>
              <a:rPr lang="en-GB" sz="1200" b="1" dirty="0">
                <a:solidFill>
                  <a:srgbClr val="6E44A8"/>
                </a:solidFill>
                <a:latin typeface="Calibri" pitchFamily="34" charset="0"/>
                <a:ea typeface="Calibri" pitchFamily="34" charset="-122"/>
                <a:cs typeface="Calibri" pitchFamily="34" charset="-120"/>
              </a:rPr>
              <a:t>He runs a counting-house, the firm of Scrooge and Marley, dealing in money and debts.</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How long has Marley been dead when the story begins?</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Seven years, to the night.</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is the name of Scrooge’s clerk?</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Bob Cratchit</a:t>
            </a:r>
            <a:endParaRPr lang="en-GB" sz="1150" dirty="0"/>
          </a:p>
        </p:txBody>
      </p:sp>
      <p:sp>
        <p:nvSpPr>
          <p:cNvPr id="10" name="Text 8"/>
          <p:cNvSpPr txBox="1"/>
          <p:nvPr/>
        </p:nvSpPr>
        <p:spPr>
          <a:xfrm>
            <a:off x="658368" y="330098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4</a:t>
            </a:r>
            <a:endParaRPr lang="en-GB" sz="1400" dirty="0"/>
          </a:p>
        </p:txBody>
      </p:sp>
      <p:sp>
        <p:nvSpPr>
          <p:cNvPr id="11" name="Text 9"/>
          <p:cNvSpPr txBox="1"/>
          <p:nvPr/>
        </p:nvSpPr>
        <p:spPr>
          <a:xfrm>
            <a:off x="1207008" y="322783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‘humbug’ mean?</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Nonsense, or a fraud or trick.</a:t>
            </a:r>
            <a:endParaRPr lang="en-GB" sz="1150" dirty="0"/>
          </a:p>
        </p:txBody>
      </p:sp>
      <p:sp>
        <p:nvSpPr>
          <p:cNvPr id="12" name="Text 10"/>
          <p:cNvSpPr txBox="1"/>
          <p:nvPr/>
        </p:nvSpPr>
        <p:spPr>
          <a:xfrm>
            <a:off x="658368" y="403250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5</a:t>
            </a:r>
            <a:endParaRPr lang="en-GB" sz="1400" dirty="0"/>
          </a:p>
        </p:txBody>
      </p:sp>
      <p:sp>
        <p:nvSpPr>
          <p:cNvPr id="13" name="Text 11"/>
          <p:cNvSpPr txBox="1"/>
          <p:nvPr/>
        </p:nvSpPr>
        <p:spPr>
          <a:xfrm>
            <a:off x="1207008" y="395935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Why did Dickens call his chapters ‘staves’?</a:t>
            </a:r>
            <a:endParaRPr lang="en-GB" sz="1150" dirty="0"/>
          </a:p>
          <a:p>
            <a:pPr indent="0" marL="0">
              <a:buNone/>
            </a:pPr>
            <a:r>
              <a:rPr lang="en-GB" sz="1150" b="1" dirty="0">
                <a:solidFill>
                  <a:srgbClr val="6E44A8"/>
                </a:solidFill>
                <a:latin typeface="Calibri" pitchFamily="34" charset="0"/>
                <a:ea typeface="Calibri" pitchFamily="34" charset="-122"/>
                <a:cs typeface="Calibri" pitchFamily="34" charset="-120"/>
              </a:rPr>
              <a:t>A stave is the set of lines music is written on, so the book is laid out like a carol, a Christmas song.</a:t>
            </a:r>
            <a:endParaRPr lang="en-GB"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Focus reminder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60120"/>
            <a:ext cx="8028432" cy="411480"/>
          </a:xfrm>
          <a:prstGeom prst="rect">
            <a:avLst/>
          </a:prstGeom>
          <a:noFill/>
          <a:ln/>
        </p:spPr>
        <p:txBody>
          <a:bodyPr wrap="square" lIns="0" tIns="0" rIns="0" bIns="0" rtlCol="0" anchor="t"/>
          <a:lstStyle/>
          <a:p>
            <a:pPr indent="0" marL="0">
              <a:buNone/>
            </a:pPr>
            <a:r>
              <a:rPr lang="en-GB" sz="1700" b="1" dirty="0">
                <a:solidFill>
                  <a:srgbClr val="4A2545"/>
                </a:solidFill>
                <a:latin typeface="Calibri" pitchFamily="34" charset="0"/>
                <a:ea typeface="Calibri" pitchFamily="34" charset="-122"/>
                <a:cs typeface="Calibri" pitchFamily="34" charset="-120"/>
              </a:rPr>
              <a:t>What the A Christmas Carol question asks you to do</a:t>
            </a:r>
            <a:endParaRPr lang="en-GB" sz="1700" dirty="0"/>
          </a:p>
        </p:txBody>
      </p:sp>
      <p:sp>
        <p:nvSpPr>
          <p:cNvPr id="5" name="Shape 3"/>
          <p:cNvSpPr/>
          <p:nvPr/>
        </p:nvSpPr>
        <p:spPr>
          <a:xfrm>
            <a:off x="658368" y="1508760"/>
            <a:ext cx="8028432" cy="644652"/>
          </a:xfrm>
          <a:prstGeom prst="rect">
            <a:avLst/>
          </a:prstGeom>
          <a:solidFill>
            <a:srgbClr val="F3F0F8"/>
          </a:solidFill>
          <a:ln w="9525">
            <a:solidFill>
              <a:srgbClr val="DDD3E6"/>
            </a:solidFill>
            <a:prstDash val="solid"/>
          </a:ln>
        </p:spPr>
      </p:sp>
      <p:sp>
        <p:nvSpPr>
          <p:cNvPr id="6" name="Text 4"/>
          <p:cNvSpPr txBox="1"/>
          <p:nvPr/>
        </p:nvSpPr>
        <p:spPr>
          <a:xfrm>
            <a:off x="841248" y="150876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Start with the extract. Pick short quotations and zoom in on one word or method.</a:t>
            </a:r>
            <a:endParaRPr lang="en-GB" sz="1700" dirty="0"/>
          </a:p>
        </p:txBody>
      </p:sp>
      <p:sp>
        <p:nvSpPr>
          <p:cNvPr id="7" name="Shape 5"/>
          <p:cNvSpPr/>
          <p:nvPr/>
        </p:nvSpPr>
        <p:spPr>
          <a:xfrm>
            <a:off x="658368" y="2263140"/>
            <a:ext cx="8028432" cy="644652"/>
          </a:xfrm>
          <a:prstGeom prst="rect">
            <a:avLst/>
          </a:prstGeom>
          <a:solidFill>
            <a:srgbClr val="F3F0F8"/>
          </a:solidFill>
          <a:ln w="9525">
            <a:solidFill>
              <a:srgbClr val="DDD3E6"/>
            </a:solidFill>
            <a:prstDash val="solid"/>
          </a:ln>
        </p:spPr>
      </p:sp>
      <p:sp>
        <p:nvSpPr>
          <p:cNvPr id="8" name="Text 6"/>
          <p:cNvSpPr txBox="1"/>
          <p:nvPr/>
        </p:nvSpPr>
        <p:spPr>
          <a:xfrm>
            <a:off x="841248" y="226314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Write ‘Dickens presents Scrooge as...’. Scrooge is a character Dickens built to teach his readers.</a:t>
            </a:r>
            <a:endParaRPr lang="en-GB" sz="1700" dirty="0"/>
          </a:p>
        </p:txBody>
      </p:sp>
      <p:sp>
        <p:nvSpPr>
          <p:cNvPr id="9" name="Shape 7"/>
          <p:cNvSpPr/>
          <p:nvPr/>
        </p:nvSpPr>
        <p:spPr>
          <a:xfrm>
            <a:off x="658368" y="3017520"/>
            <a:ext cx="8028432" cy="644652"/>
          </a:xfrm>
          <a:prstGeom prst="rect">
            <a:avLst/>
          </a:prstGeom>
          <a:solidFill>
            <a:srgbClr val="F3F0F8"/>
          </a:solidFill>
          <a:ln w="9525">
            <a:solidFill>
              <a:srgbClr val="DDD3E6"/>
            </a:solidFill>
            <a:prstDash val="solid"/>
          </a:ln>
        </p:spPr>
      </p:sp>
      <p:sp>
        <p:nvSpPr>
          <p:cNvPr id="10" name="Text 8"/>
          <p:cNvSpPr txBox="1"/>
          <p:nvPr/>
        </p:nvSpPr>
        <p:spPr>
          <a:xfrm>
            <a:off x="841248" y="301752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Move to the novel as a whole: how is Scrooge different in Stave 1 and Stave 5?</a:t>
            </a:r>
            <a:endParaRPr lang="en-GB" sz="1700" dirty="0"/>
          </a:p>
        </p:txBody>
      </p:sp>
      <p:sp>
        <p:nvSpPr>
          <p:cNvPr id="11" name="Shape 9"/>
          <p:cNvSpPr/>
          <p:nvPr/>
        </p:nvSpPr>
        <p:spPr>
          <a:xfrm>
            <a:off x="658368" y="3771900"/>
            <a:ext cx="8028432" cy="644652"/>
          </a:xfrm>
          <a:prstGeom prst="rect">
            <a:avLst/>
          </a:prstGeom>
          <a:solidFill>
            <a:srgbClr val="F3F0F8"/>
          </a:solidFill>
          <a:ln w="9525">
            <a:solidFill>
              <a:srgbClr val="DDD3E6"/>
            </a:solidFill>
            <a:prstDash val="solid"/>
          </a:ln>
        </p:spPr>
      </p:sp>
      <p:sp>
        <p:nvSpPr>
          <p:cNvPr id="12" name="Text 10"/>
          <p:cNvSpPr txBox="1"/>
          <p:nvPr/>
        </p:nvSpPr>
        <p:spPr>
          <a:xfrm>
            <a:off x="841248" y="3771900"/>
            <a:ext cx="7662672" cy="644652"/>
          </a:xfrm>
          <a:prstGeom prst="rect">
            <a:avLst/>
          </a:prstGeom>
          <a:noFill/>
          <a:ln/>
        </p:spPr>
        <p:txBody>
          <a:bodyPr wrap="square" lIns="0" tIns="0" rIns="0" bIns="0" rtlCol="0" anchor="ctr"/>
          <a:lstStyle/>
          <a:p>
            <a:pPr indent="0" marL="0">
              <a:buNone/>
            </a:pPr>
            <a:r>
              <a:rPr lang="en-GB" sz="1700" dirty="0">
                <a:solidFill>
                  <a:srgbClr val="21122B"/>
                </a:solidFill>
                <a:latin typeface="Calibri" pitchFamily="34" charset="0"/>
                <a:ea typeface="Calibri" pitchFamily="34" charset="-122"/>
                <a:cs typeface="Calibri" pitchFamily="34" charset="-120"/>
              </a:rPr>
              <a:t>Say why: what did Dickens want his readers in 1843 to think, feel or do?</a:t>
            </a:r>
            <a:endParaRPr lang="en-GB"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Scrooge argues with Fred</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Charles Dickens · 1843 · Stave 1</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5</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10</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“What else can I be,” returned the uncle, “when I</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live in such a world of fools as this? Merry Christmas!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Out upon merry Christmas! What’s Christmas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time to you but a time for paying bills without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money; a time for finding yourself a year older, but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not an hour richer; a time for balancing your books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and having every item in ’em through a round dozen</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of months presented dead against you? If I could</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work my will,” said Scrooge indignantly, “every idiot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who goes about with ‘Merry Christmas’ on his lips,</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should be boiled with his own pudding, and buried</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with a stake of holly through his heart. He should!”</a:t>
            </a:r>
            <a:endParaRPr lang="en-GB"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5156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Scrooge say Christmas is for poor people like Fred?</a:t>
            </a:r>
            <a:endParaRPr lang="en-GB" sz="170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8308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would Scrooge do to anyone who goes about saying ‘Merry Christmas’?</a:t>
            </a:r>
            <a:endParaRPr lang="en-GB" sz="170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514600"/>
            <a:ext cx="7479792" cy="67665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Scrooge tell Fred to do?</a:t>
            </a:r>
            <a:endParaRPr lang="en-GB"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10642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1</a:t>
            </a:r>
            <a:endParaRPr lang="en-GB" sz="1400" dirty="0"/>
          </a:p>
        </p:txBody>
      </p:sp>
      <p:sp>
        <p:nvSpPr>
          <p:cNvPr id="5" name="Text 3"/>
          <p:cNvSpPr txBox="1"/>
          <p:nvPr/>
        </p:nvSpPr>
        <p:spPr>
          <a:xfrm>
            <a:off x="1207008" y="103327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Scrooge say Christmas is for poor people like Fred?</a:t>
            </a:r>
            <a:endParaRPr lang="en-GB" sz="1150" dirty="0"/>
          </a:p>
          <a:p>
            <a:pPr indent="0" marL="0">
              <a:buNone/>
            </a:pPr>
            <a:r>
              <a:rPr lang="en-GB" sz="1200" b="1" dirty="0">
                <a:solidFill>
                  <a:srgbClr val="6E44A8"/>
                </a:solidFill>
                <a:latin typeface="Calibri" pitchFamily="34" charset="0"/>
                <a:ea typeface="Calibri" pitchFamily="34" charset="-122"/>
                <a:cs typeface="Calibri" pitchFamily="34" charset="-120"/>
              </a:rPr>
              <a:t>“a time for paying bills without money”, and for growing a year older but no richer.</a:t>
            </a:r>
            <a:endParaRPr lang="en-GB" sz="1150" dirty="0"/>
          </a:p>
        </p:txBody>
      </p:sp>
      <p:sp>
        <p:nvSpPr>
          <p:cNvPr id="6" name="Text 4"/>
          <p:cNvSpPr txBox="1"/>
          <p:nvPr/>
        </p:nvSpPr>
        <p:spPr>
          <a:xfrm>
            <a:off x="658368" y="183794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2</a:t>
            </a:r>
            <a:endParaRPr lang="en-GB" sz="1400" dirty="0"/>
          </a:p>
        </p:txBody>
      </p:sp>
      <p:sp>
        <p:nvSpPr>
          <p:cNvPr id="7" name="Text 5"/>
          <p:cNvSpPr txBox="1"/>
          <p:nvPr/>
        </p:nvSpPr>
        <p:spPr>
          <a:xfrm>
            <a:off x="1207008" y="176479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would Scrooge do to anyone who goes about saying ‘Merry Christmas’?</a:t>
            </a:r>
            <a:endParaRPr lang="en-GB" sz="1150" dirty="0"/>
          </a:p>
          <a:p>
            <a:pPr indent="0" marL="0">
              <a:buNone/>
            </a:pPr>
            <a:r>
              <a:rPr lang="en-GB" sz="1150" b="1" dirty="0">
                <a:solidFill>
                  <a:srgbClr val="6E44A8"/>
                </a:solidFill>
                <a:latin typeface="Calibri" pitchFamily="34" charset="0"/>
                <a:ea typeface="Calibri" pitchFamily="34" charset="-122"/>
                <a:cs typeface="Calibri" pitchFamily="34" charset="-120"/>
              </a:rPr>
              <a:t>Boil them with their own pudding and bury them with a stake of holly through the heart.</a:t>
            </a:r>
            <a:endParaRPr lang="en-GB" sz="1150" dirty="0"/>
          </a:p>
        </p:txBody>
      </p:sp>
      <p:sp>
        <p:nvSpPr>
          <p:cNvPr id="8" name="Text 6"/>
          <p:cNvSpPr txBox="1"/>
          <p:nvPr/>
        </p:nvSpPr>
        <p:spPr>
          <a:xfrm>
            <a:off x="658368" y="2569464"/>
            <a:ext cx="384048" cy="384048"/>
          </a:xfrm>
          <a:prstGeom prst="ellipse">
            <a:avLst/>
          </a:prstGeom>
          <a:solidFill>
            <a:srgbClr val="6E44A8"/>
          </a:solidFill>
          <a:ln/>
        </p:spPr>
        <p:txBody>
          <a:bodyPr wrap="square" lIns="0" tIns="0" rIns="0" bIns="0" rtlCol="0" anchor="ctr"/>
          <a:lstStyle/>
          <a:p>
            <a:pPr algn="ctr" indent="0" marL="0">
              <a:buNone/>
            </a:pPr>
            <a:r>
              <a:rPr lang="en-GB" sz="1400" b="1" dirty="0">
                <a:solidFill>
                  <a:srgbClr val="FFFFFF"/>
                </a:solidFill>
                <a:latin typeface="Calibri" pitchFamily="34" charset="0"/>
                <a:ea typeface="Calibri" pitchFamily="34" charset="-122"/>
                <a:cs typeface="Calibri" pitchFamily="34" charset="-120"/>
              </a:rPr>
              <a:t>3</a:t>
            </a:r>
            <a:endParaRPr lang="en-GB" sz="1400" dirty="0"/>
          </a:p>
        </p:txBody>
      </p:sp>
      <p:sp>
        <p:nvSpPr>
          <p:cNvPr id="9" name="Text 7"/>
          <p:cNvSpPr txBox="1"/>
          <p:nvPr/>
        </p:nvSpPr>
        <p:spPr>
          <a:xfrm>
            <a:off x="1207008" y="2496312"/>
            <a:ext cx="7479792" cy="731520"/>
          </a:xfrm>
          <a:prstGeom prst="rect">
            <a:avLst/>
          </a:prstGeom>
          <a:noFill/>
          <a:ln/>
        </p:spPr>
        <p:txBody>
          <a:bodyPr wrap="square" lIns="254" tIns="254" rIns="254" bIns="254" rtlCol="0" anchor="t"/>
          <a:lstStyle/>
          <a:p>
            <a:pPr indent="0" marL="0">
              <a:buNone/>
            </a:pPr>
            <a:r>
              <a:rPr lang="en-GB" sz="1150" dirty="0">
                <a:solidFill>
                  <a:srgbClr val="6B5A75"/>
                </a:solidFill>
                <a:latin typeface="Calibri" pitchFamily="34" charset="0"/>
                <a:ea typeface="Calibri" pitchFamily="34" charset="-122"/>
                <a:cs typeface="Calibri" pitchFamily="34" charset="-120"/>
              </a:rPr>
              <a:t>What does Scrooge tell Fred to do?</a:t>
            </a:r>
            <a:endParaRPr lang="en-GB" sz="1150" dirty="0"/>
          </a:p>
          <a:p>
            <a:pPr indent="0" marL="0">
              <a:buNone/>
            </a:pPr>
            <a:r>
              <a:rPr lang="en-GB" sz="1400" b="1" dirty="0">
                <a:solidFill>
                  <a:srgbClr val="6E44A8"/>
                </a:solidFill>
                <a:latin typeface="Calibri" pitchFamily="34" charset="0"/>
                <a:ea typeface="Calibri" pitchFamily="34" charset="-122"/>
                <a:cs typeface="Calibri" pitchFamily="34" charset="-120"/>
              </a:rPr>
              <a:t>“keep Christmas in your own way, and let me keep it in mine”</a:t>
            </a:r>
            <a:endParaRPr lang="en-GB"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Quotation explosion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1024128" y="1188720"/>
            <a:ext cx="7296912" cy="2011680"/>
          </a:xfrm>
          <a:prstGeom prst="rect">
            <a:avLst/>
          </a:prstGeom>
          <a:solidFill>
            <a:srgbClr val="4A2545"/>
          </a:solidFill>
          <a:ln/>
        </p:spPr>
        <p:txBody>
          <a:bodyPr wrap="square" lIns="203200" tIns="127000" rIns="203200" bIns="127000" rtlCol="0" anchor="ctr"/>
          <a:lstStyle/>
          <a:p>
            <a:pPr algn="ctr" indent="0" marL="0">
              <a:buNone/>
            </a:pPr>
            <a:r>
              <a:rPr lang="en-GB" sz="3000" b="1" dirty="0">
                <a:solidFill>
                  <a:srgbClr val="FFFFFF"/>
                </a:solidFill>
                <a:latin typeface="Calibri" pitchFamily="34" charset="0"/>
                <a:ea typeface="Calibri" pitchFamily="34" charset="-122"/>
                <a:cs typeface="Calibri" pitchFamily="34" charset="-120"/>
              </a:rPr>
              <a:t>"should be boiled with his own pudding, and buried with a stake of holly through his heart"</a:t>
            </a:r>
            <a:endParaRPr lang="en-GB" sz="3000" dirty="0"/>
          </a:p>
        </p:txBody>
      </p:sp>
      <p:sp>
        <p:nvSpPr>
          <p:cNvPr id="5" name="Text 3"/>
          <p:cNvSpPr txBox="1"/>
          <p:nvPr/>
        </p:nvSpPr>
        <p:spPr>
          <a:xfrm>
            <a:off x="658368" y="3474720"/>
            <a:ext cx="8028432" cy="54864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Copy the quotation into the middle of your page. Explode it: answer each question around it.</a:t>
            </a:r>
            <a:endParaRPr lang="en-GB"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Scrooge want done to people who say ‘Merry Christmas’? What does it show?</a:t>
            </a:r>
            <a:endParaRPr lang="en-GB" sz="17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effect of the hyperbole in “boiled with his own pudding”?</a:t>
            </a:r>
            <a:endParaRPr lang="en-GB" sz="17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does Dickens choose “a stake of holly through his heart”?</a:t>
            </a:r>
            <a:endParaRPr lang="en-GB" sz="17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Why would Dickens want readers to judge Scrooge’s view of Christmas?</a:t>
            </a:r>
            <a:endParaRPr lang="en-GB"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Explosion: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658368" y="105156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AO1</a:t>
            </a:r>
            <a:endParaRPr lang="en-GB" sz="1200" dirty="0"/>
          </a:p>
        </p:txBody>
      </p:sp>
      <p:sp>
        <p:nvSpPr>
          <p:cNvPr id="5" name="Text 3"/>
          <p:cNvSpPr txBox="1"/>
          <p:nvPr/>
        </p:nvSpPr>
        <p:spPr>
          <a:xfrm>
            <a:off x="1572768" y="100584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does Scrooge want done to people who say ‘Merry Christmas’? What does it show?</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He wants them killed in a ridiculous way. It shows how angry he is that anyone could enjoy Christmas, and how cut off he is from other people.</a:t>
            </a:r>
            <a:endParaRPr lang="en-GB" sz="1100" dirty="0"/>
          </a:p>
        </p:txBody>
      </p:sp>
      <p:sp>
        <p:nvSpPr>
          <p:cNvPr id="6" name="Text 4"/>
          <p:cNvSpPr txBox="1"/>
          <p:nvPr/>
        </p:nvSpPr>
        <p:spPr>
          <a:xfrm>
            <a:off x="658368" y="195453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7" name="Text 5"/>
          <p:cNvSpPr txBox="1"/>
          <p:nvPr/>
        </p:nvSpPr>
        <p:spPr>
          <a:xfrm>
            <a:off x="1572768" y="190881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What is the effect of the hyperbole in “boiled with his own pudding”?</a:t>
            </a:r>
            <a:endParaRPr lang="en-GB" sz="1100" dirty="0"/>
          </a:p>
          <a:p>
            <a:pPr indent="0" marL="0">
              <a:buNone/>
            </a:pPr>
            <a:r>
              <a:rPr lang="en-GB" sz="1350" b="1" dirty="0">
                <a:solidFill>
                  <a:srgbClr val="6E44A8"/>
                </a:solidFill>
                <a:latin typeface="Calibri" pitchFamily="34" charset="0"/>
                <a:ea typeface="Calibri" pitchFamily="34" charset="-122"/>
                <a:cs typeface="Calibri" pitchFamily="34" charset="-120"/>
              </a:rPr>
              <a:t>The exaggeration is so extreme that it is comic. Dickens makes Scrooge a figure of fun, so readers laugh at his meanness instead of fearing it.</a:t>
            </a:r>
            <a:endParaRPr lang="en-GB" sz="1100" dirty="0"/>
          </a:p>
        </p:txBody>
      </p:sp>
      <p:sp>
        <p:nvSpPr>
          <p:cNvPr id="8" name="Text 6"/>
          <p:cNvSpPr txBox="1"/>
          <p:nvPr/>
        </p:nvSpPr>
        <p:spPr>
          <a:xfrm>
            <a:off x="658368" y="285750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AO2</a:t>
            </a:r>
            <a:endParaRPr lang="en-GB" sz="1200" dirty="0"/>
          </a:p>
        </p:txBody>
      </p:sp>
      <p:sp>
        <p:nvSpPr>
          <p:cNvPr id="9" name="Text 7"/>
          <p:cNvSpPr txBox="1"/>
          <p:nvPr/>
        </p:nvSpPr>
        <p:spPr>
          <a:xfrm>
            <a:off x="1572768" y="281178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Why does Dickens choose “a stake of holly through his heart”?</a:t>
            </a:r>
            <a:endParaRPr lang="en-GB" sz="1100" dirty="0"/>
          </a:p>
          <a:p>
            <a:pPr indent="0" marL="0">
              <a:buNone/>
            </a:pPr>
            <a:r>
              <a:rPr lang="en-GB" sz="1150" b="1" dirty="0">
                <a:solidFill>
                  <a:srgbClr val="6E44A8"/>
                </a:solidFill>
                <a:latin typeface="Calibri" pitchFamily="34" charset="0"/>
                <a:ea typeface="Calibri" pitchFamily="34" charset="-122"/>
                <a:cs typeface="Calibri" pitchFamily="34" charset="-120"/>
              </a:rPr>
              <a:t>In old stories a stake through the heart was used to kill vampires. Holly, a symbol of Christmas, becomes a weapon, so Scrooge turns Christmas into something to destroy.</a:t>
            </a:r>
            <a:endParaRPr lang="en-GB" sz="1100" dirty="0"/>
          </a:p>
        </p:txBody>
      </p:sp>
      <p:sp>
        <p:nvSpPr>
          <p:cNvPr id="10" name="Text 8"/>
          <p:cNvSpPr txBox="1"/>
          <p:nvPr/>
        </p:nvSpPr>
        <p:spPr>
          <a:xfrm>
            <a:off x="658368" y="3760470"/>
            <a:ext cx="73152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AO3</a:t>
            </a:r>
            <a:endParaRPr lang="en-GB" sz="1200" dirty="0"/>
          </a:p>
        </p:txBody>
      </p:sp>
      <p:sp>
        <p:nvSpPr>
          <p:cNvPr id="11" name="Text 9"/>
          <p:cNvSpPr txBox="1"/>
          <p:nvPr/>
        </p:nvSpPr>
        <p:spPr>
          <a:xfrm>
            <a:off x="1572768" y="3714750"/>
            <a:ext cx="7114032" cy="848106"/>
          </a:xfrm>
          <a:prstGeom prst="rect">
            <a:avLst/>
          </a:prstGeom>
          <a:noFill/>
          <a:ln/>
        </p:spPr>
        <p:txBody>
          <a:bodyPr wrap="square" lIns="254" tIns="254" rIns="254" bIns="254" rtlCol="0" anchor="t"/>
          <a:lstStyle/>
          <a:p>
            <a:pPr indent="0" marL="0">
              <a:buNone/>
            </a:pPr>
            <a:r>
              <a:rPr lang="en-GB" sz="1100" dirty="0">
                <a:solidFill>
                  <a:srgbClr val="6B5A75"/>
                </a:solidFill>
                <a:latin typeface="Calibri" pitchFamily="34" charset="0"/>
                <a:ea typeface="Calibri" pitchFamily="34" charset="-122"/>
                <a:cs typeface="Calibri" pitchFamily="34" charset="-120"/>
              </a:rPr>
              <a:t>Why would Dickens want readers to judge Scrooge’s view of Christmas?</a:t>
            </a:r>
            <a:endParaRPr lang="en-GB" sz="1100" dirty="0"/>
          </a:p>
          <a:p>
            <a:pPr indent="0" marL="0">
              <a:buNone/>
            </a:pPr>
            <a:r>
              <a:rPr lang="en-GB" sz="1150" b="1" dirty="0">
                <a:solidFill>
                  <a:srgbClr val="6E44A8"/>
                </a:solidFill>
                <a:latin typeface="Calibri" pitchFamily="34" charset="0"/>
                <a:ea typeface="Calibri" pitchFamily="34" charset="-122"/>
                <a:cs typeface="Calibri" pitchFamily="34" charset="-120"/>
              </a:rPr>
              <a:t>Dickens wrote for middle-class readers, many of them employers. Scrooge judges Christmas only by money, the attitude Dickens wanted them to see as cold and foolish.</a:t>
            </a:r>
            <a:endParaRPr lang="en-GB"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Rhetorical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Technique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700" dirty="0">
                <a:solidFill>
                  <a:srgbClr val="21122B"/>
                </a:solidFill>
                <a:latin typeface="Calibri" pitchFamily="34" charset="0"/>
                <a:ea typeface="Calibri" pitchFamily="34" charset="-122"/>
                <a:cs typeface="Calibri" pitchFamily="34" charset="-120"/>
              </a:rPr>
              <a:t>A question asked for effect. Scrooge’s questions show he thinks he is obviously right.</a:t>
            </a:r>
            <a:endParaRPr lang="en-GB" sz="1700" dirty="0"/>
          </a:p>
        </p:txBody>
      </p:sp>
      <p:sp>
        <p:nvSpPr>
          <p:cNvPr id="5" name="Shape 3"/>
          <p:cNvSpPr/>
          <p:nvPr/>
        </p:nvSpPr>
        <p:spPr>
          <a:xfrm>
            <a:off x="658368" y="1874520"/>
            <a:ext cx="8028432" cy="1188720"/>
          </a:xfrm>
          <a:prstGeom prst="rect">
            <a:avLst/>
          </a:prstGeom>
          <a:solidFill>
            <a:srgbClr val="EBF2F8"/>
          </a:solidFill>
          <a:ln w="9525">
            <a:solidFill>
              <a:srgbClr val="DDD3E6"/>
            </a:solidFill>
            <a:prstDash val="solid"/>
          </a:ln>
        </p:spPr>
      </p:sp>
      <p:sp>
        <p:nvSpPr>
          <p:cNvPr id="6" name="Text 4"/>
          <p:cNvSpPr txBox="1"/>
          <p:nvPr/>
        </p:nvSpPr>
        <p:spPr>
          <a:xfrm>
            <a:off x="841248" y="1874520"/>
            <a:ext cx="7662672" cy="1188720"/>
          </a:xfrm>
          <a:prstGeom prst="rect">
            <a:avLst/>
          </a:prstGeom>
          <a:noFill/>
          <a:ln/>
        </p:spPr>
        <p:txBody>
          <a:bodyPr wrap="square" lIns="0" tIns="0" rIns="0" bIns="0" rtlCol="0" anchor="ctr"/>
          <a:lstStyle/>
          <a:p>
            <a:pPr indent="0" marL="0">
              <a:buNone/>
            </a:pPr>
            <a:r>
              <a:rPr lang="en-GB" sz="1700" i="1" dirty="0">
                <a:solidFill>
                  <a:srgbClr val="21122B"/>
                </a:solidFill>
                <a:latin typeface="Calibri" pitchFamily="34" charset="0"/>
                <a:ea typeface="Calibri" pitchFamily="34" charset="-122"/>
                <a:cs typeface="Calibri" pitchFamily="34" charset="-120"/>
              </a:rPr>
              <a:t>“What’s Christmas time to you but a time for paying bills without money”</a:t>
            </a:r>
            <a:endParaRPr lang="en-GB" sz="1700" dirty="0"/>
          </a:p>
        </p:txBody>
      </p:sp>
      <p:sp>
        <p:nvSpPr>
          <p:cNvPr id="7" name="Text 5"/>
          <p:cNvSpPr txBox="1"/>
          <p:nvPr/>
        </p:nvSpPr>
        <p:spPr>
          <a:xfrm>
            <a:off x="658368" y="3246120"/>
            <a:ext cx="8028432" cy="1280160"/>
          </a:xfrm>
          <a:prstGeom prst="rect">
            <a:avLst/>
          </a:prstGeom>
          <a:noFill/>
          <a:ln/>
        </p:spPr>
        <p:txBody>
          <a:bodyPr wrap="square" lIns="0" tIns="0" rIns="0" bIns="0" rtlCol="0" anchor="t"/>
          <a:lstStyle/>
          <a:p>
            <a:pPr indent="0" marL="0">
              <a:buNone/>
            </a:pPr>
            <a:r>
              <a:rPr lang="en-GB" sz="1700" b="1" dirty="0">
                <a:solidFill>
                  <a:srgbClr val="6E44A8"/>
                </a:solidFill>
                <a:latin typeface="Calibri" pitchFamily="34" charset="0"/>
                <a:ea typeface="Calibri" pitchFamily="34" charset="-122"/>
                <a:cs typeface="Calibri" pitchFamily="34" charset="-120"/>
              </a:rPr>
              <a:t>Your task  </a:t>
            </a:r>
            <a:pPr indent="0" marL="0">
              <a:buNone/>
            </a:pPr>
            <a:r>
              <a:rPr lang="en-GB" sz="1700" dirty="0">
                <a:solidFill>
                  <a:srgbClr val="21122B"/>
                </a:solidFill>
                <a:latin typeface="Calibri" pitchFamily="34" charset="0"/>
                <a:ea typeface="Calibri" pitchFamily="34" charset="-122"/>
                <a:cs typeface="Calibri" pitchFamily="34" charset="-120"/>
              </a:rPr>
              <a:t>Write one sentence explaining what this rhetorical question shows about how Scrooge sees Christmas.</a:t>
            </a:r>
            <a:endParaRPr lang="en-GB"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The question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1005840"/>
            <a:ext cx="8028432" cy="3017520"/>
          </a:xfrm>
          <a:prstGeom prst="rect">
            <a:avLst/>
          </a:prstGeom>
          <a:solidFill>
            <a:srgbClr val="4A2545"/>
          </a:solidFill>
          <a:ln/>
        </p:spPr>
        <p:txBody>
          <a:bodyPr wrap="square" lIns="177800" tIns="101600" rIns="177800" bIns="101600" rtlCol="0" anchor="ctr"/>
          <a:lstStyle/>
          <a:p>
            <a:pPr indent="0" marL="0">
              <a:buNone/>
            </a:pPr>
            <a:r>
              <a:rPr lang="en-GB" sz="1400" b="1" dirty="0">
                <a:solidFill>
                  <a:srgbClr val="FFFFFF"/>
                </a:solidFill>
                <a:latin typeface="Calibri" pitchFamily="34" charset="0"/>
                <a:ea typeface="Calibri" pitchFamily="34" charset="-122"/>
                <a:cs typeface="Calibri" pitchFamily="34" charset="-120"/>
              </a:rPr>
              <a:t>Read the following extract from Chapter 1 of A Christmas Carol and then answer the question that follows.</a:t>
            </a:r>
            <a:endParaRPr lang="en-GB" sz="1400" dirty="0"/>
          </a:p>
          <a:p>
            <a:pPr indent="0" marL="0">
              <a:buNone/>
            </a:pPr>
            <a:endParaRPr lang="en-GB" sz="1400" dirty="0"/>
          </a:p>
          <a:p>
            <a:pPr indent="0" marL="0">
              <a:buNone/>
            </a:pPr>
            <a:r>
              <a:rPr lang="en-GB" sz="1400" b="1" dirty="0">
                <a:solidFill>
                  <a:srgbClr val="FFFFFF"/>
                </a:solidFill>
                <a:latin typeface="Calibri" pitchFamily="34" charset="0"/>
                <a:ea typeface="Calibri" pitchFamily="34" charset="-122"/>
                <a:cs typeface="Calibri" pitchFamily="34" charset="-120"/>
              </a:rPr>
              <a:t>In this extract, Scrooge’s nephew, Fred, has come to wish him a merry Christmas.</a:t>
            </a:r>
            <a:endParaRPr lang="en-GB" sz="1400" dirty="0"/>
          </a:p>
          <a:p>
            <a:pPr indent="0" marL="0">
              <a:buNone/>
            </a:pPr>
            <a:endParaRPr lang="en-GB" sz="1400" dirty="0"/>
          </a:p>
          <a:p>
            <a:pPr indent="0" marL="0">
              <a:buNone/>
            </a:pPr>
            <a:r>
              <a:rPr lang="en-GB" sz="1400" b="1" dirty="0">
                <a:solidFill>
                  <a:srgbClr val="FFFFFF"/>
                </a:solidFill>
                <a:latin typeface="Calibri" pitchFamily="34" charset="0"/>
                <a:ea typeface="Calibri" pitchFamily="34" charset="-122"/>
                <a:cs typeface="Calibri" pitchFamily="34" charset="-120"/>
              </a:rPr>
              <a:t>Starting with this extract, how does Dickens present Scrooge’s attitude to Christmas?</a:t>
            </a:r>
            <a:endParaRPr lang="en-GB" sz="1400" dirty="0"/>
          </a:p>
          <a:p>
            <a:pPr indent="0" marL="0">
              <a:buNone/>
            </a:pPr>
            <a:endParaRPr lang="en-GB" sz="1400" dirty="0"/>
          </a:p>
          <a:p>
            <a:pPr indent="0" marL="0">
              <a:buNone/>
            </a:pPr>
            <a:r>
              <a:rPr lang="en-GB" sz="1400" b="1" dirty="0">
                <a:solidFill>
                  <a:srgbClr val="FFFFFF"/>
                </a:solidFill>
                <a:latin typeface="Calibri" pitchFamily="34" charset="0"/>
                <a:ea typeface="Calibri" pitchFamily="34" charset="-122"/>
                <a:cs typeface="Calibri" pitchFamily="34" charset="-120"/>
              </a:rPr>
              <a:t>Write about:</a:t>
            </a:r>
            <a:endParaRPr lang="en-GB" sz="1400" dirty="0"/>
          </a:p>
          <a:p>
            <a:pPr indent="0" marL="0">
              <a:buNone/>
            </a:pPr>
            <a:r>
              <a:rPr lang="en-GB" sz="1400" b="1" dirty="0">
                <a:solidFill>
                  <a:srgbClr val="FFFFFF"/>
                </a:solidFill>
                <a:latin typeface="Calibri" pitchFamily="34" charset="0"/>
                <a:ea typeface="Calibri" pitchFamily="34" charset="-122"/>
                <a:cs typeface="Calibri" pitchFamily="34" charset="-120"/>
              </a:rPr>
              <a:t>• how Dickens presents Scrooge’s attitude to Christmas in this extract</a:t>
            </a:r>
            <a:endParaRPr lang="en-GB" sz="1400" dirty="0"/>
          </a:p>
          <a:p>
            <a:pPr indent="0" marL="0">
              <a:buNone/>
            </a:pPr>
            <a:r>
              <a:rPr lang="en-GB" sz="1400" b="1" dirty="0">
                <a:solidFill>
                  <a:srgbClr val="FFFFFF"/>
                </a:solidFill>
                <a:latin typeface="Calibri" pitchFamily="34" charset="0"/>
                <a:ea typeface="Calibri" pitchFamily="34" charset="-122"/>
                <a:cs typeface="Calibri" pitchFamily="34" charset="-120"/>
              </a:rPr>
              <a:t>• how Dickens presents Scrooge’s attitude to Christmas in the novel as a whole.</a:t>
            </a:r>
            <a:endParaRPr lang="en-GB" sz="1400" dirty="0"/>
          </a:p>
        </p:txBody>
      </p:sp>
      <p:sp>
        <p:nvSpPr>
          <p:cNvPr id="5" name="Text 3"/>
          <p:cNvSpPr txBox="1"/>
          <p:nvPr/>
        </p:nvSpPr>
        <p:spPr>
          <a:xfrm>
            <a:off x="658368" y="4206240"/>
            <a:ext cx="8028432" cy="32004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Today: plan your answer. No essay. About 9 minutes.</a:t>
            </a:r>
            <a:endParaRPr lang="en-GB"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Plan it</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Plan</a:t>
            </a:r>
            <a:endParaRPr lang="en-GB" sz="1200" dirty="0"/>
          </a:p>
        </p:txBody>
      </p:sp>
      <p:sp>
        <p:nvSpPr>
          <p:cNvPr id="4" name="Text 2"/>
          <p:cNvSpPr txBox="1"/>
          <p:nvPr/>
        </p:nvSpPr>
        <p:spPr>
          <a:xfrm>
            <a:off x="658368"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Plan</a:t>
            </a:r>
            <a:endParaRPr lang="en-GB" sz="1500" dirty="0"/>
          </a:p>
        </p:txBody>
      </p:sp>
      <p:sp>
        <p:nvSpPr>
          <p:cNvPr id="5" name="Text 3"/>
          <p:cNvSpPr txBox="1"/>
          <p:nvPr/>
        </p:nvSpPr>
        <p:spPr>
          <a:xfrm>
            <a:off x="4809744" y="914400"/>
            <a:ext cx="3877056" cy="320040"/>
          </a:xfrm>
          <a:prstGeom prst="rect">
            <a:avLst/>
          </a:prstGeom>
          <a:noFill/>
          <a:ln/>
        </p:spPr>
        <p:txBody>
          <a:bodyPr wrap="square" lIns="0" tIns="0" rIns="0" bIns="0" rtlCol="0" anchor="t"/>
          <a:lstStyle/>
          <a:p>
            <a:pPr indent="0" marL="0">
              <a:buNone/>
            </a:pPr>
            <a:r>
              <a:rPr lang="en-GB" sz="1500" b="1" dirty="0">
                <a:solidFill>
                  <a:srgbClr val="6E44A8"/>
                </a:solidFill>
                <a:latin typeface="Calibri" pitchFamily="34" charset="0"/>
                <a:ea typeface="Calibri" pitchFamily="34" charset="-122"/>
                <a:cs typeface="Calibri" pitchFamily="34" charset="-120"/>
              </a:rPr>
              <a:t>Top tips</a:t>
            </a:r>
            <a:endParaRPr lang="en-GB" sz="1500" dirty="0"/>
          </a:p>
        </p:txBody>
      </p:sp>
      <p:sp>
        <p:nvSpPr>
          <p:cNvPr id="6" name="Shape 4"/>
          <p:cNvSpPr/>
          <p:nvPr/>
        </p:nvSpPr>
        <p:spPr>
          <a:xfrm>
            <a:off x="658368" y="1280160"/>
            <a:ext cx="3877056" cy="3291840"/>
          </a:xfrm>
          <a:prstGeom prst="rect">
            <a:avLst/>
          </a:prstGeom>
          <a:solidFill>
            <a:srgbClr val="F3F0F8"/>
          </a:solidFill>
          <a:ln w="9525">
            <a:solidFill>
              <a:srgbClr val="DDD3E6"/>
            </a:solidFill>
            <a:prstDash val="solid"/>
          </a:ln>
        </p:spPr>
      </p:sp>
      <p:sp>
        <p:nvSpPr>
          <p:cNvPr id="7" name="Shape 5"/>
          <p:cNvSpPr/>
          <p:nvPr/>
        </p:nvSpPr>
        <p:spPr>
          <a:xfrm>
            <a:off x="4809744" y="1280160"/>
            <a:ext cx="3877056" cy="3291840"/>
          </a:xfrm>
          <a:prstGeom prst="rect">
            <a:avLst/>
          </a:prstGeom>
          <a:solidFill>
            <a:srgbClr val="EBF2F8"/>
          </a:solidFill>
          <a:ln w="9525">
            <a:solidFill>
              <a:srgbClr val="DDD3E6"/>
            </a:solidFill>
            <a:prstDash val="solid"/>
          </a:ln>
        </p:spPr>
      </p:sp>
      <p:sp>
        <p:nvSpPr>
          <p:cNvPr id="8" name="Text 6"/>
          <p:cNvSpPr txBox="1"/>
          <p:nvPr/>
        </p:nvSpPr>
        <p:spPr>
          <a:xfrm>
            <a:off x="795528" y="1371600"/>
            <a:ext cx="3602736" cy="3108960"/>
          </a:xfrm>
          <a:prstGeom prst="rect">
            <a:avLst/>
          </a:prstGeom>
          <a:noFill/>
          <a:ln/>
        </p:spPr>
        <p:txBody>
          <a:bodyPr wrap="square" lIns="0" tIns="0" rIns="0" bIns="0" rtlCol="0" anchor="t"/>
          <a:lstStyle/>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1. Today: plan your answer in 9 minutes. No essay.</a:t>
            </a:r>
            <a:endParaRPr lang="en-GB" sz="1450" dirty="0"/>
          </a:p>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2. Thesis: how does Scrooge’s attitude change, and why does Dickens show it?</a:t>
            </a:r>
            <a:endParaRPr lang="en-GB" sz="1450" dirty="0"/>
          </a:p>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3. Point 1 from the extract (the hyperbole). Points 2 and 3 from Stave 2 and Stave 5.</a:t>
            </a:r>
            <a:endParaRPr lang="en-GB" sz="1450" dirty="0"/>
          </a:p>
          <a:p>
            <a:pPr indent="0" marL="0">
              <a:spcAft>
                <a:spcPts val="600"/>
              </a:spcAft>
              <a:buNone/>
            </a:pPr>
            <a:r>
              <a:rPr lang="en-GB" sz="1450" dirty="0">
                <a:solidFill>
                  <a:srgbClr val="21122B"/>
                </a:solidFill>
                <a:latin typeface="Calibri" pitchFamily="34" charset="0"/>
                <a:ea typeface="Calibri" pitchFamily="34" charset="-122"/>
                <a:cs typeface="Calibri" pitchFamily="34" charset="-120"/>
              </a:rPr>
              <a:t>4. Context: what Dickens wanted his readers to feel about Christmas and money.</a:t>
            </a:r>
            <a:endParaRPr lang="en-GB" sz="1450" dirty="0"/>
          </a:p>
        </p:txBody>
      </p:sp>
      <p:sp>
        <p:nvSpPr>
          <p:cNvPr id="9" name="Text 7"/>
          <p:cNvSpPr txBox="1"/>
          <p:nvPr/>
        </p:nvSpPr>
        <p:spPr>
          <a:xfrm>
            <a:off x="4946904" y="1371600"/>
            <a:ext cx="3602736" cy="3108960"/>
          </a:xfrm>
          <a:prstGeom prst="rect">
            <a:avLst/>
          </a:prstGeom>
          <a:noFill/>
          <a:ln/>
        </p:spPr>
        <p:txBody>
          <a:bodyPr wrap="square" lIns="0" tIns="0" rIns="0" bIns="0" rtlCol="0" anchor="t"/>
          <a:lstStyle/>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A plan is notes: short phrases, not full sentences.</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Every point needs a quotation of a few words and a named method.</a:t>
            </a:r>
            <a:endParaRPr lang="en-GB" sz="1600" dirty="0"/>
          </a:p>
          <a:p>
            <a:pPr marL="342900" indent="-342900">
              <a:spcAft>
                <a:spcPts val="600"/>
              </a:spcAft>
              <a:buSzPct val="100000"/>
              <a:buChar char="•"/>
            </a:pPr>
            <a:r>
              <a:rPr lang="en-GB" sz="1600" dirty="0">
                <a:solidFill>
                  <a:srgbClr val="21122B"/>
                </a:solidFill>
                <a:latin typeface="Calibri" pitchFamily="34" charset="0"/>
                <a:ea typeface="Calibri" pitchFamily="34" charset="-122"/>
                <a:cs typeface="Calibri" pitchFamily="34" charset="-120"/>
              </a:rPr>
              <a:t>AQA’s paper calls the staves chapters: Stave 1 is Chapter 1.</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turn</a:t>
            </a:r>
            <a:endParaRPr lang="en-GB" sz="2400" dirty="0"/>
          </a:p>
        </p:txBody>
      </p:sp>
      <p:sp>
        <p:nvSpPr>
          <p:cNvPr id="3" name="Text 1"/>
          <p:cNvSpPr txBox="1"/>
          <p:nvPr/>
        </p:nvSpPr>
        <p:spPr>
          <a:xfrm>
            <a:off x="658368" y="1371600"/>
            <a:ext cx="8028432" cy="1097280"/>
          </a:xfrm>
          <a:prstGeom prst="rect">
            <a:avLst/>
          </a:prstGeom>
          <a:noFill/>
          <a:ln/>
        </p:spPr>
        <p:txBody>
          <a:bodyPr wrap="square" lIns="0" tIns="0" rIns="0" bIns="0" rtlCol="0" anchor="ctr"/>
          <a:lstStyle/>
          <a:p>
            <a:pPr indent="0" marL="0">
              <a:buNone/>
            </a:pPr>
            <a:r>
              <a:rPr lang="en-GB" sz="5400" dirty="0">
                <a:solidFill>
                  <a:srgbClr val="4A2545"/>
                </a:solidFill>
                <a:latin typeface="Cambria" pitchFamily="34" charset="0"/>
                <a:ea typeface="Cambria" pitchFamily="34" charset="-122"/>
                <a:cs typeface="Cambria" pitchFamily="34" charset="-120"/>
              </a:rPr>
              <a:t>9 minutes</a:t>
            </a:r>
            <a:endParaRPr lang="en-GB" sz="5400" dirty="0"/>
          </a:p>
        </p:txBody>
      </p:sp>
      <p:sp>
        <p:nvSpPr>
          <p:cNvPr id="4" name="Text 2"/>
          <p:cNvSpPr txBox="1"/>
          <p:nvPr/>
        </p:nvSpPr>
        <p:spPr>
          <a:xfrm>
            <a:off x="658368" y="2743200"/>
            <a:ext cx="8028432" cy="914400"/>
          </a:xfrm>
          <a:prstGeom prst="rect">
            <a:avLst/>
          </a:prstGeom>
          <a:noFill/>
          <a:ln/>
        </p:spPr>
        <p:txBody>
          <a:bodyPr wrap="square" lIns="0" tIns="0" rIns="0" bIns="0" rtlCol="0" anchor="t"/>
          <a:lstStyle/>
          <a:p>
            <a:pPr indent="0" marL="0">
              <a:buNone/>
            </a:pPr>
            <a:r>
              <a:rPr lang="en-GB" sz="1800" dirty="0">
                <a:solidFill>
                  <a:srgbClr val="6E44A8"/>
                </a:solidFill>
                <a:latin typeface="Calibri" pitchFamily="34" charset="0"/>
                <a:ea typeface="Calibri" pitchFamily="34" charset="-122"/>
                <a:cs typeface="Calibri" pitchFamily="34" charset="-120"/>
              </a:rPr>
              <a:t>Today: plan your answer in 9 minutes. No essay.</a:t>
            </a:r>
            <a:endParaRPr lang="en-GB"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plan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05840"/>
            <a:ext cx="8028432" cy="3566160"/>
          </a:xfrm>
          <a:prstGeom prst="rect">
            <a:avLst/>
          </a:prstGeom>
          <a:solidFill>
            <a:srgbClr val="F3F0F8"/>
          </a:solidFill>
          <a:ln w="9525">
            <a:solidFill>
              <a:srgbClr val="DDD3E6"/>
            </a:solidFill>
          </a:ln>
        </p:spPr>
        <p:txBody>
          <a:bodyPr wrap="square" lIns="152400" tIns="101600" rIns="152400" bIns="101600" rtlCol="0" anchor="t"/>
          <a:lstStyle/>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Thesis: Dickens presents Scrooge’s hatred of Christmas as foolish and comic at first, then reverses it, so readers see that keeping Christmas means caring for others.</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1 (extract): hyperbole, “boiled with his own pudding”: Scrooge is a figure of fun who judges Christmas only by money (“paying bills without money”).</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2: Stave 2, Fezziwig’s ball. Scrooge remembers the joy of Christmas: “The happiness he gives, is quite as great as if it cost a fortune.” His younger self loved it.</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Point 3: Stave 5, cyclical structure. “A merry Christmas to everybody!” His words now echo Fred’s, and he goes to Fred’s dinner.</a:t>
            </a:r>
            <a:endParaRPr lang="en-GB" sz="1600" dirty="0"/>
          </a:p>
          <a:p>
            <a:pPr indent="0" marL="0">
              <a:spcAft>
                <a:spcPts val="400"/>
              </a:spcAft>
              <a:buNone/>
            </a:pPr>
            <a:r>
              <a:rPr lang="en-GB" sz="1600" dirty="0">
                <a:solidFill>
                  <a:srgbClr val="21122B"/>
                </a:solidFill>
                <a:latin typeface="Calibri" pitchFamily="34" charset="0"/>
                <a:ea typeface="Calibri" pitchFamily="34" charset="-122"/>
                <a:cs typeface="Calibri" pitchFamily="34" charset="-120"/>
              </a:rPr>
              <a:t>Context: Dickens wrote in 1843 for comfortable readers; Fred’s “fellow-passengers to the grave” gives Dickens’s view that Christmas is a time to remember the poor.</a:t>
            </a:r>
            <a:endParaRPr lang="en-GB"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 Scrooge and the charity collectors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896112"/>
            <a:ext cx="8028432" cy="274320"/>
          </a:xfrm>
          <a:prstGeom prst="rect">
            <a:avLst/>
          </a:prstGeom>
          <a:noFill/>
          <a:ln/>
        </p:spPr>
        <p:txBody>
          <a:bodyPr wrap="square" lIns="0" tIns="0" rIns="0" bIns="0" rtlCol="0" anchor="t"/>
          <a:lstStyle/>
          <a:p>
            <a:pPr indent="0" marL="0">
              <a:buNone/>
            </a:pPr>
            <a:r>
              <a:rPr lang="en-GB" sz="1150" i="1" dirty="0">
                <a:solidFill>
                  <a:srgbClr val="6B5A75"/>
                </a:solidFill>
                <a:latin typeface="Calibri" pitchFamily="34" charset="0"/>
                <a:ea typeface="Calibri" pitchFamily="34" charset="-122"/>
                <a:cs typeface="Calibri" pitchFamily="34" charset="-120"/>
              </a:rPr>
              <a:t>Charles Dickens · Stave 1</a:t>
            </a:r>
            <a:endParaRPr lang="en-GB" sz="1150" dirty="0"/>
          </a:p>
        </p:txBody>
      </p:sp>
      <p:sp>
        <p:nvSpPr>
          <p:cNvPr id="5" name="Shape 3"/>
          <p:cNvSpPr/>
          <p:nvPr/>
        </p:nvSpPr>
        <p:spPr>
          <a:xfrm>
            <a:off x="658368" y="1234440"/>
            <a:ext cx="8028432" cy="3611880"/>
          </a:xfrm>
          <a:prstGeom prst="rect">
            <a:avLst/>
          </a:prstGeom>
          <a:solidFill>
            <a:srgbClr val="FFFFFF"/>
          </a:solidFill>
          <a:ln w="9525">
            <a:solidFill>
              <a:srgbClr val="DDD3E6"/>
            </a:solidFill>
            <a:prstDash val="solid"/>
          </a:ln>
        </p:spPr>
      </p:sp>
      <p:sp>
        <p:nvSpPr>
          <p:cNvPr id="6" name="Text 4"/>
          <p:cNvSpPr txBox="1"/>
          <p:nvPr/>
        </p:nvSpPr>
        <p:spPr>
          <a:xfrm>
            <a:off x="731520" y="1344168"/>
            <a:ext cx="411480" cy="3429000"/>
          </a:xfrm>
          <a:prstGeom prst="rect">
            <a:avLst/>
          </a:prstGeom>
          <a:noFill/>
          <a:ln/>
        </p:spPr>
        <p:txBody>
          <a:bodyPr wrap="square" lIns="0" tIns="0" rIns="0" bIns="0" rtlCol="0" anchor="t"/>
          <a:lstStyle/>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1</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5</a:t>
            </a:r>
            <a:endParaRPr lang="en-GB" sz="1600" dirty="0"/>
          </a:p>
          <a:p>
            <a:pPr algn="r" indent="0" marL="0">
              <a:lnSpc>
                <a:spcPct val="100000"/>
              </a:lnSpc>
              <a:buNone/>
            </a:pPr>
            <a:r>
              <a:rPr lang="en-GB" sz="1600" dirty="0">
                <a:solidFill>
                  <a:srgbClr val="6B5A75"/>
                </a:solidFill>
                <a:latin typeface="Calibri" pitchFamily="34" charset="0"/>
                <a:ea typeface="Calibri" pitchFamily="34" charset="-122"/>
                <a:cs typeface="Calibri" pitchFamily="34" charset="-120"/>
              </a:rPr>
              <a:t> </a:t>
            </a:r>
            <a:endParaRPr lang="en-GB" sz="1600" dirty="0"/>
          </a:p>
        </p:txBody>
      </p:sp>
      <p:sp>
        <p:nvSpPr>
          <p:cNvPr id="7" name="Text 5"/>
          <p:cNvSpPr txBox="1"/>
          <p:nvPr/>
        </p:nvSpPr>
        <p:spPr>
          <a:xfrm>
            <a:off x="1280160" y="1344168"/>
            <a:ext cx="7251192" cy="3429000"/>
          </a:xfrm>
          <a:prstGeom prst="rect">
            <a:avLst/>
          </a:prstGeom>
          <a:noFill/>
          <a:ln/>
        </p:spPr>
        <p:txBody>
          <a:bodyPr wrap="square" lIns="0" tIns="0" rIns="0" bIns="0" rtlCol="0" anchor="t"/>
          <a:lstStyle/>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“I wish to be left alone,” said Scrooge. “Since you</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ask me what I wish, gentlemen, that is my answer.</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I don’t make merry myself at Christmas and I can’t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afford to make idle people merry. I help to support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the establishments I have mentioned – they cost</a:t>
            </a:r>
            <a:endParaRPr lang="en-GB" sz="1600" dirty="0"/>
          </a:p>
          <a:p>
            <a:pPr indent="0" marL="0">
              <a:lnSpc>
                <a:spcPct val="100000"/>
              </a:lnSpc>
              <a:buNone/>
            </a:pPr>
            <a:r>
              <a:rPr lang="en-GB" sz="1600" dirty="0">
                <a:solidFill>
                  <a:srgbClr val="21122B"/>
                </a:solidFill>
                <a:latin typeface="Calibri" pitchFamily="34" charset="0"/>
                <a:ea typeface="Calibri" pitchFamily="34" charset="-122"/>
                <a:cs typeface="Calibri" pitchFamily="34" charset="-120"/>
              </a:rPr>
              <a:t>enough; and those who are badly off must go there.”</a:t>
            </a:r>
            <a:endParaRPr lang="en-GB"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Have a go</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Practise</a:t>
            </a:r>
            <a:endParaRPr lang="en-GB" sz="1200" dirty="0"/>
          </a:p>
        </p:txBody>
      </p:sp>
      <p:sp>
        <p:nvSpPr>
          <p:cNvPr id="4" name="Text 2"/>
          <p:cNvSpPr txBox="1"/>
          <p:nvPr/>
        </p:nvSpPr>
        <p:spPr>
          <a:xfrm>
            <a:off x="658368" y="960120"/>
            <a:ext cx="8028432" cy="82296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Read Scrooge’s words to the charity collectors. Answer in two or three sentences.</a:t>
            </a:r>
            <a:endParaRPr lang="en-GB" sz="1600" dirty="0"/>
          </a:p>
        </p:txBody>
      </p:sp>
      <p:sp>
        <p:nvSpPr>
          <p:cNvPr id="5" name="Text 3"/>
          <p:cNvSpPr txBox="1"/>
          <p:nvPr/>
        </p:nvSpPr>
        <p:spPr>
          <a:xfrm>
            <a:off x="658368" y="1874520"/>
            <a:ext cx="8028432" cy="2377440"/>
          </a:xfrm>
          <a:prstGeom prst="rect">
            <a:avLst/>
          </a:prstGeom>
          <a:solidFill>
            <a:srgbClr val="4A2545"/>
          </a:solidFill>
          <a:ln/>
        </p:spPr>
        <p:txBody>
          <a:bodyPr wrap="square" lIns="177800" tIns="101600" rIns="177800" bIns="101600" rtlCol="0" anchor="ctr"/>
          <a:lstStyle/>
          <a:p>
            <a:pPr indent="0" marL="0">
              <a:buNone/>
            </a:pPr>
            <a:r>
              <a:rPr lang="en-GB" sz="2000" b="1" dirty="0">
                <a:solidFill>
                  <a:srgbClr val="FFFFFF"/>
                </a:solidFill>
                <a:latin typeface="Calibri" pitchFamily="34" charset="0"/>
                <a:ea typeface="Calibri" pitchFamily="34" charset="-122"/>
                <a:cs typeface="Calibri" pitchFamily="34" charset="-120"/>
              </a:rPr>
              <a:t>What does this add to your view of Scrooge’s attitude? Use one quotation.</a:t>
            </a:r>
            <a:endParaRPr lang="en-GB"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Green pen</a:t>
            </a:r>
            <a:endParaRPr lang="en-GB" sz="2400" dirty="0"/>
          </a:p>
        </p:txBody>
      </p:sp>
      <p:sp>
        <p:nvSpPr>
          <p:cNvPr id="3" name="Text 1"/>
          <p:cNvSpPr txBox="1"/>
          <p:nvPr/>
        </p:nvSpPr>
        <p:spPr>
          <a:xfrm>
            <a:off x="658368" y="914400"/>
            <a:ext cx="8028432" cy="411480"/>
          </a:xfrm>
          <a:prstGeom prst="rect">
            <a:avLst/>
          </a:prstGeom>
          <a:noFill/>
          <a:ln/>
        </p:spPr>
        <p:txBody>
          <a:bodyPr wrap="square" lIns="0" tIns="0" rIns="0" bIns="0" rtlCol="0" anchor="t"/>
          <a:lstStyle/>
          <a:p>
            <a:pPr indent="0" marL="0">
              <a:buNone/>
            </a:pPr>
            <a:r>
              <a:rPr lang="en-GB" sz="1600" dirty="0">
                <a:solidFill>
                  <a:srgbClr val="6E44A8"/>
                </a:solidFill>
                <a:latin typeface="Calibri" pitchFamily="34" charset="0"/>
                <a:ea typeface="Calibri" pitchFamily="34" charset="-122"/>
                <a:cs typeface="Calibri" pitchFamily="34" charset="-120"/>
              </a:rPr>
              <a:t>Check your work and improve it in green pen.</a:t>
            </a:r>
            <a:endParaRPr lang="en-GB" sz="1600" dirty="0"/>
          </a:p>
        </p:txBody>
      </p:sp>
      <p:sp>
        <p:nvSpPr>
          <p:cNvPr id="4" name="Text 2"/>
          <p:cNvSpPr txBox="1"/>
          <p:nvPr/>
        </p:nvSpPr>
        <p:spPr>
          <a:xfrm>
            <a:off x="658368" y="146304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5" name="Text 3"/>
          <p:cNvSpPr txBox="1"/>
          <p:nvPr/>
        </p:nvSpPr>
        <p:spPr>
          <a:xfrm>
            <a:off x="1207008" y="1417320"/>
            <a:ext cx="7479792" cy="98145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My thesis says how Scrooge’s attitude changes and why Dickens shows it.</a:t>
            </a:r>
            <a:endParaRPr lang="en-GB" sz="1800" dirty="0"/>
          </a:p>
        </p:txBody>
      </p:sp>
      <p:sp>
        <p:nvSpPr>
          <p:cNvPr id="6" name="Text 4"/>
          <p:cNvSpPr txBox="1"/>
          <p:nvPr/>
        </p:nvSpPr>
        <p:spPr>
          <a:xfrm>
            <a:off x="658368" y="249936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7" name="Text 5"/>
          <p:cNvSpPr txBox="1"/>
          <p:nvPr/>
        </p:nvSpPr>
        <p:spPr>
          <a:xfrm>
            <a:off x="1207008" y="2453640"/>
            <a:ext cx="7479792" cy="98145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Each point has a short quotation and a named method.</a:t>
            </a:r>
            <a:endParaRPr lang="en-GB" sz="1800" dirty="0"/>
          </a:p>
        </p:txBody>
      </p:sp>
      <p:sp>
        <p:nvSpPr>
          <p:cNvPr id="8" name="Text 6"/>
          <p:cNvSpPr txBox="1"/>
          <p:nvPr/>
        </p:nvSpPr>
        <p:spPr>
          <a:xfrm>
            <a:off x="658368" y="3535680"/>
            <a:ext cx="384048" cy="384048"/>
          </a:xfrm>
          <a:prstGeom prst="ellipse">
            <a:avLst/>
          </a:prstGeom>
          <a:solidFill>
            <a:srgbClr val="6E44A8"/>
          </a:solidFill>
          <a:ln/>
        </p:spPr>
        <p:txBody>
          <a:bodyPr wrap="square" lIns="0" tIns="0" rIns="0" bIns="0" rtlCol="0" anchor="ctr"/>
          <a:lstStyle/>
          <a:p>
            <a:pPr algn="ctr" indent="0" marL="0">
              <a:buNone/>
            </a:pPr>
            <a:r>
              <a:rPr lang="en-GB" sz="1600" b="1" dirty="0">
                <a:solidFill>
                  <a:srgbClr val="FFFFFF"/>
                </a:solidFill>
                <a:latin typeface="Calibri" pitchFamily="34" charset="0"/>
                <a:ea typeface="Calibri" pitchFamily="34" charset="-122"/>
                <a:cs typeface="Calibri" pitchFamily="34" charset="-120"/>
              </a:rPr>
              <a:t>✓</a:t>
            </a:r>
            <a:endParaRPr lang="en-GB" sz="1600" dirty="0"/>
          </a:p>
        </p:txBody>
      </p:sp>
      <p:sp>
        <p:nvSpPr>
          <p:cNvPr id="9" name="Text 7"/>
          <p:cNvSpPr txBox="1"/>
          <p:nvPr/>
        </p:nvSpPr>
        <p:spPr>
          <a:xfrm>
            <a:off x="1207008" y="3489960"/>
            <a:ext cx="7479792" cy="981456"/>
          </a:xfrm>
          <a:prstGeom prst="rect">
            <a:avLst/>
          </a:prstGeom>
          <a:noFill/>
          <a:ln/>
        </p:spPr>
        <p:txBody>
          <a:bodyPr wrap="square" lIns="0" tIns="0" rIns="0" bIns="0" rtlCol="0" anchor="ctr"/>
          <a:lstStyle/>
          <a:p>
            <a:pPr indent="0" marL="0">
              <a:buNone/>
            </a:pPr>
            <a:r>
              <a:rPr lang="en-GB" sz="1800" dirty="0">
                <a:solidFill>
                  <a:srgbClr val="21122B"/>
                </a:solidFill>
                <a:latin typeface="Calibri" pitchFamily="34" charset="0"/>
                <a:ea typeface="Calibri" pitchFamily="34" charset="-122"/>
                <a:cs typeface="Calibri" pitchFamily="34" charset="-120"/>
              </a:rPr>
              <a:t>At least one point goes beyond the extract to another stave.</a:t>
            </a:r>
            <a:endParaRPr lang="en-GB" sz="1800" dirty="0"/>
          </a:p>
        </p:txBody>
      </p:sp>
    </p:spTree>
  </p:cSld>
  <p:clrMapOvr>
    <a:masterClrMapping/>
  </p:clrMapOvr>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Achievement: A Christmas Carol, drill 1: Boiled with his own pudding</dc:title>
  <dc:subject>PptxGenJS Presentation</dc:subject>
  <dc:creator>Between the Lines</dc:creator>
  <cp:lastModifiedBy>Between the Lines</cp:lastModifiedBy>
  <cp:revision>1</cp:revision>
  <dcterms:created xsi:type="dcterms:W3CDTF">2026-10-10T22:02:35Z</dcterms:created>
  <dcterms:modified xsi:type="dcterms:W3CDTF">2026-10-10T22:02:35Z</dcterms:modified>
</cp:coreProperties>
</file>