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cce2252b-21c6-d081-fb69-ff5d4801a2d7}">
          <p14:sldIdLst>
            <p14:sldId id="256"/>
          </p14:sldIdLst>
        </p14:section>
        <p14:section name="Know" id="{d5faa8e0-42c5-2fe0-f88d-bef729eb4b05}">
          <p14:sldIdLst>
            <p14:sldId id="257"/>
            <p14:sldId id="258"/>
            <p14:sldId id="259"/>
            <p14:sldId id="260"/>
            <p14:sldId id="261"/>
            <p14:sldId id="262"/>
          </p14:sldIdLst>
        </p14:section>
        <p14:section name="Apply" id="{f2f59e00-4c9e-fd14-0f9a-520e53001285}">
          <p14:sldIdLst>
            <p14:sldId id="263"/>
            <p14:sldId id="264"/>
            <p14:sldId id="265"/>
            <p14:sldId id="266"/>
          </p14:sldIdLst>
        </p14:section>
        <p14:section name="Master" id="{0526d80d-4ebc-2210-8e6a-0c0eafbe611e}">
          <p14:sldIdLst>
            <p14:sldId id="267"/>
            <p14:sldId id="268"/>
            <p14:sldId id="269"/>
            <p14:sldId id="270"/>
            <p14:sldId id="271"/>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Timings (minutes): Do Now 3, Focus reminder and the moment 3, Quotation explosion 4, Technique 2, The question: plan 8, Model and green pen 3, Have a go 2. Students need their own copies open at Sheila’s confession. Give them a minute to find it before you read the guide. Common error: saying Sheila changes completely in Act 1. Push for stages: guilt in Act 1, warnings in Act 2, judging her parents in Act 3. The play deals with a young woman who took her own life. Use that wording, and follow the school’s safeguarding guidance if anything affects a student.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without notes.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reminder aloud. Ask one student to put the first point in their own words.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Quick answers, out loud or on mini whiteboards.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Correct any misreadings now, before the analysis.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copy the quotation in the middle of a page and annotate it as you go through the questions.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note form around the quotation. Take answers before showing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add anything they missed in a different colour.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Model the technique on the example, then give students two or three minutes for the task.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question aloud. Students underline the focus and the lines or part of the text it names.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 through the plan. The first step says how much to write today.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Time it. Give a one-minute warning.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makes it work: The thesis answers the whole question in one sentence, including why Priestley shows the change. One point from each act, in play order, so the plan covers the whole play. Each point has a short quotation, a method and a piece of context.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Sheila will not go back to the engagement as if nothing has happened. The short sentences show her thinking for herself, and “not yet” leaves the door open, so the change is real and still going 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students three minutes. Collect the sheets to see what to reteach next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RAISING ACHIEVEMENT · AN INSPECTOR CALLS · DRILL 1</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Never, never again</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Sheila and Eric</a:t>
            </a:r>
            <a:endParaRPr lang="en-GB" sz="1400" dirty="0"/>
          </a:p>
          <a:p>
            <a:pPr algn="l" indent="0" marL="0">
              <a:buNone/>
            </a:pPr>
            <a:r>
              <a:rPr lang="en-GB" sz="1400" dirty="0">
                <a:solidFill>
                  <a:srgbClr val="21122B"/>
                </a:solidFill>
                <a:latin typeface="Calibri" pitchFamily="34" charset="0"/>
                <a:ea typeface="Calibri" pitchFamily="34" charset="-122"/>
                <a:cs typeface="Calibri" pitchFamily="34" charset="-120"/>
              </a:rPr>
              <a:t>Today: how Sheila begins to change in Act 1</a:t>
            </a:r>
            <a:endParaRPr lang="en-GB" sz="1400" dirty="0"/>
          </a:p>
          <a:p>
            <a:pPr algn="l" indent="0" marL="0">
              <a:buNone/>
            </a:pPr>
            <a:r>
              <a:rPr lang="en-GB" sz="1400" dirty="0">
                <a:solidFill>
                  <a:srgbClr val="6B5A75"/>
                </a:solidFill>
                <a:latin typeface="Calibri" pitchFamily="34" charset="0"/>
                <a:ea typeface="Calibri" pitchFamily="34" charset="-122"/>
                <a:cs typeface="Calibri" pitchFamily="34" charset="-120"/>
              </a:rPr>
              <a:t>25 minutes</a:t>
            </a:r>
            <a:endParaRPr lang="en-GB"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5156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In which city is the play set?</a:t>
            </a:r>
            <a:endParaRPr lang="en-GB" sz="170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8308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the family celebrating when the play opens?</a:t>
            </a:r>
            <a:endParaRPr lang="en-GB" sz="170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51460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How many years separate the setting of the play from the year Priestley wrote it?</a:t>
            </a:r>
            <a:endParaRPr lang="en-GB" sz="170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4612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the name of the Birlings’ maid?</a:t>
            </a:r>
            <a:endParaRPr lang="en-GB" sz="1700" dirty="0"/>
          </a:p>
        </p:txBody>
      </p:sp>
      <p:sp>
        <p:nvSpPr>
          <p:cNvPr id="12" name="Text 10"/>
          <p:cNvSpPr txBox="1"/>
          <p:nvPr/>
        </p:nvSpPr>
        <p:spPr>
          <a:xfrm>
            <a:off x="658368" y="403250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5</a:t>
            </a:r>
            <a:endParaRPr lang="en-GB" sz="1400" dirty="0"/>
          </a:p>
        </p:txBody>
      </p:sp>
      <p:sp>
        <p:nvSpPr>
          <p:cNvPr id="13" name="Text 11"/>
          <p:cNvSpPr txBox="1"/>
          <p:nvPr/>
        </p:nvSpPr>
        <p:spPr>
          <a:xfrm>
            <a:off x="1207008" y="397764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kind of business does Mr Birling own?</a:t>
            </a:r>
            <a:endParaRPr lang="en-GB"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3327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In which city is the play set?</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Brumley, an industrial city in the North Midlands</a:t>
            </a:r>
            <a:endParaRPr lang="en-GB" sz="115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6479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is the family celebrating when the play opens?</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Sheila’s engagement to Gerald Croft</a:t>
            </a:r>
            <a:endParaRPr lang="en-GB" sz="115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49631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How many years separate the setting of the play from the year Priestley wrote it?</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33 years: it is set in 1912 and was written in 1945</a:t>
            </a:r>
            <a:endParaRPr lang="en-GB" sz="115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2783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is the name of the Birlings’ maid?</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Edna</a:t>
            </a:r>
            <a:endParaRPr lang="en-GB" sz="1150" dirty="0"/>
          </a:p>
        </p:txBody>
      </p:sp>
      <p:sp>
        <p:nvSpPr>
          <p:cNvPr id="12" name="Text 10"/>
          <p:cNvSpPr txBox="1"/>
          <p:nvPr/>
        </p:nvSpPr>
        <p:spPr>
          <a:xfrm>
            <a:off x="658368" y="403250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5</a:t>
            </a:r>
            <a:endParaRPr lang="en-GB" sz="1400" dirty="0"/>
          </a:p>
        </p:txBody>
      </p:sp>
      <p:sp>
        <p:nvSpPr>
          <p:cNvPr id="13" name="Text 11"/>
          <p:cNvSpPr txBox="1"/>
          <p:nvPr/>
        </p:nvSpPr>
        <p:spPr>
          <a:xfrm>
            <a:off x="1207008" y="395935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kind of business does Mr Birling own?</a:t>
            </a:r>
            <a:endParaRPr lang="en-GB" sz="1150" dirty="0"/>
          </a:p>
          <a:p>
            <a:pPr indent="0" marL="0">
              <a:buNone/>
            </a:pPr>
            <a:r>
              <a:rPr lang="en-GB" sz="1350" b="1" dirty="0">
                <a:solidFill>
                  <a:srgbClr val="6E44A8"/>
                </a:solidFill>
                <a:latin typeface="Calibri" pitchFamily="34" charset="0"/>
                <a:ea typeface="Calibri" pitchFamily="34" charset="-122"/>
                <a:cs typeface="Calibri" pitchFamily="34" charset="-120"/>
              </a:rPr>
              <a:t>A factory: he is a manufacturer, and Eva worked in one of his machine shops</a:t>
            </a:r>
            <a:endParaRPr lang="en-GB"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Focus reminder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60120"/>
            <a:ext cx="8028432" cy="411480"/>
          </a:xfrm>
          <a:prstGeom prst="rect">
            <a:avLst/>
          </a:prstGeom>
          <a:noFill/>
          <a:ln/>
        </p:spPr>
        <p:txBody>
          <a:bodyPr wrap="square" lIns="0" tIns="0" rIns="0" bIns="0" rtlCol="0" anchor="t"/>
          <a:lstStyle/>
          <a:p>
            <a:pPr indent="0" marL="0">
              <a:buNone/>
            </a:pPr>
            <a:r>
              <a:rPr lang="en-GB" sz="1700" b="1" dirty="0">
                <a:solidFill>
                  <a:srgbClr val="4A2545"/>
                </a:solidFill>
                <a:latin typeface="Calibri" pitchFamily="34" charset="0"/>
                <a:ea typeface="Calibri" pitchFamily="34" charset="-122"/>
                <a:cs typeface="Calibri" pitchFamily="34" charset="-120"/>
              </a:rPr>
              <a:t>What the essay question asks you to do</a:t>
            </a:r>
            <a:endParaRPr lang="en-GB" sz="1700" dirty="0"/>
          </a:p>
        </p:txBody>
      </p:sp>
      <p:sp>
        <p:nvSpPr>
          <p:cNvPr id="5" name="Shape 3"/>
          <p:cNvSpPr/>
          <p:nvPr/>
        </p:nvSpPr>
        <p:spPr>
          <a:xfrm>
            <a:off x="658368" y="1508760"/>
            <a:ext cx="8028432" cy="644652"/>
          </a:xfrm>
          <a:prstGeom prst="rect">
            <a:avLst/>
          </a:prstGeom>
          <a:solidFill>
            <a:srgbClr val="F3F0F8"/>
          </a:solidFill>
          <a:ln w="9525">
            <a:solidFill>
              <a:srgbClr val="DDD3E6"/>
            </a:solidFill>
            <a:prstDash val="solid"/>
          </a:ln>
        </p:spPr>
      </p:sp>
      <p:sp>
        <p:nvSpPr>
          <p:cNvPr id="6" name="Text 4"/>
          <p:cNvSpPr txBox="1"/>
          <p:nvPr/>
        </p:nvSpPr>
        <p:spPr>
          <a:xfrm>
            <a:off x="841248" y="150876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There is no extract. Plan from memory, using short quotations you know by heart.</a:t>
            </a:r>
            <a:endParaRPr lang="en-GB" sz="1700" dirty="0"/>
          </a:p>
        </p:txBody>
      </p:sp>
      <p:sp>
        <p:nvSpPr>
          <p:cNvPr id="7" name="Shape 5"/>
          <p:cNvSpPr/>
          <p:nvPr/>
        </p:nvSpPr>
        <p:spPr>
          <a:xfrm>
            <a:off x="658368" y="2263140"/>
            <a:ext cx="8028432" cy="644652"/>
          </a:xfrm>
          <a:prstGeom prst="rect">
            <a:avLst/>
          </a:prstGeom>
          <a:solidFill>
            <a:srgbClr val="F3F0F8"/>
          </a:solidFill>
          <a:ln w="9525">
            <a:solidFill>
              <a:srgbClr val="DDD3E6"/>
            </a:solidFill>
            <a:prstDash val="solid"/>
          </a:ln>
        </p:spPr>
      </p:sp>
      <p:sp>
        <p:nvSpPr>
          <p:cNvPr id="8" name="Text 6"/>
          <p:cNvSpPr txBox="1"/>
          <p:nvPr/>
        </p:nvSpPr>
        <p:spPr>
          <a:xfrm>
            <a:off x="841248" y="226314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Track the change: where they start in Act 1 and where they end in Act 3.</a:t>
            </a:r>
            <a:endParaRPr lang="en-GB" sz="1700" dirty="0"/>
          </a:p>
        </p:txBody>
      </p:sp>
      <p:sp>
        <p:nvSpPr>
          <p:cNvPr id="9" name="Shape 7"/>
          <p:cNvSpPr/>
          <p:nvPr/>
        </p:nvSpPr>
        <p:spPr>
          <a:xfrm>
            <a:off x="658368" y="3017520"/>
            <a:ext cx="8028432" cy="644652"/>
          </a:xfrm>
          <a:prstGeom prst="rect">
            <a:avLst/>
          </a:prstGeom>
          <a:solidFill>
            <a:srgbClr val="F3F0F8"/>
          </a:solidFill>
          <a:ln w="9525">
            <a:solidFill>
              <a:srgbClr val="DDD3E6"/>
            </a:solidFill>
            <a:prstDash val="solid"/>
          </a:ln>
        </p:spPr>
      </p:sp>
      <p:sp>
        <p:nvSpPr>
          <p:cNvPr id="10" name="Text 8"/>
          <p:cNvSpPr txBox="1"/>
          <p:nvPr/>
        </p:nvSpPr>
        <p:spPr>
          <a:xfrm>
            <a:off x="841248" y="301752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Write ‘Priestley presents Sheila as...’ or ‘Priestley presents Eric as...’.</a:t>
            </a:r>
            <a:endParaRPr lang="en-GB" sz="1700" dirty="0"/>
          </a:p>
        </p:txBody>
      </p:sp>
      <p:sp>
        <p:nvSpPr>
          <p:cNvPr id="11" name="Shape 9"/>
          <p:cNvSpPr/>
          <p:nvPr/>
        </p:nvSpPr>
        <p:spPr>
          <a:xfrm>
            <a:off x="658368" y="3771900"/>
            <a:ext cx="8028432" cy="644652"/>
          </a:xfrm>
          <a:prstGeom prst="rect">
            <a:avLst/>
          </a:prstGeom>
          <a:solidFill>
            <a:srgbClr val="F3F0F8"/>
          </a:solidFill>
          <a:ln w="9525">
            <a:solidFill>
              <a:srgbClr val="DDD3E6"/>
            </a:solidFill>
            <a:prstDash val="solid"/>
          </a:ln>
        </p:spPr>
      </p:sp>
      <p:sp>
        <p:nvSpPr>
          <p:cNvPr id="12" name="Text 10"/>
          <p:cNvSpPr txBox="1"/>
          <p:nvPr/>
        </p:nvSpPr>
        <p:spPr>
          <a:xfrm>
            <a:off x="841248" y="377190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Say why: Priestley puts his hope in the young. What does he want his 1945 audience to learn from them?</a:t>
            </a:r>
            <a:endParaRPr lang="en-GB"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Act 1: Sheila and the shop girl</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896112"/>
            <a:ext cx="8028432" cy="274320"/>
          </a:xfrm>
          <a:prstGeom prst="rect">
            <a:avLst/>
          </a:prstGeom>
          <a:noFill/>
          <a:ln/>
        </p:spPr>
        <p:txBody>
          <a:bodyPr wrap="square" lIns="0" tIns="0" rIns="0" bIns="0" rtlCol="0" anchor="t"/>
          <a:lstStyle/>
          <a:p>
            <a:pPr indent="0" marL="0">
              <a:buNone/>
            </a:pPr>
            <a:r>
              <a:rPr lang="en-GB" sz="1150" i="1" dirty="0">
                <a:solidFill>
                  <a:srgbClr val="6B5A75"/>
                </a:solidFill>
                <a:latin typeface="Calibri" pitchFamily="34" charset="0"/>
                <a:ea typeface="Calibri" pitchFamily="34" charset="-122"/>
                <a:cs typeface="Calibri" pitchFamily="34" charset="-120"/>
              </a:rPr>
              <a:t>J. B. Priestley · Act 1, Sheila’s confession about Milwards. Our guide: read it in your own copy.</a:t>
            </a:r>
            <a:endParaRPr lang="en-GB" sz="1150" dirty="0"/>
          </a:p>
        </p:txBody>
      </p:sp>
      <p:sp>
        <p:nvSpPr>
          <p:cNvPr id="5" name="Shape 3"/>
          <p:cNvSpPr/>
          <p:nvPr/>
        </p:nvSpPr>
        <p:spPr>
          <a:xfrm>
            <a:off x="658368" y="1234440"/>
            <a:ext cx="8028432" cy="3611880"/>
          </a:xfrm>
          <a:prstGeom prst="rect">
            <a:avLst/>
          </a:prstGeom>
          <a:solidFill>
            <a:srgbClr val="FFFFFF"/>
          </a:solidFill>
          <a:ln w="9525">
            <a:solidFill>
              <a:srgbClr val="DDD3E6"/>
            </a:solidFill>
            <a:prstDash val="solid"/>
          </a:ln>
        </p:spPr>
      </p:sp>
      <p:sp>
        <p:nvSpPr>
          <p:cNvPr id="6" name="Text 4"/>
          <p:cNvSpPr txBox="1"/>
          <p:nvPr/>
        </p:nvSpPr>
        <p:spPr>
          <a:xfrm>
            <a:off x="731520" y="1344168"/>
            <a:ext cx="411480" cy="3429000"/>
          </a:xfrm>
          <a:prstGeom prst="rect">
            <a:avLst/>
          </a:prstGeom>
          <a:noFill/>
          <a:ln/>
        </p:spPr>
        <p:txBody>
          <a:bodyPr wrap="square" lIns="0" tIns="0" rIns="0" bIns="0" rtlCol="0" anchor="t"/>
          <a:lstStyle/>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1</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5</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p:txBody>
      </p:sp>
      <p:sp>
        <p:nvSpPr>
          <p:cNvPr id="7" name="Text 5"/>
          <p:cNvSpPr txBox="1"/>
          <p:nvPr/>
        </p:nvSpPr>
        <p:spPr>
          <a:xfrm>
            <a:off x="1280160" y="1344168"/>
            <a:ext cx="7251192" cy="3429000"/>
          </a:xfrm>
          <a:prstGeom prst="rect">
            <a:avLst/>
          </a:prstGeom>
          <a:noFill/>
          <a:ln/>
        </p:spPr>
        <p:txBody>
          <a:bodyPr wrap="square" lIns="0" tIns="0" rIns="0" bIns="0" rtlCol="0" anchor="t"/>
          <a:lstStyle/>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After Birling sacked her, Eva found work at Milwards, a smart clothes</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shop. The Inspector shows Sheila the photograph. She recognises the girl</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and runs out of the room. When she comes back, she tells the story</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herself. She tried on a dress that suited the shop girl better. She</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thought the girl smiled at another assistant, so she told the manager to</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sack her, or her mother would close their account. Eva was sacked at the</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end of January 1911. Notice how honest Sheila is now. Find the line where</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she says she “felt rotten about it at the time and now I feel a lot</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worse”. Then find her promise.</a:t>
            </a:r>
            <a:endParaRPr lang="en-GB"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5156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Where did Eva work after Mr Birling sacked her?</a:t>
            </a:r>
            <a:endParaRPr lang="en-GB" sz="170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8308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Why did Sheila complain about her?</a:t>
            </a:r>
            <a:endParaRPr lang="en-GB" sz="170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51460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did Sheila threaten to do?</a:t>
            </a:r>
            <a:endParaRPr lang="en-GB" sz="170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4612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How does Sheila feel about it now?</a:t>
            </a:r>
            <a:endParaRPr lang="en-GB"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3327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Where did Eva work after Mr Birling sacked her?</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At Milwards, a smart clothes shop in Brumley.</a:t>
            </a:r>
            <a:endParaRPr lang="en-GB" sz="115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6479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Why did Sheila complain about her?</a:t>
            </a:r>
            <a:endParaRPr lang="en-GB" sz="1150" dirty="0"/>
          </a:p>
          <a:p>
            <a:pPr indent="0" marL="0">
              <a:buNone/>
            </a:pPr>
            <a:r>
              <a:rPr lang="en-GB" sz="1150" b="1" dirty="0">
                <a:solidFill>
                  <a:srgbClr val="6E44A8"/>
                </a:solidFill>
                <a:latin typeface="Calibri" pitchFamily="34" charset="0"/>
                <a:ea typeface="Calibri" pitchFamily="34" charset="-122"/>
                <a:cs typeface="Calibri" pitchFamily="34" charset="-120"/>
              </a:rPr>
              <a:t>The dress suited Eva better, and Sheila thought Eva smiled at another assistant. She was jealous and in a temper.</a:t>
            </a:r>
            <a:endParaRPr lang="en-GB" sz="115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49631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did Sheila threaten to do?</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Stop shopping at Milwards and get her mother to close their account.</a:t>
            </a:r>
            <a:endParaRPr lang="en-GB" sz="115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2783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How does Sheila feel about it now?</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Worse than she did at the time. She blames herself.</a:t>
            </a:r>
            <a:endParaRPr lang="en-GB"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Quotation explosion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1024128" y="1188720"/>
            <a:ext cx="7296912" cy="2011680"/>
          </a:xfrm>
          <a:prstGeom prst="rect">
            <a:avLst/>
          </a:prstGeom>
          <a:solidFill>
            <a:srgbClr val="4A2545"/>
          </a:solidFill>
          <a:ln/>
        </p:spPr>
        <p:txBody>
          <a:bodyPr wrap="square" lIns="203200" tIns="127000" rIns="203200" bIns="127000" rtlCol="0" anchor="ctr"/>
          <a:lstStyle/>
          <a:p>
            <a:pPr algn="ctr" indent="0" marL="0">
              <a:buNone/>
            </a:pPr>
            <a:r>
              <a:rPr lang="en-GB" sz="3000" b="1" dirty="0">
                <a:solidFill>
                  <a:srgbClr val="FFFFFF"/>
                </a:solidFill>
                <a:latin typeface="Calibri" pitchFamily="34" charset="0"/>
                <a:ea typeface="Calibri" pitchFamily="34" charset="-122"/>
                <a:cs typeface="Calibri" pitchFamily="34" charset="-120"/>
              </a:rPr>
              <a:t>"I’ll never, never do it again to anybody"</a:t>
            </a:r>
            <a:endParaRPr lang="en-GB" sz="3000" dirty="0"/>
          </a:p>
        </p:txBody>
      </p:sp>
      <p:sp>
        <p:nvSpPr>
          <p:cNvPr id="5" name="Text 3"/>
          <p:cNvSpPr txBox="1"/>
          <p:nvPr/>
        </p:nvSpPr>
        <p:spPr>
          <a:xfrm>
            <a:off x="658368" y="3474720"/>
            <a:ext cx="8028432" cy="54864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Copy the quotation into the middle of your page. Explode it: answer each question around it.</a:t>
            </a:r>
            <a:endParaRPr lang="en-GB"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it</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658368" y="105156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AO1</a:t>
            </a:r>
            <a:endParaRPr lang="en-GB" sz="1200" dirty="0"/>
          </a:p>
        </p:txBody>
      </p:sp>
      <p:sp>
        <p:nvSpPr>
          <p:cNvPr id="5" name="Text 3"/>
          <p:cNvSpPr txBox="1"/>
          <p:nvPr/>
        </p:nvSpPr>
        <p:spPr>
          <a:xfrm>
            <a:off x="1572768" y="100584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Sheila promise, and what does it show about her at this point?</a:t>
            </a:r>
            <a:endParaRPr lang="en-GB" sz="1700" dirty="0"/>
          </a:p>
        </p:txBody>
      </p:sp>
      <p:sp>
        <p:nvSpPr>
          <p:cNvPr id="6" name="Text 4"/>
          <p:cNvSpPr txBox="1"/>
          <p:nvPr/>
        </p:nvSpPr>
        <p:spPr>
          <a:xfrm>
            <a:off x="658368" y="195453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7" name="Text 5"/>
          <p:cNvSpPr txBox="1"/>
          <p:nvPr/>
        </p:nvSpPr>
        <p:spPr>
          <a:xfrm>
            <a:off x="1572768" y="190881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Why does Priestley repeat “never”?</a:t>
            </a:r>
            <a:endParaRPr lang="en-GB" sz="1700" dirty="0"/>
          </a:p>
        </p:txBody>
      </p:sp>
      <p:sp>
        <p:nvSpPr>
          <p:cNvPr id="8" name="Text 6"/>
          <p:cNvSpPr txBox="1"/>
          <p:nvPr/>
        </p:nvSpPr>
        <p:spPr>
          <a:xfrm>
            <a:off x="658368" y="285750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9" name="Text 7"/>
          <p:cNvSpPr txBox="1"/>
          <p:nvPr/>
        </p:nvSpPr>
        <p:spPr>
          <a:xfrm>
            <a:off x="1572768" y="281178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 the words “to anybody” add?</a:t>
            </a:r>
            <a:endParaRPr lang="en-GB" sz="1700" dirty="0"/>
          </a:p>
        </p:txBody>
      </p:sp>
      <p:sp>
        <p:nvSpPr>
          <p:cNvPr id="10" name="Text 8"/>
          <p:cNvSpPr txBox="1"/>
          <p:nvPr/>
        </p:nvSpPr>
        <p:spPr>
          <a:xfrm>
            <a:off x="658368" y="376047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AO3</a:t>
            </a:r>
            <a:endParaRPr lang="en-GB" sz="1200" dirty="0"/>
          </a:p>
        </p:txBody>
      </p:sp>
      <p:sp>
        <p:nvSpPr>
          <p:cNvPr id="11" name="Text 9"/>
          <p:cNvSpPr txBox="1"/>
          <p:nvPr/>
        </p:nvSpPr>
        <p:spPr>
          <a:xfrm>
            <a:off x="1572768" y="371475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Why would Priestley’s first audiences care that a wealthy young woman makes this promise?</a:t>
            </a:r>
            <a:endParaRPr lang="en-GB"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Explosion: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658368" y="105156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AO1</a:t>
            </a:r>
            <a:endParaRPr lang="en-GB" sz="1200" dirty="0"/>
          </a:p>
        </p:txBody>
      </p:sp>
      <p:sp>
        <p:nvSpPr>
          <p:cNvPr id="5" name="Text 3"/>
          <p:cNvSpPr txBox="1"/>
          <p:nvPr/>
        </p:nvSpPr>
        <p:spPr>
          <a:xfrm>
            <a:off x="1572768" y="100584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What does Sheila promise, and what does it show about her at this point?</a:t>
            </a:r>
            <a:endParaRPr lang="en-GB" sz="1100" dirty="0"/>
          </a:p>
          <a:p>
            <a:pPr indent="0" marL="0">
              <a:buNone/>
            </a:pPr>
            <a:r>
              <a:rPr lang="en-GB" sz="1350" b="1" dirty="0">
                <a:solidFill>
                  <a:srgbClr val="6E44A8"/>
                </a:solidFill>
                <a:latin typeface="Calibri" pitchFamily="34" charset="0"/>
                <a:ea typeface="Calibri" pitchFamily="34" charset="-122"/>
                <a:cs typeface="Calibri" pitchFamily="34" charset="-120"/>
              </a:rPr>
              <a:t>She promises never to use her power against anyone again. She is the first Birling to admit she was wrong and to feel real guilt.</a:t>
            </a:r>
            <a:endParaRPr lang="en-GB" sz="1100" dirty="0"/>
          </a:p>
        </p:txBody>
      </p:sp>
      <p:sp>
        <p:nvSpPr>
          <p:cNvPr id="6" name="Text 4"/>
          <p:cNvSpPr txBox="1"/>
          <p:nvPr/>
        </p:nvSpPr>
        <p:spPr>
          <a:xfrm>
            <a:off x="658368" y="195453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7" name="Text 5"/>
          <p:cNvSpPr txBox="1"/>
          <p:nvPr/>
        </p:nvSpPr>
        <p:spPr>
          <a:xfrm>
            <a:off x="1572768" y="190881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Why does Priestley repeat “never”?</a:t>
            </a:r>
            <a:endParaRPr lang="en-GB" sz="1100" dirty="0"/>
          </a:p>
          <a:p>
            <a:pPr indent="0" marL="0">
              <a:buNone/>
            </a:pPr>
            <a:r>
              <a:rPr lang="en-GB" sz="1200" b="1" dirty="0">
                <a:solidFill>
                  <a:srgbClr val="6E44A8"/>
                </a:solidFill>
                <a:latin typeface="Calibri" pitchFamily="34" charset="0"/>
                <a:ea typeface="Calibri" pitchFamily="34" charset="-122"/>
                <a:cs typeface="Calibri" pitchFamily="34" charset="-120"/>
              </a:rPr>
              <a:t>The repetition makes the promise sound urgent, like a vow. It also sounds a little like a child’s promise, so the audience may wonder whether she will keep it.</a:t>
            </a:r>
            <a:endParaRPr lang="en-GB" sz="1100" dirty="0"/>
          </a:p>
        </p:txBody>
      </p:sp>
      <p:sp>
        <p:nvSpPr>
          <p:cNvPr id="8" name="Text 6"/>
          <p:cNvSpPr txBox="1"/>
          <p:nvPr/>
        </p:nvSpPr>
        <p:spPr>
          <a:xfrm>
            <a:off x="658368" y="285750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9" name="Text 7"/>
          <p:cNvSpPr txBox="1"/>
          <p:nvPr/>
        </p:nvSpPr>
        <p:spPr>
          <a:xfrm>
            <a:off x="1572768" y="281178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What do the words “to anybody” add?</a:t>
            </a:r>
            <a:endParaRPr lang="en-GB" sz="1100" dirty="0"/>
          </a:p>
          <a:p>
            <a:pPr indent="0" marL="0">
              <a:buNone/>
            </a:pPr>
            <a:r>
              <a:rPr lang="en-GB" sz="1350" b="1" dirty="0">
                <a:solidFill>
                  <a:srgbClr val="6E44A8"/>
                </a:solidFill>
                <a:latin typeface="Calibri" pitchFamily="34" charset="0"/>
                <a:ea typeface="Calibri" pitchFamily="34" charset="-122"/>
                <a:cs typeface="Calibri" pitchFamily="34" charset="-120"/>
              </a:rPr>
              <a:t>They widen the promise from Eva to everyone. Sheila starts to see Eva as one of many people her class can hurt, which is the Inspector’s lesson.</a:t>
            </a:r>
            <a:endParaRPr lang="en-GB" sz="1100" dirty="0"/>
          </a:p>
        </p:txBody>
      </p:sp>
      <p:sp>
        <p:nvSpPr>
          <p:cNvPr id="10" name="Text 8"/>
          <p:cNvSpPr txBox="1"/>
          <p:nvPr/>
        </p:nvSpPr>
        <p:spPr>
          <a:xfrm>
            <a:off x="658368" y="376047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AO3</a:t>
            </a:r>
            <a:endParaRPr lang="en-GB" sz="1200" dirty="0"/>
          </a:p>
        </p:txBody>
      </p:sp>
      <p:sp>
        <p:nvSpPr>
          <p:cNvPr id="11" name="Text 9"/>
          <p:cNvSpPr txBox="1"/>
          <p:nvPr/>
        </p:nvSpPr>
        <p:spPr>
          <a:xfrm>
            <a:off x="1572768" y="371475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Why would Priestley’s first audiences care that a wealthy young woman makes this promise?</a:t>
            </a:r>
            <a:endParaRPr lang="en-GB" sz="1100" dirty="0"/>
          </a:p>
          <a:p>
            <a:pPr indent="0" marL="0">
              <a:buNone/>
            </a:pPr>
            <a:r>
              <a:rPr lang="en-GB" sz="1150" b="1" dirty="0">
                <a:solidFill>
                  <a:srgbClr val="6E44A8"/>
                </a:solidFill>
                <a:latin typeface="Calibri" pitchFamily="34" charset="0"/>
                <a:ea typeface="Calibri" pitchFamily="34" charset="-122"/>
                <a:cs typeface="Calibri" pitchFamily="34" charset="-120"/>
              </a:rPr>
              <a:t>In 1912 one complaint from a wealthy customer could cost a shop girl her job. In 1945 Labour had just won on a promise of a fairer Britain, and Sheila shows that the young can change.</a:t>
            </a:r>
            <a:endParaRPr lang="en-GB"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Writing a thesis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Technique</a:t>
            </a:r>
            <a:endParaRPr lang="en-GB" sz="1200" dirty="0"/>
          </a:p>
        </p:txBody>
      </p:sp>
      <p:sp>
        <p:nvSpPr>
          <p:cNvPr id="4" name="Text 2"/>
          <p:cNvSpPr txBox="1"/>
          <p:nvPr/>
        </p:nvSpPr>
        <p:spPr>
          <a:xfrm>
            <a:off x="658368" y="960120"/>
            <a:ext cx="8028432" cy="822960"/>
          </a:xfrm>
          <a:prstGeom prst="rect">
            <a:avLst/>
          </a:prstGeom>
          <a:noFill/>
          <a:ln/>
        </p:spPr>
        <p:txBody>
          <a:bodyPr wrap="square" lIns="0" tIns="0" rIns="0" bIns="0" rtlCol="0" anchor="t"/>
          <a:lstStyle/>
          <a:p>
            <a:pPr indent="0" marL="0">
              <a:buNone/>
            </a:pPr>
            <a:r>
              <a:rPr lang="en-GB" sz="1600" dirty="0">
                <a:solidFill>
                  <a:srgbClr val="21122B"/>
                </a:solidFill>
                <a:latin typeface="Calibri" pitchFamily="34" charset="0"/>
                <a:ea typeface="Calibri" pitchFamily="34" charset="-122"/>
                <a:cs typeface="Calibri" pitchFamily="34" charset="-120"/>
              </a:rPr>
              <a:t>A thesis is one sentence that answers the whole question: what Priestley shows, and why. Every point in your plan should help to prove it.</a:t>
            </a:r>
            <a:endParaRPr lang="en-GB" sz="1600" dirty="0"/>
          </a:p>
        </p:txBody>
      </p:sp>
      <p:sp>
        <p:nvSpPr>
          <p:cNvPr id="5" name="Shape 3"/>
          <p:cNvSpPr/>
          <p:nvPr/>
        </p:nvSpPr>
        <p:spPr>
          <a:xfrm>
            <a:off x="658368" y="1874520"/>
            <a:ext cx="8028432" cy="1188720"/>
          </a:xfrm>
          <a:prstGeom prst="rect">
            <a:avLst/>
          </a:prstGeom>
          <a:solidFill>
            <a:srgbClr val="EBF2F8"/>
          </a:solidFill>
          <a:ln w="9525">
            <a:solidFill>
              <a:srgbClr val="DDD3E6"/>
            </a:solidFill>
            <a:prstDash val="solid"/>
          </a:ln>
        </p:spPr>
      </p:sp>
      <p:sp>
        <p:nvSpPr>
          <p:cNvPr id="6" name="Text 4"/>
          <p:cNvSpPr txBox="1"/>
          <p:nvPr/>
        </p:nvSpPr>
        <p:spPr>
          <a:xfrm>
            <a:off x="841248" y="1874520"/>
            <a:ext cx="7662672" cy="1188720"/>
          </a:xfrm>
          <a:prstGeom prst="rect">
            <a:avLst/>
          </a:prstGeom>
          <a:noFill/>
          <a:ln/>
        </p:spPr>
        <p:txBody>
          <a:bodyPr wrap="square" lIns="0" tIns="0" rIns="0" bIns="0" rtlCol="0" anchor="ctr"/>
          <a:lstStyle/>
          <a:p>
            <a:pPr indent="0" marL="0">
              <a:buNone/>
            </a:pPr>
            <a:r>
              <a:rPr lang="en-GB" sz="1700" i="1" dirty="0">
                <a:solidFill>
                  <a:srgbClr val="21122B"/>
                </a:solidFill>
                <a:latin typeface="Calibri" pitchFamily="34" charset="0"/>
                <a:ea typeface="Calibri" pitchFamily="34" charset="-122"/>
                <a:cs typeface="Calibri" pitchFamily="34" charset="-120"/>
              </a:rPr>
              <a:t>Priestley presents Sheila as a spoilt girl who learns to take responsibility, and uses her to show his 1945 audience that change can start with the young.</a:t>
            </a:r>
            <a:endParaRPr lang="en-GB" sz="1700" dirty="0"/>
          </a:p>
        </p:txBody>
      </p:sp>
      <p:sp>
        <p:nvSpPr>
          <p:cNvPr id="7" name="Text 5"/>
          <p:cNvSpPr txBox="1"/>
          <p:nvPr/>
        </p:nvSpPr>
        <p:spPr>
          <a:xfrm>
            <a:off x="658368" y="3246120"/>
            <a:ext cx="8028432" cy="1280160"/>
          </a:xfrm>
          <a:prstGeom prst="rect">
            <a:avLst/>
          </a:prstGeom>
          <a:noFill/>
          <a:ln/>
        </p:spPr>
        <p:txBody>
          <a:bodyPr wrap="square" lIns="0" tIns="0" rIns="0" bIns="0" rtlCol="0" anchor="t"/>
          <a:lstStyle/>
          <a:p>
            <a:pPr indent="0" marL="0">
              <a:buNone/>
            </a:pPr>
            <a:r>
              <a:rPr lang="en-GB" sz="1700" b="1" dirty="0">
                <a:solidFill>
                  <a:srgbClr val="6E44A8"/>
                </a:solidFill>
                <a:latin typeface="Calibri" pitchFamily="34" charset="0"/>
                <a:ea typeface="Calibri" pitchFamily="34" charset="-122"/>
                <a:cs typeface="Calibri" pitchFamily="34" charset="-120"/>
              </a:rPr>
              <a:t>Your task  </a:t>
            </a:r>
            <a:pPr indent="0" marL="0">
              <a:buNone/>
            </a:pPr>
            <a:r>
              <a:rPr lang="en-GB" sz="1700" dirty="0">
                <a:solidFill>
                  <a:srgbClr val="21122B"/>
                </a:solidFill>
                <a:latin typeface="Calibri" pitchFamily="34" charset="0"/>
                <a:ea typeface="Calibri" pitchFamily="34" charset="-122"/>
                <a:cs typeface="Calibri" pitchFamily="34" charset="-120"/>
              </a:rPr>
              <a:t>Write your own one-sentence thesis on Sheila. Start with ‘Priestley presents Sheila as...’ and end with what he wants the audience to learn.</a:t>
            </a:r>
            <a:endParaRPr lang="en-GB"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The question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Plan</a:t>
            </a:r>
            <a:endParaRPr lang="en-GB" sz="1200" dirty="0"/>
          </a:p>
        </p:txBody>
      </p:sp>
      <p:sp>
        <p:nvSpPr>
          <p:cNvPr id="4" name="Text 2"/>
          <p:cNvSpPr txBox="1"/>
          <p:nvPr/>
        </p:nvSpPr>
        <p:spPr>
          <a:xfrm>
            <a:off x="658368" y="1005840"/>
            <a:ext cx="8028432" cy="3017520"/>
          </a:xfrm>
          <a:prstGeom prst="rect">
            <a:avLst/>
          </a:prstGeom>
          <a:solidFill>
            <a:srgbClr val="4A2545"/>
          </a:solidFill>
          <a:ln/>
        </p:spPr>
        <p:txBody>
          <a:bodyPr wrap="square" lIns="177800" tIns="101600" rIns="177800" bIns="101600" rtlCol="0" anchor="ctr"/>
          <a:lstStyle/>
          <a:p>
            <a:pPr indent="0" marL="0">
              <a:buNone/>
            </a:pPr>
            <a:r>
              <a:rPr lang="en-GB" sz="2000" b="1" dirty="0">
                <a:solidFill>
                  <a:srgbClr val="FFFFFF"/>
                </a:solidFill>
                <a:latin typeface="Calibri" pitchFamily="34" charset="0"/>
                <a:ea typeface="Calibri" pitchFamily="34" charset="-122"/>
                <a:cs typeface="Calibri" pitchFamily="34" charset="-120"/>
              </a:rPr>
              <a:t>How does Priestley present Sheila as a character who changes in An Inspector Calls?</a:t>
            </a:r>
            <a:endParaRPr lang="en-GB" sz="2000" dirty="0"/>
          </a:p>
          <a:p>
            <a:pPr indent="0" marL="0">
              <a:buNone/>
            </a:pPr>
            <a:endParaRPr lang="en-GB" sz="2000" dirty="0"/>
          </a:p>
          <a:p>
            <a:pPr indent="0" marL="0">
              <a:buNone/>
            </a:pPr>
            <a:r>
              <a:rPr lang="en-GB" sz="2000" b="1" dirty="0">
                <a:solidFill>
                  <a:srgbClr val="FFFFFF"/>
                </a:solidFill>
                <a:latin typeface="Calibri" pitchFamily="34" charset="0"/>
                <a:ea typeface="Calibri" pitchFamily="34" charset="-122"/>
                <a:cs typeface="Calibri" pitchFamily="34" charset="-120"/>
              </a:rPr>
              <a:t>Write about:</a:t>
            </a:r>
            <a:endParaRPr lang="en-GB" sz="2000" dirty="0"/>
          </a:p>
          <a:p>
            <a:pPr indent="0" marL="0">
              <a:buNone/>
            </a:pPr>
            <a:r>
              <a:rPr lang="en-GB" sz="2000" b="1" dirty="0">
                <a:solidFill>
                  <a:srgbClr val="FFFFFF"/>
                </a:solidFill>
                <a:latin typeface="Calibri" pitchFamily="34" charset="0"/>
                <a:ea typeface="Calibri" pitchFamily="34" charset="-122"/>
                <a:cs typeface="Calibri" pitchFamily="34" charset="-120"/>
              </a:rPr>
              <a:t>• what Sheila says and does</a:t>
            </a:r>
            <a:endParaRPr lang="en-GB" sz="2000" dirty="0"/>
          </a:p>
          <a:p>
            <a:pPr indent="0" marL="0">
              <a:buNone/>
            </a:pPr>
            <a:r>
              <a:rPr lang="en-GB" sz="2000" b="1" dirty="0">
                <a:solidFill>
                  <a:srgbClr val="FFFFFF"/>
                </a:solidFill>
                <a:latin typeface="Calibri" pitchFamily="34" charset="0"/>
                <a:ea typeface="Calibri" pitchFamily="34" charset="-122"/>
                <a:cs typeface="Calibri" pitchFamily="34" charset="-120"/>
              </a:rPr>
              <a:t>• how Priestley presents Sheila.</a:t>
            </a:r>
            <a:endParaRPr lang="en-GB" sz="2000" dirty="0"/>
          </a:p>
        </p:txBody>
      </p:sp>
      <p:sp>
        <p:nvSpPr>
          <p:cNvPr id="5" name="Text 3"/>
          <p:cNvSpPr txBox="1"/>
          <p:nvPr/>
        </p:nvSpPr>
        <p:spPr>
          <a:xfrm>
            <a:off x="658368" y="4206240"/>
            <a:ext cx="8028432" cy="32004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Today: plan your answer. No essay. About 8 minutes.</a:t>
            </a:r>
            <a:endParaRPr lang="en-GB"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Plan it</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Plan</a:t>
            </a:r>
            <a:endParaRPr lang="en-GB" sz="1200" dirty="0"/>
          </a:p>
        </p:txBody>
      </p:sp>
      <p:sp>
        <p:nvSpPr>
          <p:cNvPr id="4" name="Text 2"/>
          <p:cNvSpPr txBox="1"/>
          <p:nvPr/>
        </p:nvSpPr>
        <p:spPr>
          <a:xfrm>
            <a:off x="658368" y="914400"/>
            <a:ext cx="3877056" cy="320040"/>
          </a:xfrm>
          <a:prstGeom prst="rect">
            <a:avLst/>
          </a:prstGeom>
          <a:noFill/>
          <a:ln/>
        </p:spPr>
        <p:txBody>
          <a:bodyPr wrap="square" lIns="0" tIns="0" rIns="0" bIns="0" rtlCol="0" anchor="t"/>
          <a:lstStyle/>
          <a:p>
            <a:pPr indent="0" marL="0">
              <a:buNone/>
            </a:pPr>
            <a:r>
              <a:rPr lang="en-GB" sz="1500" b="1" dirty="0">
                <a:solidFill>
                  <a:srgbClr val="6E44A8"/>
                </a:solidFill>
                <a:latin typeface="Calibri" pitchFamily="34" charset="0"/>
                <a:ea typeface="Calibri" pitchFamily="34" charset="-122"/>
                <a:cs typeface="Calibri" pitchFamily="34" charset="-120"/>
              </a:rPr>
              <a:t>Plan</a:t>
            </a:r>
            <a:endParaRPr lang="en-GB" sz="1500" dirty="0"/>
          </a:p>
        </p:txBody>
      </p:sp>
      <p:sp>
        <p:nvSpPr>
          <p:cNvPr id="5" name="Text 3"/>
          <p:cNvSpPr txBox="1"/>
          <p:nvPr/>
        </p:nvSpPr>
        <p:spPr>
          <a:xfrm>
            <a:off x="4809744" y="914400"/>
            <a:ext cx="3877056" cy="320040"/>
          </a:xfrm>
          <a:prstGeom prst="rect">
            <a:avLst/>
          </a:prstGeom>
          <a:noFill/>
          <a:ln/>
        </p:spPr>
        <p:txBody>
          <a:bodyPr wrap="square" lIns="0" tIns="0" rIns="0" bIns="0" rtlCol="0" anchor="t"/>
          <a:lstStyle/>
          <a:p>
            <a:pPr indent="0" marL="0">
              <a:buNone/>
            </a:pPr>
            <a:r>
              <a:rPr lang="en-GB" sz="1500" b="1" dirty="0">
                <a:solidFill>
                  <a:srgbClr val="6E44A8"/>
                </a:solidFill>
                <a:latin typeface="Calibri" pitchFamily="34" charset="0"/>
                <a:ea typeface="Calibri" pitchFamily="34" charset="-122"/>
                <a:cs typeface="Calibri" pitchFamily="34" charset="-120"/>
              </a:rPr>
              <a:t>Top tips</a:t>
            </a:r>
            <a:endParaRPr lang="en-GB" sz="1500" dirty="0"/>
          </a:p>
        </p:txBody>
      </p:sp>
      <p:sp>
        <p:nvSpPr>
          <p:cNvPr id="6" name="Shape 4"/>
          <p:cNvSpPr/>
          <p:nvPr/>
        </p:nvSpPr>
        <p:spPr>
          <a:xfrm>
            <a:off x="658368" y="1280160"/>
            <a:ext cx="3877056" cy="3291840"/>
          </a:xfrm>
          <a:prstGeom prst="rect">
            <a:avLst/>
          </a:prstGeom>
          <a:solidFill>
            <a:srgbClr val="F3F0F8"/>
          </a:solidFill>
          <a:ln w="9525">
            <a:solidFill>
              <a:srgbClr val="DDD3E6"/>
            </a:solidFill>
            <a:prstDash val="solid"/>
          </a:ln>
        </p:spPr>
      </p:sp>
      <p:sp>
        <p:nvSpPr>
          <p:cNvPr id="7" name="Shape 5"/>
          <p:cNvSpPr/>
          <p:nvPr/>
        </p:nvSpPr>
        <p:spPr>
          <a:xfrm>
            <a:off x="4809744" y="1280160"/>
            <a:ext cx="3877056" cy="3291840"/>
          </a:xfrm>
          <a:prstGeom prst="rect">
            <a:avLst/>
          </a:prstGeom>
          <a:solidFill>
            <a:srgbClr val="EBF2F8"/>
          </a:solidFill>
          <a:ln w="9525">
            <a:solidFill>
              <a:srgbClr val="DDD3E6"/>
            </a:solidFill>
            <a:prstDash val="solid"/>
          </a:ln>
        </p:spPr>
      </p:sp>
      <p:sp>
        <p:nvSpPr>
          <p:cNvPr id="8" name="Text 6"/>
          <p:cNvSpPr txBox="1"/>
          <p:nvPr/>
        </p:nvSpPr>
        <p:spPr>
          <a:xfrm>
            <a:off x="795528" y="1371600"/>
            <a:ext cx="3602736" cy="3108960"/>
          </a:xfrm>
          <a:prstGeom prst="rect">
            <a:avLst/>
          </a:prstGeom>
          <a:noFill/>
          <a:ln/>
        </p:spPr>
        <p:txBody>
          <a:bodyPr wrap="square" lIns="0" tIns="0" rIns="0" bIns="0" rtlCol="0" anchor="t"/>
          <a:lstStyle/>
          <a:p>
            <a:pPr indent="0" marL="0">
              <a:spcAft>
                <a:spcPts val="600"/>
              </a:spcAft>
              <a:buNone/>
            </a:pPr>
            <a:r>
              <a:rPr lang="en-GB" sz="1350" dirty="0">
                <a:solidFill>
                  <a:srgbClr val="21122B"/>
                </a:solidFill>
                <a:latin typeface="Calibri" pitchFamily="34" charset="0"/>
                <a:ea typeface="Calibri" pitchFamily="34" charset="-122"/>
                <a:cs typeface="Calibri" pitchFamily="34" charset="-120"/>
              </a:rPr>
              <a:t>1. Today: plan your answer in 8 minutes. No essay.</a:t>
            </a:r>
            <a:endParaRPr lang="en-GB" sz="1350" dirty="0"/>
          </a:p>
          <a:p>
            <a:pPr indent="0" marL="0">
              <a:spcAft>
                <a:spcPts val="600"/>
              </a:spcAft>
              <a:buNone/>
            </a:pPr>
            <a:r>
              <a:rPr lang="en-GB" sz="1350" dirty="0">
                <a:solidFill>
                  <a:srgbClr val="21122B"/>
                </a:solidFill>
                <a:latin typeface="Calibri" pitchFamily="34" charset="0"/>
                <a:ea typeface="Calibri" pitchFamily="34" charset="-122"/>
                <a:cs typeface="Calibri" pitchFamily="34" charset="-120"/>
              </a:rPr>
              <a:t>2. Write a one-sentence thesis: how Sheila changes, and why Priestley wants the audience to see it.</a:t>
            </a:r>
            <a:endParaRPr lang="en-GB" sz="1350" dirty="0"/>
          </a:p>
          <a:p>
            <a:pPr indent="0" marL="0">
              <a:spcAft>
                <a:spcPts val="600"/>
              </a:spcAft>
              <a:buNone/>
            </a:pPr>
            <a:r>
              <a:rPr lang="en-GB" sz="1350" dirty="0">
                <a:solidFill>
                  <a:srgbClr val="21122B"/>
                </a:solidFill>
                <a:latin typeface="Calibri" pitchFamily="34" charset="0"/>
                <a:ea typeface="Calibri" pitchFamily="34" charset="-122"/>
                <a:cs typeface="Calibri" pitchFamily="34" charset="-120"/>
              </a:rPr>
              <a:t>3. Choose three moments in play order, one from each act. Add one short quotation to each.</a:t>
            </a:r>
            <a:endParaRPr lang="en-GB" sz="1350" dirty="0"/>
          </a:p>
          <a:p>
            <a:pPr indent="0" marL="0">
              <a:spcAft>
                <a:spcPts val="600"/>
              </a:spcAft>
              <a:buNone/>
            </a:pPr>
            <a:r>
              <a:rPr lang="en-GB" sz="1350" dirty="0">
                <a:solidFill>
                  <a:srgbClr val="21122B"/>
                </a:solidFill>
                <a:latin typeface="Calibri" pitchFamily="34" charset="0"/>
                <a:ea typeface="Calibri" pitchFamily="34" charset="-122"/>
                <a:cs typeface="Calibri" pitchFamily="34" charset="-120"/>
              </a:rPr>
              <a:t>4. Add one piece of context to each point: 1912, 1945, class or women’s lives.</a:t>
            </a:r>
            <a:endParaRPr lang="en-GB" sz="1350" dirty="0"/>
          </a:p>
        </p:txBody>
      </p:sp>
      <p:sp>
        <p:nvSpPr>
          <p:cNvPr id="9" name="Text 7"/>
          <p:cNvSpPr txBox="1"/>
          <p:nvPr/>
        </p:nvSpPr>
        <p:spPr>
          <a:xfrm>
            <a:off x="4946904" y="1371600"/>
            <a:ext cx="3602736" cy="3108960"/>
          </a:xfrm>
          <a:prstGeom prst="rect">
            <a:avLst/>
          </a:prstGeom>
          <a:noFill/>
          <a:ln/>
        </p:spPr>
        <p:txBody>
          <a:bodyPr wrap="square" lIns="0" tIns="0" rIns="0" bIns="0" rtlCol="0" anchor="t"/>
          <a:lstStyle/>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Write ‘Priestley presents Sheila as...’: she is his creation.</a:t>
            </a:r>
            <a:endParaRPr lang="en-GB" sz="1600" dirty="0"/>
          </a:p>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Short quotations you are sure of beat long ones you half remember.</a:t>
            </a:r>
            <a:endParaRPr lang="en-GB" sz="1600" dirty="0"/>
          </a:p>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Spelling counts (AO4): Priestley, Sheila, Milwards, Inspector, responsibility.</a:t>
            </a:r>
            <a:endParaRPr lang="en-GB"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turn</a:t>
            </a:r>
            <a:endParaRPr lang="en-GB" sz="2400" dirty="0"/>
          </a:p>
        </p:txBody>
      </p:sp>
      <p:sp>
        <p:nvSpPr>
          <p:cNvPr id="3" name="Text 1"/>
          <p:cNvSpPr txBox="1"/>
          <p:nvPr/>
        </p:nvSpPr>
        <p:spPr>
          <a:xfrm>
            <a:off x="658368" y="1371600"/>
            <a:ext cx="8028432" cy="1097280"/>
          </a:xfrm>
          <a:prstGeom prst="rect">
            <a:avLst/>
          </a:prstGeom>
          <a:noFill/>
          <a:ln/>
        </p:spPr>
        <p:txBody>
          <a:bodyPr wrap="square" lIns="0" tIns="0" rIns="0" bIns="0" rtlCol="0" anchor="ctr"/>
          <a:lstStyle/>
          <a:p>
            <a:pPr indent="0" marL="0">
              <a:buNone/>
            </a:pPr>
            <a:r>
              <a:rPr lang="en-GB" sz="5400" dirty="0">
                <a:solidFill>
                  <a:srgbClr val="4A2545"/>
                </a:solidFill>
                <a:latin typeface="Cambria" pitchFamily="34" charset="0"/>
                <a:ea typeface="Cambria" pitchFamily="34" charset="-122"/>
                <a:cs typeface="Cambria" pitchFamily="34" charset="-120"/>
              </a:rPr>
              <a:t>8 minutes</a:t>
            </a:r>
            <a:endParaRPr lang="en-GB" sz="5400" dirty="0"/>
          </a:p>
        </p:txBody>
      </p:sp>
      <p:sp>
        <p:nvSpPr>
          <p:cNvPr id="4" name="Text 2"/>
          <p:cNvSpPr txBox="1"/>
          <p:nvPr/>
        </p:nvSpPr>
        <p:spPr>
          <a:xfrm>
            <a:off x="658368" y="2743200"/>
            <a:ext cx="8028432" cy="914400"/>
          </a:xfrm>
          <a:prstGeom prst="rect">
            <a:avLst/>
          </a:prstGeom>
          <a:noFill/>
          <a:ln/>
        </p:spPr>
        <p:txBody>
          <a:bodyPr wrap="square" lIns="0" tIns="0" rIns="0" bIns="0" rtlCol="0" anchor="t"/>
          <a:lstStyle/>
          <a:p>
            <a:pPr indent="0" marL="0">
              <a:buNone/>
            </a:pPr>
            <a:r>
              <a:rPr lang="en-GB" sz="1800" dirty="0">
                <a:solidFill>
                  <a:srgbClr val="6E44A8"/>
                </a:solidFill>
                <a:latin typeface="Calibri" pitchFamily="34" charset="0"/>
                <a:ea typeface="Calibri" pitchFamily="34" charset="-122"/>
                <a:cs typeface="Calibri" pitchFamily="34" charset="-120"/>
              </a:rPr>
              <a:t>Today: plan your answer in 8 minutes. No essay.</a:t>
            </a:r>
            <a:endParaRPr lang="en-GB"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plan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05840"/>
            <a:ext cx="8028432" cy="3566160"/>
          </a:xfrm>
          <a:prstGeom prst="rect">
            <a:avLst/>
          </a:prstGeom>
          <a:solidFill>
            <a:srgbClr val="F3F0F8"/>
          </a:solidFill>
          <a:ln w="9525">
            <a:solidFill>
              <a:srgbClr val="DDD3E6"/>
            </a:solidFill>
          </a:ln>
        </p:spPr>
        <p:txBody>
          <a:bodyPr wrap="square" lIns="152400" tIns="101600" rIns="152400" bIns="101600" rtlCol="0" anchor="t"/>
          <a:lstStyle/>
          <a:p>
            <a:pPr indent="0" marL="0">
              <a:spcAft>
                <a:spcPts val="400"/>
              </a:spcAft>
              <a:buNone/>
            </a:pPr>
            <a:r>
              <a:rPr lang="en-GB" sz="1550" dirty="0">
                <a:solidFill>
                  <a:srgbClr val="21122B"/>
                </a:solidFill>
                <a:latin typeface="Calibri" pitchFamily="34" charset="0"/>
                <a:ea typeface="Calibri" pitchFamily="34" charset="-122"/>
                <a:cs typeface="Calibri" pitchFamily="34" charset="-120"/>
              </a:rPr>
              <a:t>Thesis: Priestley presents Sheila as a spoilt girl who learns to take responsibility, and uses her to show his 1945 audience that the young can build a fairer society.</a:t>
            </a:r>
            <a:endParaRPr lang="en-GB" sz="1550" dirty="0"/>
          </a:p>
          <a:p>
            <a:pPr indent="0" marL="0">
              <a:spcAft>
                <a:spcPts val="400"/>
              </a:spcAft>
              <a:buNone/>
            </a:pPr>
            <a:r>
              <a:rPr lang="en-GB" sz="1550" dirty="0">
                <a:solidFill>
                  <a:srgbClr val="21122B"/>
                </a:solidFill>
                <a:latin typeface="Calibri" pitchFamily="34" charset="0"/>
                <a:ea typeface="Calibri" pitchFamily="34" charset="-122"/>
                <a:cs typeface="Calibri" pitchFamily="34" charset="-120"/>
              </a:rPr>
              <a:t>Point 1 (Act 1): she admits what she did at Milwards and promises “I’ll never, never do it again to anybody”. The repeated “never” sounds like a vow. Context: in 1912 a rich customer had power over a shop girl’s job.</a:t>
            </a:r>
            <a:endParaRPr lang="en-GB" sz="1550" dirty="0"/>
          </a:p>
          <a:p>
            <a:pPr indent="0" marL="0">
              <a:spcAft>
                <a:spcPts val="400"/>
              </a:spcAft>
              <a:buNone/>
            </a:pPr>
            <a:r>
              <a:rPr lang="en-GB" sz="1550" dirty="0">
                <a:solidFill>
                  <a:srgbClr val="21122B"/>
                </a:solidFill>
                <a:latin typeface="Calibri" pitchFamily="34" charset="0"/>
                <a:ea typeface="Calibri" pitchFamily="34" charset="-122"/>
                <a:cs typeface="Calibri" pitchFamily="34" charset="-120"/>
              </a:rPr>
              <a:t>Point 2 (Act 2): she warns her mother, “You mustn’t try to build up a kind of wall between us and that girl”. The wall metaphor shows she now sees the barrier of class. Context: the Inspector says the young are “more impressionable”.</a:t>
            </a:r>
            <a:endParaRPr lang="en-GB" sz="1550" dirty="0"/>
          </a:p>
          <a:p>
            <a:pPr indent="0" marL="0">
              <a:spcAft>
                <a:spcPts val="400"/>
              </a:spcAft>
              <a:buNone/>
            </a:pPr>
            <a:r>
              <a:rPr lang="en-GB" sz="1550" dirty="0">
                <a:solidFill>
                  <a:srgbClr val="21122B"/>
                </a:solidFill>
                <a:latin typeface="Calibri" pitchFamily="34" charset="0"/>
                <a:ea typeface="Calibri" pitchFamily="34" charset="-122"/>
                <a:cs typeface="Calibri" pitchFamily="34" charset="-120"/>
              </a:rPr>
              <a:t>Point 3 (Act 3): she will not forget the evening and tells her parents “it frightens me the way you talk”. Now she judges them. Context: an audience who had lived through two wars wanted change.</a:t>
            </a:r>
            <a:endParaRPr lang="en-GB" sz="1550" dirty="0"/>
          </a:p>
          <a:p>
            <a:pPr indent="0" marL="0">
              <a:spcAft>
                <a:spcPts val="400"/>
              </a:spcAft>
              <a:buNone/>
            </a:pPr>
            <a:r>
              <a:rPr lang="en-GB" sz="1550" dirty="0">
                <a:solidFill>
                  <a:srgbClr val="21122B"/>
                </a:solidFill>
                <a:latin typeface="Calibri" pitchFamily="34" charset="0"/>
                <a:ea typeface="Calibri" pitchFamily="34" charset="-122"/>
                <a:cs typeface="Calibri" pitchFamily="34" charset="-120"/>
              </a:rPr>
              <a:t>Ending idea: her answer about the ring, “No, not yet”, shows the change is real and still going on.</a:t>
            </a:r>
            <a:endParaRPr lang="en-GB"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Have a go</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Practise</a:t>
            </a:r>
            <a:endParaRPr lang="en-GB" sz="1200" dirty="0"/>
          </a:p>
        </p:txBody>
      </p:sp>
      <p:sp>
        <p:nvSpPr>
          <p:cNvPr id="4" name="Text 2"/>
          <p:cNvSpPr txBox="1"/>
          <p:nvPr/>
        </p:nvSpPr>
        <p:spPr>
          <a:xfrm>
            <a:off x="658368" y="960120"/>
            <a:ext cx="8028432" cy="822960"/>
          </a:xfrm>
          <a:prstGeom prst="rect">
            <a:avLst/>
          </a:prstGeom>
          <a:noFill/>
          <a:ln/>
        </p:spPr>
        <p:txBody>
          <a:bodyPr wrap="square" lIns="0" tIns="0" rIns="0" bIns="0" rtlCol="0" anchor="t"/>
          <a:lstStyle/>
          <a:p>
            <a:pPr indent="0" marL="0">
              <a:buNone/>
            </a:pPr>
            <a:r>
              <a:rPr lang="en-GB" sz="1600" dirty="0">
                <a:solidFill>
                  <a:srgbClr val="6E44A8"/>
                </a:solidFill>
                <a:latin typeface="Calibri" pitchFamily="34" charset="0"/>
                <a:ea typeface="Calibri" pitchFamily="34" charset="-122"/>
                <a:cs typeface="Calibri" pitchFamily="34" charset="-120"/>
              </a:rPr>
              <a:t>Think about the very end of the play, when Gerald holds out the ring again. Answer in two or three sentences.</a:t>
            </a:r>
            <a:endParaRPr lang="en-GB" sz="1600" dirty="0"/>
          </a:p>
        </p:txBody>
      </p:sp>
      <p:sp>
        <p:nvSpPr>
          <p:cNvPr id="5" name="Text 3"/>
          <p:cNvSpPr txBox="1"/>
          <p:nvPr/>
        </p:nvSpPr>
        <p:spPr>
          <a:xfrm>
            <a:off x="658368" y="1874520"/>
            <a:ext cx="8028432" cy="2377440"/>
          </a:xfrm>
          <a:prstGeom prst="rect">
            <a:avLst/>
          </a:prstGeom>
          <a:solidFill>
            <a:srgbClr val="4A2545"/>
          </a:solidFill>
          <a:ln/>
        </p:spPr>
        <p:txBody>
          <a:bodyPr wrap="square" lIns="177800" tIns="101600" rIns="177800" bIns="101600" rtlCol="0" anchor="ctr"/>
          <a:lstStyle/>
          <a:p>
            <a:pPr indent="0" marL="0">
              <a:buNone/>
            </a:pPr>
            <a:r>
              <a:rPr lang="en-GB" sz="2000" b="1" dirty="0">
                <a:solidFill>
                  <a:srgbClr val="FFFFFF"/>
                </a:solidFill>
                <a:latin typeface="Calibri" pitchFamily="34" charset="0"/>
                <a:ea typeface="Calibri" pitchFamily="34" charset="-122"/>
                <a:cs typeface="Calibri" pitchFamily="34" charset="-120"/>
              </a:rPr>
              <a:t>What does Sheila’s answer, “No, not yet. It’s too soon. I must think.”, show about how far she has changed?</a:t>
            </a:r>
            <a:endParaRPr lang="en-GB"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Green pen</a:t>
            </a:r>
            <a:endParaRPr lang="en-GB" sz="2400" dirty="0"/>
          </a:p>
        </p:txBody>
      </p:sp>
      <p:sp>
        <p:nvSpPr>
          <p:cNvPr id="3" name="Text 1"/>
          <p:cNvSpPr txBox="1"/>
          <p:nvPr/>
        </p:nvSpPr>
        <p:spPr>
          <a:xfrm>
            <a:off x="658368" y="914400"/>
            <a:ext cx="8028432" cy="411480"/>
          </a:xfrm>
          <a:prstGeom prst="rect">
            <a:avLst/>
          </a:prstGeom>
          <a:noFill/>
          <a:ln/>
        </p:spPr>
        <p:txBody>
          <a:bodyPr wrap="square" lIns="0" tIns="0" rIns="0" bIns="0" rtlCol="0" anchor="t"/>
          <a:lstStyle/>
          <a:p>
            <a:pPr indent="0" marL="0">
              <a:buNone/>
            </a:pPr>
            <a:r>
              <a:rPr lang="en-GB" sz="1600" dirty="0">
                <a:solidFill>
                  <a:srgbClr val="6E44A8"/>
                </a:solidFill>
                <a:latin typeface="Calibri" pitchFamily="34" charset="0"/>
                <a:ea typeface="Calibri" pitchFamily="34" charset="-122"/>
                <a:cs typeface="Calibri" pitchFamily="34" charset="-120"/>
              </a:rPr>
              <a:t>Check your work and improve it in green pen.</a:t>
            </a:r>
            <a:endParaRPr lang="en-GB" sz="1600" dirty="0"/>
          </a:p>
        </p:txBody>
      </p:sp>
      <p:sp>
        <p:nvSpPr>
          <p:cNvPr id="4" name="Text 2"/>
          <p:cNvSpPr txBox="1"/>
          <p:nvPr/>
        </p:nvSpPr>
        <p:spPr>
          <a:xfrm>
            <a:off x="658368" y="146304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5" name="Text 3"/>
          <p:cNvSpPr txBox="1"/>
          <p:nvPr/>
        </p:nvSpPr>
        <p:spPr>
          <a:xfrm>
            <a:off x="1207008" y="141732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My thesis says how Sheila changes and why Priestley shows it.</a:t>
            </a:r>
            <a:endParaRPr lang="en-GB" sz="1800" dirty="0"/>
          </a:p>
        </p:txBody>
      </p:sp>
      <p:sp>
        <p:nvSpPr>
          <p:cNvPr id="6" name="Text 4"/>
          <p:cNvSpPr txBox="1"/>
          <p:nvPr/>
        </p:nvSpPr>
        <p:spPr>
          <a:xfrm>
            <a:off x="658368" y="224028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7" name="Text 5"/>
          <p:cNvSpPr txBox="1"/>
          <p:nvPr/>
        </p:nvSpPr>
        <p:spPr>
          <a:xfrm>
            <a:off x="1207008" y="219456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I planned one point from each act, in order.</a:t>
            </a:r>
            <a:endParaRPr lang="en-GB" sz="1800" dirty="0"/>
          </a:p>
        </p:txBody>
      </p:sp>
      <p:sp>
        <p:nvSpPr>
          <p:cNvPr id="8" name="Text 6"/>
          <p:cNvSpPr txBox="1"/>
          <p:nvPr/>
        </p:nvSpPr>
        <p:spPr>
          <a:xfrm>
            <a:off x="658368" y="301752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9" name="Text 7"/>
          <p:cNvSpPr txBox="1"/>
          <p:nvPr/>
        </p:nvSpPr>
        <p:spPr>
          <a:xfrm>
            <a:off x="1207008" y="297180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Each point has a short quotation and a method.</a:t>
            </a:r>
            <a:endParaRPr lang="en-GB" sz="1800" dirty="0"/>
          </a:p>
        </p:txBody>
      </p:sp>
      <p:sp>
        <p:nvSpPr>
          <p:cNvPr id="10" name="Text 8"/>
          <p:cNvSpPr txBox="1"/>
          <p:nvPr/>
        </p:nvSpPr>
        <p:spPr>
          <a:xfrm>
            <a:off x="658368" y="379476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11" name="Text 9"/>
          <p:cNvSpPr txBox="1"/>
          <p:nvPr/>
        </p:nvSpPr>
        <p:spPr>
          <a:xfrm>
            <a:off x="1207008" y="374904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I spelt Priestley, Sheila and Milwards correctly (AO4).</a:t>
            </a:r>
            <a:endParaRPr lang="en-GB" sz="1800" dirty="0"/>
          </a:p>
        </p:txBody>
      </p:sp>
    </p:spTree>
  </p:cSld>
  <p:clrMapOvr>
    <a:masterClrMapping/>
  </p:clrMapOvr>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Raising Achievement: An Inspector Calls, drill 1: Never, never again</dc:title>
  <dc:subject>PptxGenJS Presentation</dc:subject>
  <dc:creator>Between the Lines</dc:creator>
  <cp:lastModifiedBy>Between the Lines</cp:lastModifiedBy>
  <cp:revision>1</cp:revision>
  <dcterms:created xsi:type="dcterms:W3CDTF">2026-10-10T22:05:43Z</dcterms:created>
  <dcterms:modified xsi:type="dcterms:W3CDTF">2026-10-10T22:05:43Z</dcterms:modified>
</cp:coreProperties>
</file>