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6304da66-c42c-763d-a7fe-4f7456659bf0}">
          <p14:sldIdLst>
            <p14:sldId id="256"/>
          </p14:sldIdLst>
        </p14:section>
        <p14:section name="Know" id="{09c1204a-fd35-5c28-853c-6986f8f1446c}">
          <p14:sldIdLst>
            <p14:sldId id="257"/>
            <p14:sldId id="258"/>
            <p14:sldId id="259"/>
            <p14:sldId id="260"/>
            <p14:sldId id="261"/>
            <p14:sldId id="262"/>
          </p14:sldIdLst>
        </p14:section>
        <p14:section name="Apply" id="{1f0a7553-9ac5-b564-1302-7787d8193063}">
          <p14:sldIdLst>
            <p14:sldId id="263"/>
            <p14:sldId id="264"/>
            <p14:sldId id="265"/>
            <p14:sldId id="266"/>
          </p14:sldIdLst>
        </p14:section>
        <p14:section name="Master" id="{5c54f2ca-d505-13a8-dcfa-62427c0d70f2}">
          <p14:sldIdLst>
            <p14:sldId id="267"/>
            <p14:sldId id="268"/>
            <p14:sldId id="269"/>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Timings (minutes): Do Now 3, Focus reminder 2, Read and check 4, Quotation explosion 4, Technique 3, The question: plan 8, Green pen 3, Have a go 3. Read the extract aloud and stop after “Mr. Hyde, I think?” Ask students what they expect Hyde to look like. Common error: students describe Hyde’s looks in detail. The novel never does. Push them to write about how people react to him. This is the free sample drill, so model the whole routine: thesis first, then three points, each with a quotation. If time is short, set Have a go as home learning.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without notes.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reminder aloud. Ask one student to put the first point in their own words.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answers, out loud or on mini whiteboards.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 any misreadings now, before the analysis.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 the middle of a page and annotate it as you go through the questions.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note form around the quotation. Take answers before showing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add anything they missed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the technique on the example, then give students two or three minutes for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question aloud. Students underline the focus and the lines or part of the text it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plan. The first step says how much to write today.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it. Give a one-minute warning.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it work: The thesis answers the question in one sentence and uses its words (frightening outsider). Every point has a short quotation and a word to zoom in on. Points 2 and 3 move across the novel: Chapter 1 and Chapter 4. Context is tied to a point (Darwin and the ape simile), not added as a separate fact.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Stevenson never gives a clear picture of Hyde: Enfield says “I can’t describe him” and feels only “a strong feeling of deformity”. Keeping him vague lets each reader imagine their own horror, and suggests that his evil is felt more than seen.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students three minutes. Collect the sheets to see what to reteach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RAISING ACHIEVEMENT · JEKYLL AND HYDE · DRILL 1</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Mr Hyde, I think?</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Hyde</a:t>
            </a:r>
            <a:endParaRPr lang="en-GB" sz="1400" dirty="0"/>
          </a:p>
          <a:p>
            <a:pPr algn="l" indent="0" marL="0">
              <a:buNone/>
            </a:pPr>
            <a:r>
              <a:rPr lang="en-GB" sz="1400" dirty="0">
                <a:solidFill>
                  <a:srgbClr val="21122B"/>
                </a:solidFill>
                <a:latin typeface="Calibri" pitchFamily="34" charset="0"/>
                <a:ea typeface="Calibri" pitchFamily="34" charset="-122"/>
                <a:cs typeface="Calibri" pitchFamily="34" charset="-120"/>
              </a:rPr>
              <a:t>Today: how Stevenson presents Hyde when Utterson meets him for the first time</a:t>
            </a:r>
            <a:endParaRPr lang="en-GB" sz="1400" dirty="0"/>
          </a:p>
          <a:p>
            <a:pPr algn="l" indent="0" marL="0">
              <a:buNone/>
            </a:pPr>
            <a:r>
              <a:rPr lang="en-GB" sz="1400" dirty="0">
                <a:solidFill>
                  <a:srgbClr val="6B5A75"/>
                </a:solidFill>
                <a:latin typeface="Calibri" pitchFamily="34" charset="0"/>
                <a:ea typeface="Calibri" pitchFamily="34" charset="-122"/>
                <a:cs typeface="Calibri" pitchFamily="34" charset="-120"/>
              </a:rPr>
              <a:t>30 minutes</a:t>
            </a:r>
            <a:endParaRPr lang="en-GB"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Mr Utterson’s job?</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On which day of the week do Utterson and Enfield take their walks?</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Chapter 1, how much money does Hyde agree to pay the girl’s family?</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which city is the novella mostly set?</a:t>
            </a:r>
            <a:endParaRPr lang="en-GB" sz="170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7764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Which document in Utterson’s safe worries him at the start of Chapter 2?</a:t>
            </a:r>
            <a:endParaRPr lang="en-GB"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Mr Utterson’s job?</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He is a lawyer.</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On which day of the week do Utterson and Enfield take their walks?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Sunday</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In Chapter 1, how much money does Hyde agree to pay the girl’s family?</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A hundred pounds</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In which city is the novella mostly set?</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London</a:t>
            </a:r>
            <a:endParaRPr lang="en-GB" sz="115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5935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Which document in Utterson’s safe worries him at the start of Chapter 2?</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Dr Jekyll’s will, which leaves everything to Edward Hyde</a:t>
            </a:r>
            <a:endParaRPr lang="en-GB"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Focus reminder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60120"/>
            <a:ext cx="8028432" cy="411480"/>
          </a:xfrm>
          <a:prstGeom prst="rect">
            <a:avLst/>
          </a:prstGeom>
          <a:noFill/>
          <a:ln/>
        </p:spPr>
        <p:txBody>
          <a:bodyPr wrap="square" lIns="0" tIns="0" rIns="0" bIns="0" rtlCol="0" anchor="t"/>
          <a:lstStyle/>
          <a:p>
            <a:pPr indent="0" marL="0">
              <a:buNone/>
            </a:pPr>
            <a:r>
              <a:rPr lang="en-GB" sz="1700" b="1" dirty="0">
                <a:solidFill>
                  <a:srgbClr val="4A2545"/>
                </a:solidFill>
                <a:latin typeface="Calibri" pitchFamily="34" charset="0"/>
                <a:ea typeface="Calibri" pitchFamily="34" charset="-122"/>
                <a:cs typeface="Calibri" pitchFamily="34" charset="-120"/>
              </a:rPr>
              <a:t>What the Jekyll and Hyde question asks you to do</a:t>
            </a:r>
            <a:endParaRPr lang="en-GB" sz="1700" dirty="0"/>
          </a:p>
        </p:txBody>
      </p:sp>
      <p:sp>
        <p:nvSpPr>
          <p:cNvPr id="5" name="Shape 3"/>
          <p:cNvSpPr/>
          <p:nvPr/>
        </p:nvSpPr>
        <p:spPr>
          <a:xfrm>
            <a:off x="658368" y="1508760"/>
            <a:ext cx="8028432" cy="644652"/>
          </a:xfrm>
          <a:prstGeom prst="rect">
            <a:avLst/>
          </a:prstGeom>
          <a:solidFill>
            <a:srgbClr val="F3F0F8"/>
          </a:solidFill>
          <a:ln w="9525">
            <a:solidFill>
              <a:srgbClr val="DDD3E6"/>
            </a:solidFill>
            <a:prstDash val="solid"/>
          </a:ln>
        </p:spPr>
      </p:sp>
      <p:sp>
        <p:nvSpPr>
          <p:cNvPr id="6" name="Text 4"/>
          <p:cNvSpPr txBox="1"/>
          <p:nvPr/>
        </p:nvSpPr>
        <p:spPr>
          <a:xfrm>
            <a:off x="841248" y="150876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Start with the extract: find two or three short quotations about Hyde.</a:t>
            </a:r>
            <a:endParaRPr lang="en-GB" sz="1700" dirty="0"/>
          </a:p>
        </p:txBody>
      </p:sp>
      <p:sp>
        <p:nvSpPr>
          <p:cNvPr id="7" name="Shape 5"/>
          <p:cNvSpPr/>
          <p:nvPr/>
        </p:nvSpPr>
        <p:spPr>
          <a:xfrm>
            <a:off x="658368" y="2263140"/>
            <a:ext cx="8028432" cy="644652"/>
          </a:xfrm>
          <a:prstGeom prst="rect">
            <a:avLst/>
          </a:prstGeom>
          <a:solidFill>
            <a:srgbClr val="F3F0F8"/>
          </a:solidFill>
          <a:ln w="9525">
            <a:solidFill>
              <a:srgbClr val="DDD3E6"/>
            </a:solidFill>
            <a:prstDash val="solid"/>
          </a:ln>
        </p:spPr>
      </p:sp>
      <p:sp>
        <p:nvSpPr>
          <p:cNvPr id="8" name="Text 6"/>
          <p:cNvSpPr txBox="1"/>
          <p:nvPr/>
        </p:nvSpPr>
        <p:spPr>
          <a:xfrm>
            <a:off x="841248" y="226314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Write ‘Stevenson presents Hyde as...’. Hyde is a character Stevenson built, so write about choices.</a:t>
            </a:r>
            <a:endParaRPr lang="en-GB" sz="1700" dirty="0"/>
          </a:p>
        </p:txBody>
      </p:sp>
      <p:sp>
        <p:nvSpPr>
          <p:cNvPr id="9" name="Shape 7"/>
          <p:cNvSpPr/>
          <p:nvPr/>
        </p:nvSpPr>
        <p:spPr>
          <a:xfrm>
            <a:off x="658368" y="3017520"/>
            <a:ext cx="8028432" cy="644652"/>
          </a:xfrm>
          <a:prstGeom prst="rect">
            <a:avLst/>
          </a:prstGeom>
          <a:solidFill>
            <a:srgbClr val="F3F0F8"/>
          </a:solidFill>
          <a:ln w="9525">
            <a:solidFill>
              <a:srgbClr val="DDD3E6"/>
            </a:solidFill>
            <a:prstDash val="solid"/>
          </a:ln>
        </p:spPr>
      </p:sp>
      <p:sp>
        <p:nvSpPr>
          <p:cNvPr id="10" name="Text 8"/>
          <p:cNvSpPr txBox="1"/>
          <p:nvPr/>
        </p:nvSpPr>
        <p:spPr>
          <a:xfrm>
            <a:off x="841248" y="301752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Then move to the novel as a whole: where else is Hyde frightening or strange?</a:t>
            </a:r>
            <a:endParaRPr lang="en-GB" sz="1700" dirty="0"/>
          </a:p>
        </p:txBody>
      </p:sp>
      <p:sp>
        <p:nvSpPr>
          <p:cNvPr id="11" name="Shape 9"/>
          <p:cNvSpPr/>
          <p:nvPr/>
        </p:nvSpPr>
        <p:spPr>
          <a:xfrm>
            <a:off x="658368" y="3771900"/>
            <a:ext cx="8028432" cy="644652"/>
          </a:xfrm>
          <a:prstGeom prst="rect">
            <a:avLst/>
          </a:prstGeom>
          <a:solidFill>
            <a:srgbClr val="F3F0F8"/>
          </a:solidFill>
          <a:ln w="9525">
            <a:solidFill>
              <a:srgbClr val="DDD3E6"/>
            </a:solidFill>
            <a:prstDash val="solid"/>
          </a:ln>
        </p:spPr>
      </p:sp>
      <p:sp>
        <p:nvSpPr>
          <p:cNvPr id="12" name="Text 10"/>
          <p:cNvSpPr txBox="1"/>
          <p:nvPr/>
        </p:nvSpPr>
        <p:spPr>
          <a:xfrm>
            <a:off x="841248" y="377190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Say why: what did Stevenson want his readers in 1886 to fear?</a:t>
            </a:r>
            <a:endParaRPr lang="en-GB"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Utterson meets Hyde</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Robert Louis Stevenson · 1886 · Chapter 2 (Search for Mr Hyde)</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1</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5</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10</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15</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a:p>
            <a:pPr algn="r" indent="0" marL="0">
              <a:lnSpc>
                <a:spcPct val="100000"/>
              </a:lnSpc>
              <a:buNone/>
            </a:pPr>
            <a:r>
              <a:rPr lang="en-GB" sz="1230" dirty="0">
                <a:solidFill>
                  <a:srgbClr val="6B5A75"/>
                </a:solidFill>
                <a:latin typeface="Calibri" pitchFamily="34" charset="0"/>
                <a:ea typeface="Calibri" pitchFamily="34" charset="-122"/>
                <a:cs typeface="Calibri" pitchFamily="34" charset="-120"/>
              </a:rPr>
              <a:t> </a:t>
            </a:r>
            <a:endParaRPr lang="en-GB" sz="123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Mr. Utterson stepped out and touched him on the shoulder as he passed.</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“Mr. Hyde, I think?”</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Mr. Hyde shrank back with a hissing intake of the breath. But his fear</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was only momentary; and though he did not look the lawyer in the face,</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he answered coolly enough: “That is my name. What do you want?”</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“I see you are going in,” returned the lawyer. “I am an old friend of</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Dr. Jekyll’s—Mr. Utterson of Gaunt Street—you must have heard of my</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name; and meeting you so conveniently, I thought you might admit me.”</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“You will not find Dr. Jekyll; he is from home,” replied Mr. Hyde,</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blowing in the key. And then suddenly, but still without looking up,</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“How did you know me?” he asked.</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“On your side,” said Mr. Utterson “will you do me a favour?”</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“With pleasure,” replied the other. “What shall it be?”</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“Will you let me see your face?” asked the lawyer.</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Mr. Hyde appeared to hesitate, and then, as if upon some sudden</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reflection, fronted about with an air of defiance; and the pair stared</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at each other pretty fixedly for a few seconds. “Now I shall know you</a:t>
            </a:r>
            <a:endParaRPr lang="en-GB" sz="1230" dirty="0"/>
          </a:p>
          <a:p>
            <a:pPr indent="0" marL="0">
              <a:lnSpc>
                <a:spcPct val="100000"/>
              </a:lnSpc>
              <a:buNone/>
            </a:pPr>
            <a:r>
              <a:rPr lang="en-GB" sz="1230" dirty="0">
                <a:solidFill>
                  <a:srgbClr val="21122B"/>
                </a:solidFill>
                <a:latin typeface="Calibri" pitchFamily="34" charset="0"/>
                <a:ea typeface="Calibri" pitchFamily="34" charset="-122"/>
                <a:cs typeface="Calibri" pitchFamily="34" charset="-120"/>
              </a:rPr>
              <a:t>again,” said Mr. Utterson. “It may be useful.”</a:t>
            </a:r>
            <a:endParaRPr lang="en-GB" sz="12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Utterson do as Hyde passes him?</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Hyde says Dr Jekyll is “from home”. What does that mean?</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which part of London does Hyde say he lives?</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Utterson ask to see?</a:t>
            </a:r>
            <a:endParaRPr lang="en-GB"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does Utterson do as Hyde passes him?</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He steps out, touches him on the shoulder and says “Mr. Hyde, I think?”</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Hyde says Dr Jekyll is “from home”. What does that mean?</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He is out, not at home.</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In which part of London does Hyde say he lives?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Soho</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does Utterson ask to see?</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Hyde’s face</a:t>
            </a:r>
            <a:endParaRPr lang="en-GB"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Quotation explosion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1024128" y="1188720"/>
            <a:ext cx="7296912" cy="2011680"/>
          </a:xfrm>
          <a:prstGeom prst="rect">
            <a:avLst/>
          </a:prstGeom>
          <a:solidFill>
            <a:srgbClr val="4A2545"/>
          </a:solidFill>
          <a:ln/>
        </p:spPr>
        <p:txBody>
          <a:bodyPr wrap="square" lIns="203200" tIns="127000" rIns="203200" bIns="127000" rtlCol="0" anchor="ctr"/>
          <a:lstStyle/>
          <a:p>
            <a:pPr algn="ctr" indent="0" marL="0">
              <a:buNone/>
            </a:pPr>
            <a:r>
              <a:rPr lang="en-GB" sz="3000" b="1" dirty="0">
                <a:solidFill>
                  <a:srgbClr val="FFFFFF"/>
                </a:solidFill>
                <a:latin typeface="Calibri" pitchFamily="34" charset="0"/>
                <a:ea typeface="Calibri" pitchFamily="34" charset="-122"/>
                <a:cs typeface="Calibri" pitchFamily="34" charset="-120"/>
              </a:rPr>
              <a:t>"Mr. Hyde shrank back with a hissing intake of the breath"</a:t>
            </a:r>
            <a:endParaRPr lang="en-GB" sz="3000" dirty="0"/>
          </a:p>
        </p:txBody>
      </p:sp>
      <p:sp>
        <p:nvSpPr>
          <p:cNvPr id="5" name="Text 3"/>
          <p:cNvSpPr txBox="1"/>
          <p:nvPr/>
        </p:nvSpPr>
        <p:spPr>
          <a:xfrm>
            <a:off x="658368" y="3474720"/>
            <a:ext cx="8028432" cy="54864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Copy the quotation into the middle of your page. Explode it: answer each question around it.</a:t>
            </a:r>
            <a:endParaRPr lang="en-GB"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Hyde’s first reaction show about him?</a:t>
            </a:r>
            <a:endParaRPr lang="en-GB" sz="17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the verb “shrank” suggest?</a:t>
            </a:r>
            <a:endParaRPr lang="en-GB" sz="17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the effect of “hissing”?</a:t>
            </a:r>
            <a:endParaRPr lang="en-GB" sz="17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would Stevenson’s first readers find Hyde’s animal behaviour frightening?</a:t>
            </a:r>
            <a:endParaRPr lang="en-GB"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Explosion: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does Hyde’s first reaction show about him?</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He is startled and defensive, like a hunted creature. He does not want to be seen or known.</a:t>
            </a:r>
            <a:endParaRPr lang="en-GB" sz="11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does the verb “shrank” suggest?</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Making himself smaller, cowering. It fits his small size and suggests guilt or a fear of being caught.</a:t>
            </a:r>
            <a:endParaRPr lang="en-GB" sz="11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is the effect of “hissing”?</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It is animal imagery: Hyde sounds like a snake. A snake recalls the serpent in Eden, so he seems sly and evil before he has said a word.</a:t>
            </a:r>
            <a:endParaRPr lang="en-GB" sz="11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Why would Stevenson’s first readers find Hyde’s animal behaviour frightening?</a:t>
            </a:r>
            <a:endParaRPr lang="en-GB" sz="1100" dirty="0"/>
          </a:p>
          <a:p>
            <a:pPr indent="0" marL="0">
              <a:buNone/>
            </a:pPr>
            <a:r>
              <a:rPr lang="en-GB" sz="1150" b="1" dirty="0">
                <a:solidFill>
                  <a:srgbClr val="6E44A8"/>
                </a:solidFill>
                <a:latin typeface="Calibri" pitchFamily="34" charset="0"/>
                <a:ea typeface="Calibri" pitchFamily="34" charset="-122"/>
                <a:cs typeface="Calibri" pitchFamily="34" charset="-120"/>
              </a:rPr>
              <a:t>After Darwin’s The Descent of Man (1871), many Victorians feared that humans came from animals and that a beast could still lie inside a civilised man. Hyde brings that fear onto a London street.</a:t>
            </a:r>
            <a:endParaRPr lang="en-GB"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Zooming in on one word</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Technique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700" dirty="0">
                <a:solidFill>
                  <a:srgbClr val="21122B"/>
                </a:solidFill>
                <a:latin typeface="Calibri" pitchFamily="34" charset="0"/>
                <a:ea typeface="Calibri" pitchFamily="34" charset="-122"/>
                <a:cs typeface="Calibri" pitchFamily="34" charset="-120"/>
              </a:rPr>
              <a:t>Pick one word from a quotation and say what it suggests. Two or three ideas about one word are worth more than a long quotation.</a:t>
            </a:r>
            <a:endParaRPr lang="en-GB" sz="1700" dirty="0"/>
          </a:p>
        </p:txBody>
      </p:sp>
      <p:sp>
        <p:nvSpPr>
          <p:cNvPr id="5" name="Shape 3"/>
          <p:cNvSpPr/>
          <p:nvPr/>
        </p:nvSpPr>
        <p:spPr>
          <a:xfrm>
            <a:off x="658368" y="1874520"/>
            <a:ext cx="8028432" cy="1188720"/>
          </a:xfrm>
          <a:prstGeom prst="rect">
            <a:avLst/>
          </a:prstGeom>
          <a:solidFill>
            <a:srgbClr val="EBF2F8"/>
          </a:solidFill>
          <a:ln w="9525">
            <a:solidFill>
              <a:srgbClr val="DDD3E6"/>
            </a:solidFill>
            <a:prstDash val="solid"/>
          </a:ln>
        </p:spPr>
      </p:sp>
      <p:sp>
        <p:nvSpPr>
          <p:cNvPr id="6" name="Text 4"/>
          <p:cNvSpPr txBox="1"/>
          <p:nvPr/>
        </p:nvSpPr>
        <p:spPr>
          <a:xfrm>
            <a:off x="841248" y="1874520"/>
            <a:ext cx="7662672" cy="1188720"/>
          </a:xfrm>
          <a:prstGeom prst="rect">
            <a:avLst/>
          </a:prstGeom>
          <a:noFill/>
          <a:ln/>
        </p:spPr>
        <p:txBody>
          <a:bodyPr wrap="square" lIns="0" tIns="0" rIns="0" bIns="0" rtlCol="0" anchor="ctr"/>
          <a:lstStyle/>
          <a:p>
            <a:pPr indent="0" marL="0">
              <a:buNone/>
            </a:pPr>
            <a:r>
              <a:rPr lang="en-GB" sz="1700" i="1" dirty="0">
                <a:solidFill>
                  <a:srgbClr val="21122B"/>
                </a:solidFill>
                <a:latin typeface="Calibri" pitchFamily="34" charset="0"/>
                <a:ea typeface="Calibri" pitchFamily="34" charset="-122"/>
                <a:cs typeface="Calibri" pitchFamily="34" charset="-120"/>
              </a:rPr>
              <a:t>fronted about with an air of defiance; and the pair stared</a:t>
            </a:r>
            <a:endParaRPr lang="en-GB" sz="1700" dirty="0"/>
          </a:p>
        </p:txBody>
      </p:sp>
      <p:sp>
        <p:nvSpPr>
          <p:cNvPr id="7" name="Text 5"/>
          <p:cNvSpPr txBox="1"/>
          <p:nvPr/>
        </p:nvSpPr>
        <p:spPr>
          <a:xfrm>
            <a:off x="658368" y="3246120"/>
            <a:ext cx="8028432" cy="1280160"/>
          </a:xfrm>
          <a:prstGeom prst="rect">
            <a:avLst/>
          </a:prstGeom>
          <a:noFill/>
          <a:ln/>
        </p:spPr>
        <p:txBody>
          <a:bodyPr wrap="square" lIns="0" tIns="0" rIns="0" bIns="0" rtlCol="0" anchor="t"/>
          <a:lstStyle/>
          <a:p>
            <a:pPr indent="0" marL="0">
              <a:buNone/>
            </a:pPr>
            <a:r>
              <a:rPr lang="en-GB" sz="1700" b="1" dirty="0">
                <a:solidFill>
                  <a:srgbClr val="6E44A8"/>
                </a:solidFill>
                <a:latin typeface="Calibri" pitchFamily="34" charset="0"/>
                <a:ea typeface="Calibri" pitchFamily="34" charset="-122"/>
                <a:cs typeface="Calibri" pitchFamily="34" charset="-120"/>
              </a:rPr>
              <a:t>Your task  </a:t>
            </a:r>
            <a:pPr indent="0" marL="0">
              <a:buNone/>
            </a:pPr>
            <a:r>
              <a:rPr lang="en-GB" sz="1700" dirty="0">
                <a:solidFill>
                  <a:srgbClr val="21122B"/>
                </a:solidFill>
                <a:latin typeface="Calibri" pitchFamily="34" charset="0"/>
                <a:ea typeface="Calibri" pitchFamily="34" charset="-122"/>
                <a:cs typeface="Calibri" pitchFamily="34" charset="-120"/>
              </a:rPr>
              <a:t>Zoom in on “defiance”. Write two sentences about what it suggests about Hyde.</a:t>
            </a:r>
            <a:endParaRPr lang="en-GB"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1005840"/>
            <a:ext cx="8028432" cy="3017520"/>
          </a:xfrm>
          <a:prstGeom prst="rect">
            <a:avLst/>
          </a:prstGeom>
          <a:solidFill>
            <a:srgbClr val="4A2545"/>
          </a:solidFill>
          <a:ln/>
        </p:spPr>
        <p:txBody>
          <a:bodyPr wrap="square" lIns="177800" tIns="101600" rIns="177800" bIns="101600" rtlCol="0" anchor="ctr"/>
          <a:lstStyle/>
          <a:p>
            <a:pPr indent="0" marL="0">
              <a:buNone/>
            </a:pPr>
            <a:r>
              <a:rPr lang="en-GB" sz="1500" b="1" dirty="0">
                <a:solidFill>
                  <a:srgbClr val="FFFFFF"/>
                </a:solidFill>
                <a:latin typeface="Calibri" pitchFamily="34" charset="0"/>
                <a:ea typeface="Calibri" pitchFamily="34" charset="-122"/>
                <a:cs typeface="Calibri" pitchFamily="34" charset="-120"/>
              </a:rPr>
              <a:t>Read the following extract from Chapter 2 of The Strange Case of Dr Jekyll and Mr Hyde and then answer the question that follows.</a:t>
            </a:r>
            <a:endParaRPr lang="en-GB" sz="1500" dirty="0"/>
          </a:p>
          <a:p>
            <a:pPr indent="0" marL="0">
              <a:buNone/>
            </a:pPr>
            <a:endParaRPr lang="en-GB" sz="1500" dirty="0"/>
          </a:p>
          <a:p>
            <a:pPr indent="0" marL="0">
              <a:buNone/>
            </a:pPr>
            <a:r>
              <a:rPr lang="en-GB" sz="1500" b="1" dirty="0">
                <a:solidFill>
                  <a:srgbClr val="FFFFFF"/>
                </a:solidFill>
                <a:latin typeface="Calibri" pitchFamily="34" charset="0"/>
                <a:ea typeface="Calibri" pitchFamily="34" charset="-122"/>
                <a:cs typeface="Calibri" pitchFamily="34" charset="-120"/>
              </a:rPr>
              <a:t>In this extract, Mr Utterson has been waiting by the door in the by-street and meets Mr Hyde for the first time.</a:t>
            </a:r>
            <a:endParaRPr lang="en-GB" sz="1500" dirty="0"/>
          </a:p>
          <a:p>
            <a:pPr indent="0" marL="0">
              <a:buNone/>
            </a:pPr>
            <a:endParaRPr lang="en-GB" sz="1500" dirty="0"/>
          </a:p>
          <a:p>
            <a:pPr indent="0" marL="0">
              <a:buNone/>
            </a:pPr>
            <a:r>
              <a:rPr lang="en-GB" sz="1500" b="1" dirty="0">
                <a:solidFill>
                  <a:srgbClr val="FFFFFF"/>
                </a:solidFill>
                <a:latin typeface="Calibri" pitchFamily="34" charset="0"/>
                <a:ea typeface="Calibri" pitchFamily="34" charset="-122"/>
                <a:cs typeface="Calibri" pitchFamily="34" charset="-120"/>
              </a:rPr>
              <a:t>Starting with this extract, how does Stevenson present Hyde as a frightening outsider?</a:t>
            </a:r>
            <a:endParaRPr lang="en-GB" sz="1500" dirty="0"/>
          </a:p>
          <a:p>
            <a:pPr indent="0" marL="0">
              <a:buNone/>
            </a:pPr>
            <a:endParaRPr lang="en-GB" sz="1500" dirty="0"/>
          </a:p>
          <a:p>
            <a:pPr indent="0" marL="0">
              <a:buNone/>
            </a:pPr>
            <a:r>
              <a:rPr lang="en-GB" sz="1500" b="1" dirty="0">
                <a:solidFill>
                  <a:srgbClr val="FFFFFF"/>
                </a:solidFill>
                <a:latin typeface="Calibri" pitchFamily="34" charset="0"/>
                <a:ea typeface="Calibri" pitchFamily="34" charset="-122"/>
                <a:cs typeface="Calibri" pitchFamily="34" charset="-120"/>
              </a:rPr>
              <a:t>Write about:</a:t>
            </a:r>
            <a:endParaRPr lang="en-GB" sz="1500" dirty="0"/>
          </a:p>
          <a:p>
            <a:pPr indent="0" marL="0">
              <a:buNone/>
            </a:pPr>
            <a:r>
              <a:rPr lang="en-GB" sz="1500" b="1" dirty="0">
                <a:solidFill>
                  <a:srgbClr val="FFFFFF"/>
                </a:solidFill>
                <a:latin typeface="Calibri" pitchFamily="34" charset="0"/>
                <a:ea typeface="Calibri" pitchFamily="34" charset="-122"/>
                <a:cs typeface="Calibri" pitchFamily="34" charset="-120"/>
              </a:rPr>
              <a:t>• how Stevenson presents Hyde in this extract</a:t>
            </a:r>
            <a:endParaRPr lang="en-GB" sz="1500" dirty="0"/>
          </a:p>
          <a:p>
            <a:pPr indent="0" marL="0">
              <a:buNone/>
            </a:pPr>
            <a:r>
              <a:rPr lang="en-GB" sz="1500" b="1" dirty="0">
                <a:solidFill>
                  <a:srgbClr val="FFFFFF"/>
                </a:solidFill>
                <a:latin typeface="Calibri" pitchFamily="34" charset="0"/>
                <a:ea typeface="Calibri" pitchFamily="34" charset="-122"/>
                <a:cs typeface="Calibri" pitchFamily="34" charset="-120"/>
              </a:rPr>
              <a:t>• how Stevenson presents Hyde in the novel as a whole.</a:t>
            </a:r>
            <a:endParaRPr lang="en-GB" sz="1500" dirty="0"/>
          </a:p>
        </p:txBody>
      </p:sp>
      <p:sp>
        <p:nvSpPr>
          <p:cNvPr id="5" name="Text 3"/>
          <p:cNvSpPr txBox="1"/>
          <p:nvPr/>
        </p:nvSpPr>
        <p:spPr>
          <a:xfrm>
            <a:off x="658368" y="4206240"/>
            <a:ext cx="8028432" cy="32004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Today: plan your answer. No essay. About 8 minutes.</a:t>
            </a:r>
            <a:endParaRPr lang="en-GB"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Plan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Plan</a:t>
            </a:r>
            <a:endParaRPr lang="en-GB" sz="1500" dirty="0"/>
          </a:p>
        </p:txBody>
      </p:sp>
      <p:sp>
        <p:nvSpPr>
          <p:cNvPr id="5" name="Text 3"/>
          <p:cNvSpPr txBox="1"/>
          <p:nvPr/>
        </p:nvSpPr>
        <p:spPr>
          <a:xfrm>
            <a:off x="4809744"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Top tips</a:t>
            </a:r>
            <a:endParaRPr lang="en-GB" sz="1500" dirty="0"/>
          </a:p>
        </p:txBody>
      </p:sp>
      <p:sp>
        <p:nvSpPr>
          <p:cNvPr id="6" name="Shape 4"/>
          <p:cNvSpPr/>
          <p:nvPr/>
        </p:nvSpPr>
        <p:spPr>
          <a:xfrm>
            <a:off x="658368" y="1280160"/>
            <a:ext cx="3877056" cy="3291840"/>
          </a:xfrm>
          <a:prstGeom prst="rect">
            <a:avLst/>
          </a:prstGeom>
          <a:solidFill>
            <a:srgbClr val="F3F0F8"/>
          </a:solidFill>
          <a:ln w="9525">
            <a:solidFill>
              <a:srgbClr val="DDD3E6"/>
            </a:solidFill>
            <a:prstDash val="solid"/>
          </a:ln>
        </p:spPr>
      </p:sp>
      <p:sp>
        <p:nvSpPr>
          <p:cNvPr id="7" name="Shape 5"/>
          <p:cNvSpPr/>
          <p:nvPr/>
        </p:nvSpPr>
        <p:spPr>
          <a:xfrm>
            <a:off x="4809744" y="1280160"/>
            <a:ext cx="3877056" cy="3291840"/>
          </a:xfrm>
          <a:prstGeom prst="rect">
            <a:avLst/>
          </a:prstGeom>
          <a:solidFill>
            <a:srgbClr val="EBF2F8"/>
          </a:solidFill>
          <a:ln w="9525">
            <a:solidFill>
              <a:srgbClr val="DDD3E6"/>
            </a:solidFill>
            <a:prstDash val="solid"/>
          </a:ln>
        </p:spPr>
      </p:sp>
      <p:sp>
        <p:nvSpPr>
          <p:cNvPr id="8" name="Text 6"/>
          <p:cNvSpPr txBox="1"/>
          <p:nvPr/>
        </p:nvSpPr>
        <p:spPr>
          <a:xfrm>
            <a:off x="795528" y="1371600"/>
            <a:ext cx="3602736" cy="3108960"/>
          </a:xfrm>
          <a:prstGeom prst="rect">
            <a:avLst/>
          </a:prstGeom>
          <a:noFill/>
          <a:ln/>
        </p:spPr>
        <p:txBody>
          <a:bodyPr wrap="square" lIns="0" tIns="0" rIns="0" bIns="0" rtlCol="0" anchor="t"/>
          <a:lstStyle/>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1. Today: plan your answer in 8 minutes. No essay.</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2. Write your thesis: one sentence that answers the question.</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3. Plan three points. Point 1 from the extract, Points 2 and 3 from other chapters. Give each a short quotation.</a:t>
            </a:r>
            <a:endParaRPr lang="en-GB" sz="1350" dirty="0"/>
          </a:p>
          <a:p>
            <a:pPr indent="0" marL="0">
              <a:spcAft>
                <a:spcPts val="600"/>
              </a:spcAft>
              <a:buNone/>
            </a:pPr>
            <a:r>
              <a:rPr lang="en-GB" sz="1350" dirty="0">
                <a:solidFill>
                  <a:srgbClr val="21122B"/>
                </a:solidFill>
                <a:latin typeface="Calibri" pitchFamily="34" charset="0"/>
                <a:ea typeface="Calibri" pitchFamily="34" charset="-122"/>
                <a:cs typeface="Calibri" pitchFamily="34" charset="-120"/>
              </a:rPr>
              <a:t>4. Add context to at least one point: Darwin, or Victorian fears about the poor parts of London.</a:t>
            </a:r>
            <a:endParaRPr lang="en-GB" sz="1350" dirty="0"/>
          </a:p>
        </p:txBody>
      </p:sp>
      <p:sp>
        <p:nvSpPr>
          <p:cNvPr id="9" name="Text 7"/>
          <p:cNvSpPr txBox="1"/>
          <p:nvPr/>
        </p:nvSpPr>
        <p:spPr>
          <a:xfrm>
            <a:off x="4946904" y="1371600"/>
            <a:ext cx="3602736" cy="3108960"/>
          </a:xfrm>
          <a:prstGeom prst="rect">
            <a:avLst/>
          </a:prstGeom>
          <a:noFill/>
          <a:ln/>
        </p:spPr>
        <p:txBody>
          <a:bodyPr wrap="square" lIns="0" tIns="0" rIns="0" bIns="0" rtlCol="0" anchor="t"/>
          <a:lstStyle/>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Choose short quotations you can zoom in on: two to five words.</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Use the whole novel: Chapter 1 (the trampling), Chapter 4 (Carew) and Chapter 10 (Jekyll’s statement).</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Write ‘Stevenson presents Hyde as...’, not ‘Hyde is...’.</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turn</a:t>
            </a:r>
            <a:endParaRPr lang="en-GB" sz="2400" dirty="0"/>
          </a:p>
        </p:txBody>
      </p:sp>
      <p:sp>
        <p:nvSpPr>
          <p:cNvPr id="3" name="Text 1"/>
          <p:cNvSpPr txBox="1"/>
          <p:nvPr/>
        </p:nvSpPr>
        <p:spPr>
          <a:xfrm>
            <a:off x="658368" y="1371600"/>
            <a:ext cx="8028432" cy="1097280"/>
          </a:xfrm>
          <a:prstGeom prst="rect">
            <a:avLst/>
          </a:prstGeom>
          <a:noFill/>
          <a:ln/>
        </p:spPr>
        <p:txBody>
          <a:bodyPr wrap="square" lIns="0" tIns="0" rIns="0" bIns="0" rtlCol="0" anchor="ctr"/>
          <a:lstStyle/>
          <a:p>
            <a:pPr indent="0" marL="0">
              <a:buNone/>
            </a:pPr>
            <a:r>
              <a:rPr lang="en-GB" sz="5400" dirty="0">
                <a:solidFill>
                  <a:srgbClr val="4A2545"/>
                </a:solidFill>
                <a:latin typeface="Cambria" pitchFamily="34" charset="0"/>
                <a:ea typeface="Cambria" pitchFamily="34" charset="-122"/>
                <a:cs typeface="Cambria" pitchFamily="34" charset="-120"/>
              </a:rPr>
              <a:t>8 minutes</a:t>
            </a:r>
            <a:endParaRPr lang="en-GB" sz="5400" dirty="0"/>
          </a:p>
        </p:txBody>
      </p:sp>
      <p:sp>
        <p:nvSpPr>
          <p:cNvPr id="4" name="Text 2"/>
          <p:cNvSpPr txBox="1"/>
          <p:nvPr/>
        </p:nvSpPr>
        <p:spPr>
          <a:xfrm>
            <a:off x="658368" y="2743200"/>
            <a:ext cx="8028432" cy="914400"/>
          </a:xfrm>
          <a:prstGeom prst="rect">
            <a:avLst/>
          </a:prstGeom>
          <a:noFill/>
          <a:ln/>
        </p:spPr>
        <p:txBody>
          <a:bodyPr wrap="square" lIns="0" tIns="0" rIns="0" bIns="0" rtlCol="0" anchor="t"/>
          <a:lstStyle/>
          <a:p>
            <a:pPr indent="0" marL="0">
              <a:buNone/>
            </a:pPr>
            <a:r>
              <a:rPr lang="en-GB" sz="1800" dirty="0">
                <a:solidFill>
                  <a:srgbClr val="6E44A8"/>
                </a:solidFill>
                <a:latin typeface="Calibri" pitchFamily="34" charset="0"/>
                <a:ea typeface="Calibri" pitchFamily="34" charset="-122"/>
                <a:cs typeface="Calibri" pitchFamily="34" charset="-120"/>
              </a:rPr>
              <a:t>Today: plan your answer in 8 minutes. No essay.</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plan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05840"/>
            <a:ext cx="8028432" cy="3566160"/>
          </a:xfrm>
          <a:prstGeom prst="rect">
            <a:avLst/>
          </a:prstGeom>
          <a:solidFill>
            <a:srgbClr val="F3F0F8"/>
          </a:solidFill>
          <a:ln w="9525">
            <a:solidFill>
              <a:srgbClr val="DDD3E6"/>
            </a:solidFill>
          </a:ln>
        </p:spPr>
        <p:txBody>
          <a:bodyPr wrap="square" lIns="152400" tIns="101600" rIns="152400" bIns="101600" rtlCol="0" anchor="t"/>
          <a:lstStyle/>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Thesis: Stevenson presents Hyde as an outsider who frightens people because he seems less than human, and because he threatens the respectable world of gentlemen like Utterson.</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Point 1 (extract): Hyde “shrank back with a hissing intake of the breath”. The verb “hissing” makes him sound like a snake, sly and barely human.</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Point 2 (Chapter 1): he “trampled calmly over the child’s body”. The adverb “calmly” shows a lack of conscience that sets him apart from decent people.</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Point 3 (Chapter 4): he attacks Carew “with ape-like fury”. The simile links him to apes, so his violence looks like a step backwards in evolution.</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Context: after Darwin, Victorian readers feared a beast inside civilised man. Hyde lives in Soho, far from the respectable squares.</a:t>
            </a:r>
            <a:endParaRPr lang="en-GB"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 Enfield tries to describe Hyde</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Robert Louis Stevenson · Chapter 1 (Story of the Door)</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1</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5</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“He is not easy to describe. There is something wrong with his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appearance; something displeasing, something down-right detestable. I</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never saw a man I so disliked, and yet I scarce know why. He must be</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deformed somewhere; he gives a strong feeling of deformity, although I</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couldn’t specify the point. He’s an extraordinary looking man, and yet I</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really can name nothing out of the way. No, sir; I can make no hand of</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it; I can’t describe him. And it’s not want of memory; for I declare I</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can see him this moment.”</a:t>
            </a:r>
            <a:endParaRPr lang="en-GB"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Practise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Read Enfield’s attempt to describe Hyde in Chapter 1. Answer in two or three sentences.</a:t>
            </a:r>
            <a:endParaRPr lang="en-GB" sz="1600" dirty="0"/>
          </a:p>
        </p:txBody>
      </p:sp>
      <p:sp>
        <p:nvSpPr>
          <p:cNvPr id="5" name="Text 3"/>
          <p:cNvSpPr txBox="1"/>
          <p:nvPr/>
        </p:nvSpPr>
        <p:spPr>
          <a:xfrm>
            <a:off x="658368" y="1874520"/>
            <a:ext cx="8028432" cy="237744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Enfield and Utterson both struggle to say what is wrong with Hyde. Why might Stevenson keep Hyde’s appearance so vague? Use one quotation.</a:t>
            </a:r>
            <a:endParaRPr lang="en-GB"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Green pen</a:t>
            </a:r>
            <a:endParaRPr lang="en-GB" sz="2400" dirty="0"/>
          </a:p>
        </p:txBody>
      </p:sp>
      <p:sp>
        <p:nvSpPr>
          <p:cNvPr id="3" name="Text 1"/>
          <p:cNvSpPr txBox="1"/>
          <p:nvPr/>
        </p:nvSpPr>
        <p:spPr>
          <a:xfrm>
            <a:off x="658368" y="914400"/>
            <a:ext cx="8028432" cy="41148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Check your work and improve it in green pen.</a:t>
            </a:r>
            <a:endParaRPr lang="en-GB" sz="1600" dirty="0"/>
          </a:p>
        </p:txBody>
      </p:sp>
      <p:sp>
        <p:nvSpPr>
          <p:cNvPr id="4" name="Text 2"/>
          <p:cNvSpPr txBox="1"/>
          <p:nvPr/>
        </p:nvSpPr>
        <p:spPr>
          <a:xfrm>
            <a:off x="658368" y="146304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5" name="Text 3"/>
          <p:cNvSpPr txBox="1"/>
          <p:nvPr/>
        </p:nvSpPr>
        <p:spPr>
          <a:xfrm>
            <a:off x="1207008" y="141732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My thesis answers the question in one sentence, using its words.</a:t>
            </a:r>
            <a:endParaRPr lang="en-GB" sz="1800" dirty="0"/>
          </a:p>
        </p:txBody>
      </p:sp>
      <p:sp>
        <p:nvSpPr>
          <p:cNvPr id="6" name="Text 4"/>
          <p:cNvSpPr txBox="1"/>
          <p:nvPr/>
        </p:nvSpPr>
        <p:spPr>
          <a:xfrm>
            <a:off x="658368" y="224028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7" name="Text 5"/>
          <p:cNvSpPr txBox="1"/>
          <p:nvPr/>
        </p:nvSpPr>
        <p:spPr>
          <a:xfrm>
            <a:off x="1207008" y="219456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Each point has a short quotation and one word I could zoom in on.</a:t>
            </a:r>
            <a:endParaRPr lang="en-GB" sz="1800" dirty="0"/>
          </a:p>
        </p:txBody>
      </p:sp>
      <p:sp>
        <p:nvSpPr>
          <p:cNvPr id="8" name="Text 6"/>
          <p:cNvSpPr txBox="1"/>
          <p:nvPr/>
        </p:nvSpPr>
        <p:spPr>
          <a:xfrm>
            <a:off x="658368" y="301752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9" name="Text 7"/>
          <p:cNvSpPr txBox="1"/>
          <p:nvPr/>
        </p:nvSpPr>
        <p:spPr>
          <a:xfrm>
            <a:off x="1207008" y="297180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At least two points come from outside the extract.</a:t>
            </a:r>
            <a:endParaRPr lang="en-GB" sz="1800" dirty="0"/>
          </a:p>
        </p:txBody>
      </p:sp>
      <p:sp>
        <p:nvSpPr>
          <p:cNvPr id="10" name="Text 8"/>
          <p:cNvSpPr txBox="1"/>
          <p:nvPr/>
        </p:nvSpPr>
        <p:spPr>
          <a:xfrm>
            <a:off x="658368" y="379476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11" name="Text 9"/>
          <p:cNvSpPr txBox="1"/>
          <p:nvPr/>
        </p:nvSpPr>
        <p:spPr>
          <a:xfrm>
            <a:off x="1207008" y="3749040"/>
            <a:ext cx="7479792" cy="72237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I linked context to a point, not as a separate fact.</a:t>
            </a:r>
            <a:endParaRPr lang="en-GB" sz="1800" dirty="0"/>
          </a:p>
        </p:txBody>
      </p:sp>
    </p:spTree>
  </p:cSld>
  <p:clrMapOvr>
    <a:masterClrMapping/>
  </p:clrMapOvr>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Achievement: Jekyll and Hyde, drill 1: Mr Hyde, I think?</dc:title>
  <dc:subject>PptxGenJS Presentation</dc:subject>
  <dc:creator>Between the Lines</dc:creator>
  <cp:lastModifiedBy>Between the Lines</cp:lastModifiedBy>
  <cp:revision>1</cp:revision>
  <dcterms:created xsi:type="dcterms:W3CDTF">2026-10-10T22:04:09Z</dcterms:created>
  <dcterms:modified xsi:type="dcterms:W3CDTF">2026-10-10T22:04:09Z</dcterms:modified>
</cp:coreProperties>
</file>