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2c4c2702-a9bc-6ab5-a432-4c82cdf9f0bf}">
          <p14:sldIdLst>
            <p14:sldId id="256"/>
          </p14:sldIdLst>
        </p14:section>
        <p14:section name="Know" id="{c5718284-edaa-75f2-5696-3633f15657a5}">
          <p14:sldIdLst>
            <p14:sldId id="257"/>
            <p14:sldId id="258"/>
            <p14:sldId id="259"/>
            <p14:sldId id="260"/>
            <p14:sldId id="261"/>
            <p14:sldId id="262"/>
            <p14:sldId id="263"/>
          </p14:sldIdLst>
        </p14:section>
        <p14:section name="Apply" id="{71de08ef-8548-351b-f707-0ad070b120e4}">
          <p14:sldIdLst>
            <p14:sldId id="264"/>
            <p14:sldId id="265"/>
            <p14:sldId id="266"/>
          </p14:sldIdLst>
        </p14:section>
        <p14:section name="Master" id="{cf074cd7-babd-2278-8dc8-417176f6e7b7}">
          <p14:sldIdLst>
            <p14:sldId id="267"/>
            <p14:sldId id="268"/>
            <p14:sldId id="269"/>
            <p14:sldId id="270"/>
            <p14:sldId id="271"/>
            <p14:sldId id="2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GB"/>
              <a:t>7/23/19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GB"/>
              <a:t>‹#›</a:t>
            </a:fld>
            <a:endParaRPr lang="en-GB"/>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Timings (minutes): Do Now 4, Focus reminder 2, Read and check 4, Zoom in 4, Technique 3, The question 5, Green pen 3, Have a go 5. This is the first drill, so model the elimination routine on 01.1 out loud before students try 01.2 to 01.4. Students who choose the harness in 01.2 or the dust in 01.4 have matched words without reading the sentence. Show them the sentence. Keep the five-minute limit strict. Speed comes from reading only the named lines.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silence, without notes. Answers are on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self-mark in a different colour.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reminder aloud. Ask one student to put the first point in their own words.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Quick answers, out loud or on mini whiteboards.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Correct any misreadings now, before the analysis.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find each word in the extract and note connotations for three of them.</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Take ideas before revealing. Then students write one What–How–Why sentence on their best word.</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Model the technique on the example, then give students two or three minutes for the task.</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question aloud. Students underline the focus and the lines or part of the text it names.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 through the plan. The first step says how much to write today.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Time it. Give a one-minute warning.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mark their own. Ask which wrong option tempted them, and what in the text rules it out.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Example student question: Where did the animals stop for the night? A In a village inn, B On a remote common, C Beside the river. Answer B (“a remote common far from habitations”). Check that partners’ wrong options are plausible and that only one option can be proved.</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Give students three minutes. Collect the sheets to see what to reteach next time.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17</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TL_TITLE">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body" hasCustomPrompt="1"/>
          </p:nvPr>
        </p:nvSpPr>
        <p:spPr>
          <a:xfrm>
            <a:off x="658368" y="1444752"/>
            <a:ext cx="8028432" cy="329184"/>
          </a:xfrm>
          <a:prstGeom prst="rect">
            <a:avLst/>
          </a:prstGeom>
          <a:noFill/>
          <a:ln/>
        </p:spPr>
        <p:txBody>
          <a:bodyPr wrap="square" rtlCol="0"/>
          <a:lstStyle>
            <a:lvl1pPr algn="l" indent="0" marL="0">
              <a:buNone/>
              <a:defRPr lang="en-GB" sz="1200" b="1" dirty="0">
                <a:solidFill>
                  <a:srgbClr val="6E44A8"/>
                </a:solidFill>
                <a:latin typeface="Calibri" pitchFamily="34" charset="0"/>
                <a:ea typeface="Calibri" pitchFamily="34" charset="-122"/>
                <a:cs typeface="Calibri" pitchFamily="34" charset="-120"/>
              </a:defRPr>
            </a:lvl1pPr>
          </a:lstStyle>
          <a:p>
            <a:pPr algn="l" indent="0" marL="0">
              <a:buNone/>
            </a:pPr>
            <a:endParaRPr lang="en-GB" sz="1200" dirty="0"/>
          </a:p>
        </p:txBody>
      </p:sp>
      <p:sp>
        <p:nvSpPr>
          <p:cNvPr id="4" name="Text 1"/>
          <p:cNvSpPr/>
          <p:nvPr>
            <p:ph idx="102" type="title" hasCustomPrompt="1"/>
          </p:nvPr>
        </p:nvSpPr>
        <p:spPr>
          <a:xfrm>
            <a:off x="658368" y="1792224"/>
            <a:ext cx="8028432" cy="1280160"/>
          </a:xfrm>
          <a:prstGeom prst="rect">
            <a:avLst/>
          </a:prstGeom>
          <a:noFill/>
          <a:ln/>
        </p:spPr>
        <p:txBody>
          <a:bodyPr wrap="square" rtlCol="0"/>
          <a:lstStyle>
            <a:lvl1pPr algn="l" indent="0" marL="0">
              <a:buNone/>
              <a:defRPr lang="en-GB" sz="2800" dirty="0">
                <a:solidFill>
                  <a:srgbClr val="4A2545"/>
                </a:solidFill>
                <a:latin typeface="Cambria" pitchFamily="34" charset="0"/>
                <a:ea typeface="Cambria" pitchFamily="34" charset="-122"/>
                <a:cs typeface="Cambria" pitchFamily="34" charset="-120"/>
              </a:defRPr>
            </a:lvl1pPr>
          </a:lstStyle>
          <a:p>
            <a:pPr algn="l" indent="0" marL="0">
              <a:buNone/>
            </a:pPr>
            <a:endParaRPr lang="en-GB" sz="2800" dirty="0"/>
          </a:p>
        </p:txBody>
      </p:sp>
      <p:sp>
        <p:nvSpPr>
          <p:cNvPr id="5" name="Text 1"/>
          <p:cNvSpPr/>
          <p:nvPr>
            <p:ph idx="103" type="body" hasCustomPrompt="1"/>
          </p:nvPr>
        </p:nvSpPr>
        <p:spPr>
          <a:xfrm>
            <a:off x="658368" y="3163824"/>
            <a:ext cx="8028432" cy="1389888"/>
          </a:xfrm>
          <a:prstGeom prst="rect">
            <a:avLst/>
          </a:prstGeom>
          <a:noFill/>
          <a:ln/>
        </p:spPr>
        <p:txBody>
          <a:bodyPr wrap="square" rtlCol="0"/>
          <a:lstStyle>
            <a:lvl1pPr algn="l" indent="0" marL="0">
              <a:buNone/>
              <a:defRPr lang="en-GB" sz="1400" dirty="0">
                <a:solidFill>
                  <a:srgbClr val="21122B"/>
                </a:solidFill>
                <a:latin typeface="Calibri" pitchFamily="34" charset="0"/>
                <a:ea typeface="Calibri" pitchFamily="34" charset="-122"/>
                <a:cs typeface="Calibri" pitchFamily="34" charset="-120"/>
              </a:defRPr>
            </a:lvl1pPr>
          </a:lstStyle>
          <a:p>
            <a:pPr algn="l" indent="0" marL="0">
              <a:buNone/>
            </a:pPr>
            <a:endParaRPr lang="en-GB"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TL_CONTENT">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TL_LILAC">
    <p:bg>
      <p:bgPr>
        <a:solidFill>
          <a:srgbClr val="F3F0F8"/>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body" hasCustomPrompt="1"/>
          </p:nvPr>
        </p:nvSpPr>
        <p:spPr>
          <a:xfrm>
            <a:off x="658368" y="1444752"/>
            <a:ext cx="8028432" cy="329184"/>
          </a:xfrm>
          <a:prstGeom prst="rect">
            <a:avLst/>
          </a:prstGeom>
          <a:noFill/>
          <a:ln/>
        </p:spPr>
        <p:txBody>
          <a:bodyPr wrap="square" lIns="0" tIns="0" rIns="0" bIns="0" rtlCol="0"/>
          <a:lstStyle/>
          <a:p>
            <a:pPr algn="l" indent="0" marL="0">
              <a:buNone/>
            </a:pPr>
            <a:r>
              <a:rPr lang="en-GB" sz="1200" b="1" spc="100" kern="0" dirty="0">
                <a:solidFill>
                  <a:srgbClr val="6E44A8"/>
                </a:solidFill>
                <a:latin typeface="Calibri" pitchFamily="34" charset="0"/>
                <a:ea typeface="Calibri" pitchFamily="34" charset="-122"/>
                <a:cs typeface="Calibri" pitchFamily="34" charset="-120"/>
              </a:rPr>
              <a:t>RAISING ACHIEVEMENT · LANGUAGE PAPER 1 · DRILL 1</a:t>
            </a:r>
            <a:endParaRPr lang="en-GB" sz="1200" dirty="0"/>
          </a:p>
        </p:txBody>
      </p:sp>
      <p:sp>
        <p:nvSpPr>
          <p:cNvPr id="3" name="Text 1"/>
          <p:cNvSpPr/>
          <p:nvPr>
            <p:ph idx="102" type="title" hasCustomPrompt="1"/>
          </p:nvPr>
        </p:nvSpPr>
        <p:spPr>
          <a:xfrm>
            <a:off x="658368" y="1792224"/>
            <a:ext cx="8028432" cy="1280160"/>
          </a:xfrm>
          <a:prstGeom prst="rect">
            <a:avLst/>
          </a:prstGeom>
          <a:noFill/>
          <a:ln/>
        </p:spPr>
        <p:txBody>
          <a:bodyPr wrap="square" lIns="0" tIns="0" rIns="0" bIns="0" rtlCol="0" anchor="t"/>
          <a:lstStyle/>
          <a:p>
            <a:pPr algn="l" indent="0" marL="0">
              <a:buNone/>
            </a:pPr>
            <a:r>
              <a:rPr lang="en-GB" sz="2800" dirty="0">
                <a:solidFill>
                  <a:srgbClr val="4A2545"/>
                </a:solidFill>
                <a:latin typeface="Cambria" pitchFamily="34" charset="0"/>
                <a:ea typeface="Cambria" pitchFamily="34" charset="-122"/>
                <a:cs typeface="Cambria" pitchFamily="34" charset="-120"/>
              </a:rPr>
              <a:t>Toad sets off on the open road</a:t>
            </a:r>
            <a:endParaRPr lang="en-GB" sz="2800" dirty="0"/>
          </a:p>
        </p:txBody>
      </p:sp>
      <p:sp>
        <p:nvSpPr>
          <p:cNvPr id="4" name="Text 1"/>
          <p:cNvSpPr/>
          <p:nvPr>
            <p:ph idx="103" type="body" hasCustomPrompt="1"/>
          </p:nvPr>
        </p:nvSpPr>
        <p:spPr>
          <a:xfrm>
            <a:off x="658368" y="3163824"/>
            <a:ext cx="8028432" cy="1389888"/>
          </a:xfrm>
          <a:prstGeom prst="rect">
            <a:avLst/>
          </a:prstGeom>
          <a:noFill/>
          <a:ln/>
        </p:spPr>
        <p:txBody>
          <a:bodyPr wrap="square" lIns="0" tIns="0" rIns="0" bIns="0" rtlCol="0" anchor="t"/>
          <a:lstStyle/>
          <a:p>
            <a:pPr algn="l" indent="0" marL="0">
              <a:spcAft>
                <a:spcPts val="600"/>
              </a:spcAft>
              <a:buNone/>
            </a:pPr>
            <a:r>
              <a:rPr lang="en-GB" sz="1400" b="1" dirty="0">
                <a:solidFill>
                  <a:srgbClr val="6E44A8"/>
                </a:solidFill>
                <a:latin typeface="Calibri" pitchFamily="34" charset="0"/>
                <a:ea typeface="Calibri" pitchFamily="34" charset="-122"/>
                <a:cs typeface="Calibri" pitchFamily="34" charset="-120"/>
              </a:rPr>
              <a:t>Question 1: multiple choice</a:t>
            </a:r>
            <a:endParaRPr lang="en-GB" sz="1400" dirty="0"/>
          </a:p>
          <a:p>
            <a:pPr algn="l" indent="0" marL="0">
              <a:buNone/>
            </a:pPr>
            <a:r>
              <a:rPr lang="en-GB" sz="1400" dirty="0">
                <a:solidFill>
                  <a:srgbClr val="21122B"/>
                </a:solidFill>
                <a:latin typeface="Calibri" pitchFamily="34" charset="0"/>
                <a:ea typeface="Calibri" pitchFamily="34" charset="-122"/>
                <a:cs typeface="Calibri" pitchFamily="34" charset="-120"/>
              </a:rPr>
              <a:t>Today: answering multiple-choice questions by checking each option against the text</a:t>
            </a:r>
            <a:endParaRPr lang="en-GB" sz="1400" dirty="0"/>
          </a:p>
          <a:p>
            <a:pPr algn="l" indent="0" marL="0">
              <a:buNone/>
            </a:pPr>
            <a:r>
              <a:rPr lang="en-GB" sz="1400" dirty="0">
                <a:solidFill>
                  <a:srgbClr val="6B5A75"/>
                </a:solidFill>
                <a:latin typeface="Calibri" pitchFamily="34" charset="0"/>
                <a:ea typeface="Calibri" pitchFamily="34" charset="-122"/>
                <a:cs typeface="Calibri" pitchFamily="34" charset="-120"/>
              </a:rPr>
              <a:t>30 minutes</a:t>
            </a:r>
            <a:endParaRPr lang="en-GB"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5156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How many marks is Question 1 on Paper 1 worth?</a:t>
            </a:r>
            <a:endParaRPr lang="en-GB" sz="170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8308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How many options does each part of Question 1 give you?</a:t>
            </a:r>
            <a:endParaRPr lang="en-GB" sz="170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51460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kind of text is the Paper 1 source?</a:t>
            </a:r>
            <a:endParaRPr lang="en-GB" sz="170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4612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a noun?</a:t>
            </a:r>
            <a:endParaRPr lang="en-GB" sz="1700" dirty="0"/>
          </a:p>
        </p:txBody>
      </p:sp>
      <p:sp>
        <p:nvSpPr>
          <p:cNvPr id="12" name="Text 10"/>
          <p:cNvSpPr txBox="1"/>
          <p:nvPr/>
        </p:nvSpPr>
        <p:spPr>
          <a:xfrm>
            <a:off x="658368" y="403250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5</a:t>
            </a:r>
            <a:endParaRPr lang="en-GB" sz="1400" dirty="0"/>
          </a:p>
        </p:txBody>
      </p:sp>
      <p:sp>
        <p:nvSpPr>
          <p:cNvPr id="13" name="Text 11"/>
          <p:cNvSpPr txBox="1"/>
          <p:nvPr/>
        </p:nvSpPr>
        <p:spPr>
          <a:xfrm>
            <a:off x="1207008" y="397764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About how long should you spend on Question 1?</a:t>
            </a:r>
            <a:endParaRPr lang="en-GB"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3327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How many marks is Question 1 on Paper 1 worth?</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4 marks: one for each of the four parts.</a:t>
            </a:r>
            <a:endParaRPr lang="en-GB" sz="115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6479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How many options does each part of Question 1 give you?</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Three options, and only one is right.</a:t>
            </a:r>
            <a:endParaRPr lang="en-GB" sz="115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49631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kind of text is the Paper 1 source?</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An extract from 20th- or 21st-century fiction.</a:t>
            </a:r>
            <a:endParaRPr lang="en-GB" sz="115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2783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is a noun?</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A word that names a person, place, thing or idea, such as cart or moon.</a:t>
            </a:r>
            <a:endParaRPr lang="en-GB" sz="1150" dirty="0"/>
          </a:p>
        </p:txBody>
      </p:sp>
      <p:sp>
        <p:nvSpPr>
          <p:cNvPr id="12" name="Text 10"/>
          <p:cNvSpPr txBox="1"/>
          <p:nvPr/>
        </p:nvSpPr>
        <p:spPr>
          <a:xfrm>
            <a:off x="658368" y="403250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5</a:t>
            </a:r>
            <a:endParaRPr lang="en-GB" sz="1400" dirty="0"/>
          </a:p>
        </p:txBody>
      </p:sp>
      <p:sp>
        <p:nvSpPr>
          <p:cNvPr id="13" name="Text 11"/>
          <p:cNvSpPr txBox="1"/>
          <p:nvPr/>
        </p:nvSpPr>
        <p:spPr>
          <a:xfrm>
            <a:off x="1207008" y="395935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About how long should you spend on Question 1?</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About five minutes.</a:t>
            </a:r>
            <a:endParaRPr lang="en-GB"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Focus reminder</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960120"/>
            <a:ext cx="8028432" cy="411480"/>
          </a:xfrm>
          <a:prstGeom prst="rect">
            <a:avLst/>
          </a:prstGeom>
          <a:noFill/>
          <a:ln/>
        </p:spPr>
        <p:txBody>
          <a:bodyPr wrap="square" lIns="0" tIns="0" rIns="0" bIns="0" rtlCol="0" anchor="t"/>
          <a:lstStyle/>
          <a:p>
            <a:pPr indent="0" marL="0">
              <a:buNone/>
            </a:pPr>
            <a:r>
              <a:rPr lang="en-GB" sz="1700" b="1" dirty="0">
                <a:solidFill>
                  <a:srgbClr val="4A2545"/>
                </a:solidFill>
                <a:latin typeface="Calibri" pitchFamily="34" charset="0"/>
                <a:ea typeface="Calibri" pitchFamily="34" charset="-122"/>
                <a:cs typeface="Calibri" pitchFamily="34" charset="-120"/>
              </a:rPr>
              <a:t>What Question 1 asks you to do</a:t>
            </a:r>
            <a:endParaRPr lang="en-GB" sz="1700" dirty="0"/>
          </a:p>
        </p:txBody>
      </p:sp>
      <p:sp>
        <p:nvSpPr>
          <p:cNvPr id="5" name="Shape 3"/>
          <p:cNvSpPr/>
          <p:nvPr/>
        </p:nvSpPr>
        <p:spPr>
          <a:xfrm>
            <a:off x="658368" y="1508760"/>
            <a:ext cx="8028432" cy="644652"/>
          </a:xfrm>
          <a:prstGeom prst="rect">
            <a:avLst/>
          </a:prstGeom>
          <a:solidFill>
            <a:srgbClr val="F3F0F8"/>
          </a:solidFill>
          <a:ln w="9525">
            <a:solidFill>
              <a:srgbClr val="DDD3E6"/>
            </a:solidFill>
            <a:prstDash val="solid"/>
          </a:ln>
        </p:spPr>
      </p:sp>
      <p:sp>
        <p:nvSpPr>
          <p:cNvPr id="6" name="Text 4"/>
          <p:cNvSpPr txBox="1"/>
          <p:nvPr/>
        </p:nvSpPr>
        <p:spPr>
          <a:xfrm>
            <a:off x="841248" y="150876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Read only the lines the question names.</a:t>
            </a:r>
            <a:endParaRPr lang="en-GB" sz="1700" dirty="0"/>
          </a:p>
        </p:txBody>
      </p:sp>
      <p:sp>
        <p:nvSpPr>
          <p:cNvPr id="7" name="Shape 5"/>
          <p:cNvSpPr/>
          <p:nvPr/>
        </p:nvSpPr>
        <p:spPr>
          <a:xfrm>
            <a:off x="658368" y="2263140"/>
            <a:ext cx="8028432" cy="644652"/>
          </a:xfrm>
          <a:prstGeom prst="rect">
            <a:avLst/>
          </a:prstGeom>
          <a:solidFill>
            <a:srgbClr val="F3F0F8"/>
          </a:solidFill>
          <a:ln w="9525">
            <a:solidFill>
              <a:srgbClr val="DDD3E6"/>
            </a:solidFill>
            <a:prstDash val="solid"/>
          </a:ln>
        </p:spPr>
      </p:sp>
      <p:sp>
        <p:nvSpPr>
          <p:cNvPr id="8" name="Text 6"/>
          <p:cNvSpPr txBox="1"/>
          <p:nvPr/>
        </p:nvSpPr>
        <p:spPr>
          <a:xfrm>
            <a:off x="841248" y="226314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Check each option against the text. Cross out the two that are wrong.</a:t>
            </a:r>
            <a:endParaRPr lang="en-GB" sz="1700" dirty="0"/>
          </a:p>
        </p:txBody>
      </p:sp>
      <p:sp>
        <p:nvSpPr>
          <p:cNvPr id="9" name="Shape 7"/>
          <p:cNvSpPr/>
          <p:nvPr/>
        </p:nvSpPr>
        <p:spPr>
          <a:xfrm>
            <a:off x="658368" y="3017520"/>
            <a:ext cx="8028432" cy="644652"/>
          </a:xfrm>
          <a:prstGeom prst="rect">
            <a:avLst/>
          </a:prstGeom>
          <a:solidFill>
            <a:srgbClr val="F3F0F8"/>
          </a:solidFill>
          <a:ln w="9525">
            <a:solidFill>
              <a:srgbClr val="DDD3E6"/>
            </a:solidFill>
            <a:prstDash val="solid"/>
          </a:ln>
        </p:spPr>
      </p:sp>
      <p:sp>
        <p:nvSpPr>
          <p:cNvPr id="10" name="Text 8"/>
          <p:cNvSpPr txBox="1"/>
          <p:nvPr/>
        </p:nvSpPr>
        <p:spPr>
          <a:xfrm>
            <a:off x="841248" y="301752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One answer for each question. Four questions, four marks.</a:t>
            </a:r>
            <a:endParaRPr lang="en-GB" sz="1700" dirty="0"/>
          </a:p>
        </p:txBody>
      </p:sp>
      <p:sp>
        <p:nvSpPr>
          <p:cNvPr id="11" name="Shape 9"/>
          <p:cNvSpPr/>
          <p:nvPr/>
        </p:nvSpPr>
        <p:spPr>
          <a:xfrm>
            <a:off x="658368" y="3771900"/>
            <a:ext cx="8028432" cy="644652"/>
          </a:xfrm>
          <a:prstGeom prst="rect">
            <a:avLst/>
          </a:prstGeom>
          <a:solidFill>
            <a:srgbClr val="F3F0F8"/>
          </a:solidFill>
          <a:ln w="9525">
            <a:solidFill>
              <a:srgbClr val="DDD3E6"/>
            </a:solidFill>
            <a:prstDash val="solid"/>
          </a:ln>
        </p:spPr>
      </p:sp>
      <p:sp>
        <p:nvSpPr>
          <p:cNvPr id="12" name="Text 10"/>
          <p:cNvSpPr txBox="1"/>
          <p:nvPr/>
        </p:nvSpPr>
        <p:spPr>
          <a:xfrm>
            <a:off x="841248" y="377190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Spend about five minutes. Do not write sentences.</a:t>
            </a:r>
            <a:endParaRPr lang="en-GB"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The Wind in the Willows (1 of 2)</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896112"/>
            <a:ext cx="8028432" cy="274320"/>
          </a:xfrm>
          <a:prstGeom prst="rect">
            <a:avLst/>
          </a:prstGeom>
          <a:noFill/>
          <a:ln/>
        </p:spPr>
        <p:txBody>
          <a:bodyPr wrap="square" lIns="0" tIns="0" rIns="0" bIns="0" rtlCol="0" anchor="t"/>
          <a:lstStyle/>
          <a:p>
            <a:pPr indent="0" marL="0">
              <a:buNone/>
            </a:pPr>
            <a:r>
              <a:rPr lang="en-GB" sz="1150" i="1" dirty="0">
                <a:solidFill>
                  <a:srgbClr val="6B5A75"/>
                </a:solidFill>
                <a:latin typeface="Calibri" pitchFamily="34" charset="0"/>
                <a:ea typeface="Calibri" pitchFamily="34" charset="-122"/>
                <a:cs typeface="Calibri" pitchFamily="34" charset="-120"/>
              </a:rPr>
              <a:t>Kenneth Grahame · 1908 · Project Gutenberg #289, Chapter II, The Open Road</a:t>
            </a:r>
            <a:endParaRPr lang="en-GB" sz="1150" dirty="0"/>
          </a:p>
        </p:txBody>
      </p:sp>
      <p:sp>
        <p:nvSpPr>
          <p:cNvPr id="5" name="Shape 3"/>
          <p:cNvSpPr/>
          <p:nvPr/>
        </p:nvSpPr>
        <p:spPr>
          <a:xfrm>
            <a:off x="658368" y="1234440"/>
            <a:ext cx="8028432" cy="3611880"/>
          </a:xfrm>
          <a:prstGeom prst="rect">
            <a:avLst/>
          </a:prstGeom>
          <a:solidFill>
            <a:srgbClr val="FFFFFF"/>
          </a:solidFill>
          <a:ln w="9525">
            <a:solidFill>
              <a:srgbClr val="DDD3E6"/>
            </a:solidFill>
            <a:prstDash val="solid"/>
          </a:ln>
        </p:spPr>
      </p:sp>
      <p:sp>
        <p:nvSpPr>
          <p:cNvPr id="6" name="Text 4"/>
          <p:cNvSpPr txBox="1"/>
          <p:nvPr/>
        </p:nvSpPr>
        <p:spPr>
          <a:xfrm>
            <a:off x="731520" y="1344168"/>
            <a:ext cx="411480" cy="3429000"/>
          </a:xfrm>
          <a:prstGeom prst="rect">
            <a:avLst/>
          </a:prstGeom>
          <a:noFill/>
          <a:ln/>
        </p:spPr>
        <p:txBody>
          <a:bodyPr wrap="square" lIns="0" tIns="0" rIns="0" bIns="0" rtlCol="0" anchor="t"/>
          <a:lstStyle/>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1</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5</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10</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p:txBody>
      </p:sp>
      <p:sp>
        <p:nvSpPr>
          <p:cNvPr id="7" name="Text 5"/>
          <p:cNvSpPr txBox="1"/>
          <p:nvPr/>
        </p:nvSpPr>
        <p:spPr>
          <a:xfrm>
            <a:off x="1280160" y="1344168"/>
            <a:ext cx="7251192" cy="3429000"/>
          </a:xfrm>
          <a:prstGeom prst="rect">
            <a:avLst/>
          </a:prstGeom>
          <a:noFill/>
          <a:ln/>
        </p:spPr>
        <p:txBody>
          <a:bodyPr wrap="square" lIns="0" tIns="0" rIns="0" bIns="0" rtlCol="0" anchor="t"/>
          <a:lstStyle/>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When they were quite ready, the now triumphant Toad led his companions to the</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paddock and set them to capture the old grey horse, who, without having been</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consulted, and to his own extreme annoyance, had been told off by Toad for the</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dustiest job in this dusty expedition. He frankly preferred the paddock, and</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took a deal of catching. Meantime Toad packed the lockers still tighter with</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necessaries, and hung nosebags, nets of onions, bundles of hay, and baskets from</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the bottom of the cart. At last the horse was caught and harnessed, and they set</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off, all talking at once, each animal either trudging by the side of the cart or</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sitting on the shaft, as the humour took him. It was a golden afternoon. The</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smell of the dust they kicked up was rich and satisfying; out of thick orchards</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on either side the road, birds called and whistled to them cheerily;</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good-natured wayfarers, passing them, gave them “Good-day,” or stopped to say</a:t>
            </a:r>
            <a:endParaRPr lang="en-GB" sz="149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The Wind in the Willows (2 of 2)</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Shape 2"/>
          <p:cNvSpPr/>
          <p:nvPr/>
        </p:nvSpPr>
        <p:spPr>
          <a:xfrm>
            <a:off x="658368" y="1234440"/>
            <a:ext cx="8028432" cy="3611880"/>
          </a:xfrm>
          <a:prstGeom prst="rect">
            <a:avLst/>
          </a:prstGeom>
          <a:solidFill>
            <a:srgbClr val="FFFFFF"/>
          </a:solidFill>
          <a:ln w="9525">
            <a:solidFill>
              <a:srgbClr val="DDD3E6"/>
            </a:solidFill>
            <a:prstDash val="solid"/>
          </a:ln>
        </p:spPr>
      </p:sp>
      <p:sp>
        <p:nvSpPr>
          <p:cNvPr id="5" name="Text 3"/>
          <p:cNvSpPr txBox="1"/>
          <p:nvPr/>
        </p:nvSpPr>
        <p:spPr>
          <a:xfrm>
            <a:off x="731520" y="1344168"/>
            <a:ext cx="411480" cy="3429000"/>
          </a:xfrm>
          <a:prstGeom prst="rect">
            <a:avLst/>
          </a:prstGeom>
          <a:noFill/>
          <a:ln/>
        </p:spPr>
        <p:txBody>
          <a:bodyPr wrap="square" lIns="0" tIns="0" rIns="0" bIns="0" rtlCol="0" anchor="t"/>
          <a:lstStyle/>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15</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20</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a:p>
            <a:pPr algn="r" indent="0" marL="0">
              <a:lnSpc>
                <a:spcPct val="100000"/>
              </a:lnSpc>
              <a:buNone/>
            </a:pPr>
            <a:r>
              <a:rPr lang="en-GB" sz="1490" dirty="0">
                <a:solidFill>
                  <a:srgbClr val="6B5A75"/>
                </a:solidFill>
                <a:latin typeface="Calibri" pitchFamily="34" charset="0"/>
                <a:ea typeface="Calibri" pitchFamily="34" charset="-122"/>
                <a:cs typeface="Calibri" pitchFamily="34" charset="-120"/>
              </a:rPr>
              <a:t> </a:t>
            </a:r>
            <a:endParaRPr lang="en-GB" sz="1490" dirty="0"/>
          </a:p>
        </p:txBody>
      </p:sp>
      <p:sp>
        <p:nvSpPr>
          <p:cNvPr id="6" name="Text 4"/>
          <p:cNvSpPr txBox="1"/>
          <p:nvPr/>
        </p:nvSpPr>
        <p:spPr>
          <a:xfrm>
            <a:off x="1280160" y="1344168"/>
            <a:ext cx="7251192" cy="3429000"/>
          </a:xfrm>
          <a:prstGeom prst="rect">
            <a:avLst/>
          </a:prstGeom>
          <a:noFill/>
          <a:ln/>
        </p:spPr>
        <p:txBody>
          <a:bodyPr wrap="square" lIns="0" tIns="0" rIns="0" bIns="0" rtlCol="0" anchor="t"/>
          <a:lstStyle/>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nice things about their beautiful cart; and rabbits, sitting at their front</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doors in the hedgerows, held up their fore-paws, and said, “O my! O my! O my!”</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Late in the evening, tired and happy and miles from home, they drew up on a</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remote common far from habitations, turned the horse loose to graze, and ate</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their simple supper sitting on the grass by the side of the cart. Toad talked</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big about all he was going to do in the days to come, while stars grew fuller</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and larger all around them, and a yellow moon, appearing suddenly and silently</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from nowhere in particular, came to keep them company and listen to their talk.</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At last they turned in to their little bunks in the cart; and Toad, kicking out</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his legs, sleepily said, “Well, good night, you fellows! This is the real life</a:t>
            </a:r>
            <a:endParaRPr lang="en-GB" sz="1490" dirty="0"/>
          </a:p>
          <a:p>
            <a:pPr indent="0" marL="0">
              <a:lnSpc>
                <a:spcPct val="100000"/>
              </a:lnSpc>
              <a:buNone/>
            </a:pPr>
            <a:r>
              <a:rPr lang="en-GB" sz="1490" dirty="0">
                <a:solidFill>
                  <a:srgbClr val="21122B"/>
                </a:solidFill>
                <a:latin typeface="Calibri" pitchFamily="34" charset="0"/>
                <a:ea typeface="Calibri" pitchFamily="34" charset="-122"/>
                <a:cs typeface="Calibri" pitchFamily="34" charset="-120"/>
              </a:rPr>
              <a:t>for a gentleman! Talk about your old river!”</a:t>
            </a:r>
            <a:endParaRPr lang="en-GB" sz="149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5156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Who has to catch the horse?</a:t>
            </a:r>
            <a:endParaRPr lang="en-GB" sz="170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8308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Where do the animals stop for the night?</a:t>
            </a:r>
            <a:endParaRPr lang="en-GB" sz="170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51460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does Toad talk about at supper?</a:t>
            </a:r>
            <a:endParaRPr lang="en-GB" sz="170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4612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How does Toad feel at the end of the extract?</a:t>
            </a:r>
            <a:endParaRPr lang="en-GB"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3327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Who has to catch the horse?</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Toad’s companions, the Mole and the Rat: Toad sets them to do it.</a:t>
            </a:r>
            <a:endParaRPr lang="en-GB" sz="115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6479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Where do the animals stop for the night?</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On “a remote common far from habitations”.</a:t>
            </a:r>
            <a:endParaRPr lang="en-GB" sz="115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49631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does Toad talk about at supper?</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Everything “he was going to do in the days to come”.</a:t>
            </a:r>
            <a:endParaRPr lang="en-GB" sz="115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2783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How does Toad feel at the end of the extract?</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Delighted with himself. He calls it “the real life for a gentleman”.</a:t>
            </a:r>
            <a:endParaRPr lang="en-GB"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Zoom in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658368" y="914400"/>
            <a:ext cx="8028432" cy="502920"/>
          </a:xfrm>
          <a:prstGeom prst="rect">
            <a:avLst/>
          </a:prstGeom>
          <a:noFill/>
          <a:ln/>
        </p:spPr>
        <p:txBody>
          <a:bodyPr wrap="square" lIns="0" tIns="0" rIns="0" bIns="0" rtlCol="0" anchor="t"/>
          <a:lstStyle/>
          <a:p>
            <a:pPr indent="0" marL="0">
              <a:buNone/>
            </a:pPr>
            <a:r>
              <a:rPr lang="en-GB" sz="1300" dirty="0">
                <a:solidFill>
                  <a:srgbClr val="6E44A8"/>
                </a:solidFill>
                <a:latin typeface="Calibri" pitchFamily="34" charset="0"/>
                <a:ea typeface="Calibri" pitchFamily="34" charset="-122"/>
                <a:cs typeface="Calibri" pitchFamily="34" charset="-120"/>
              </a:rPr>
              <a:t>Pick three of these words. For each, write the connotations, then one What–How–Why sentence.</a:t>
            </a:r>
            <a:endParaRPr lang="en-GB" sz="1300" dirty="0"/>
          </a:p>
        </p:txBody>
      </p:sp>
      <p:sp>
        <p:nvSpPr>
          <p:cNvPr id="5" name="Shape 3"/>
          <p:cNvSpPr/>
          <p:nvPr/>
        </p:nvSpPr>
        <p:spPr>
          <a:xfrm>
            <a:off x="658368" y="1508760"/>
            <a:ext cx="3922776" cy="731520"/>
          </a:xfrm>
          <a:prstGeom prst="rect">
            <a:avLst/>
          </a:prstGeom>
          <a:solidFill>
            <a:srgbClr val="F3F0F8"/>
          </a:solidFill>
          <a:ln w="9525">
            <a:solidFill>
              <a:srgbClr val="DDD3E6"/>
            </a:solidFill>
            <a:prstDash val="solid"/>
          </a:ln>
        </p:spPr>
      </p:sp>
      <p:sp>
        <p:nvSpPr>
          <p:cNvPr id="6" name="Text 4"/>
          <p:cNvSpPr txBox="1"/>
          <p:nvPr/>
        </p:nvSpPr>
        <p:spPr>
          <a:xfrm>
            <a:off x="795528" y="150876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triumphant</a:t>
            </a:r>
            <a:pPr indent="0" marL="0">
              <a:buNone/>
            </a:pPr>
            <a:r>
              <a:rPr lang="en-GB" sz="1100" dirty="0">
                <a:solidFill>
                  <a:srgbClr val="6B5A75"/>
                </a:solidFill>
                <a:latin typeface="Calibri" pitchFamily="34" charset="0"/>
                <a:ea typeface="Calibri" pitchFamily="34" charset="-122"/>
                <a:cs typeface="Calibri" pitchFamily="34" charset="-120"/>
              </a:rPr>
              <a:t>   line 1</a:t>
            </a:r>
            <a:endParaRPr lang="en-GB" sz="1600" dirty="0"/>
          </a:p>
        </p:txBody>
      </p:sp>
      <p:sp>
        <p:nvSpPr>
          <p:cNvPr id="7" name="Shape 5"/>
          <p:cNvSpPr/>
          <p:nvPr/>
        </p:nvSpPr>
        <p:spPr>
          <a:xfrm>
            <a:off x="4764024" y="1508760"/>
            <a:ext cx="3922776" cy="731520"/>
          </a:xfrm>
          <a:prstGeom prst="rect">
            <a:avLst/>
          </a:prstGeom>
          <a:solidFill>
            <a:srgbClr val="F3F0F8"/>
          </a:solidFill>
          <a:ln w="9525">
            <a:solidFill>
              <a:srgbClr val="DDD3E6"/>
            </a:solidFill>
            <a:prstDash val="solid"/>
          </a:ln>
        </p:spPr>
      </p:sp>
      <p:sp>
        <p:nvSpPr>
          <p:cNvPr id="8" name="Text 6"/>
          <p:cNvSpPr txBox="1"/>
          <p:nvPr/>
        </p:nvSpPr>
        <p:spPr>
          <a:xfrm>
            <a:off x="4901184" y="150876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annoyance</a:t>
            </a:r>
            <a:pPr indent="0" marL="0">
              <a:buNone/>
            </a:pPr>
            <a:r>
              <a:rPr lang="en-GB" sz="1100" dirty="0">
                <a:solidFill>
                  <a:srgbClr val="6B5A75"/>
                </a:solidFill>
                <a:latin typeface="Calibri" pitchFamily="34" charset="0"/>
                <a:ea typeface="Calibri" pitchFamily="34" charset="-122"/>
                <a:cs typeface="Calibri" pitchFamily="34" charset="-120"/>
              </a:rPr>
              <a:t>   line 3</a:t>
            </a:r>
            <a:endParaRPr lang="en-GB" sz="1600" dirty="0"/>
          </a:p>
        </p:txBody>
      </p:sp>
      <p:sp>
        <p:nvSpPr>
          <p:cNvPr id="9" name="Shape 7"/>
          <p:cNvSpPr/>
          <p:nvPr/>
        </p:nvSpPr>
        <p:spPr>
          <a:xfrm>
            <a:off x="658368" y="2331720"/>
            <a:ext cx="3922776" cy="731520"/>
          </a:xfrm>
          <a:prstGeom prst="rect">
            <a:avLst/>
          </a:prstGeom>
          <a:solidFill>
            <a:srgbClr val="F3F0F8"/>
          </a:solidFill>
          <a:ln w="9525">
            <a:solidFill>
              <a:srgbClr val="DDD3E6"/>
            </a:solidFill>
            <a:prstDash val="solid"/>
          </a:ln>
        </p:spPr>
      </p:sp>
      <p:sp>
        <p:nvSpPr>
          <p:cNvPr id="10" name="Text 8"/>
          <p:cNvSpPr txBox="1"/>
          <p:nvPr/>
        </p:nvSpPr>
        <p:spPr>
          <a:xfrm>
            <a:off x="795528" y="233172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dustiest</a:t>
            </a:r>
            <a:pPr indent="0" marL="0">
              <a:buNone/>
            </a:pPr>
            <a:r>
              <a:rPr lang="en-GB" sz="1100" dirty="0">
                <a:solidFill>
                  <a:srgbClr val="6B5A75"/>
                </a:solidFill>
                <a:latin typeface="Calibri" pitchFamily="34" charset="0"/>
                <a:ea typeface="Calibri" pitchFamily="34" charset="-122"/>
                <a:cs typeface="Calibri" pitchFamily="34" charset="-120"/>
              </a:rPr>
              <a:t>   line 4</a:t>
            </a:r>
            <a:endParaRPr lang="en-GB" sz="1600" dirty="0"/>
          </a:p>
        </p:txBody>
      </p:sp>
      <p:sp>
        <p:nvSpPr>
          <p:cNvPr id="11" name="Shape 9"/>
          <p:cNvSpPr/>
          <p:nvPr/>
        </p:nvSpPr>
        <p:spPr>
          <a:xfrm>
            <a:off x="4764024" y="2331720"/>
            <a:ext cx="3922776" cy="731520"/>
          </a:xfrm>
          <a:prstGeom prst="rect">
            <a:avLst/>
          </a:prstGeom>
          <a:solidFill>
            <a:srgbClr val="F3F0F8"/>
          </a:solidFill>
          <a:ln w="9525">
            <a:solidFill>
              <a:srgbClr val="DDD3E6"/>
            </a:solidFill>
            <a:prstDash val="solid"/>
          </a:ln>
        </p:spPr>
      </p:sp>
      <p:sp>
        <p:nvSpPr>
          <p:cNvPr id="12" name="Text 10"/>
          <p:cNvSpPr txBox="1"/>
          <p:nvPr/>
        </p:nvSpPr>
        <p:spPr>
          <a:xfrm>
            <a:off x="4901184" y="233172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golden</a:t>
            </a:r>
            <a:pPr indent="0" marL="0">
              <a:buNone/>
            </a:pPr>
            <a:r>
              <a:rPr lang="en-GB" sz="1100" dirty="0">
                <a:solidFill>
                  <a:srgbClr val="6B5A75"/>
                </a:solidFill>
                <a:latin typeface="Calibri" pitchFamily="34" charset="0"/>
                <a:ea typeface="Calibri" pitchFamily="34" charset="-122"/>
                <a:cs typeface="Calibri" pitchFamily="34" charset="-120"/>
              </a:rPr>
              <a:t>   line 9</a:t>
            </a:r>
            <a:endParaRPr lang="en-GB" sz="1600" dirty="0"/>
          </a:p>
        </p:txBody>
      </p:sp>
      <p:sp>
        <p:nvSpPr>
          <p:cNvPr id="13" name="Shape 11"/>
          <p:cNvSpPr/>
          <p:nvPr/>
        </p:nvSpPr>
        <p:spPr>
          <a:xfrm>
            <a:off x="658368" y="3154680"/>
            <a:ext cx="3922776" cy="731520"/>
          </a:xfrm>
          <a:prstGeom prst="rect">
            <a:avLst/>
          </a:prstGeom>
          <a:solidFill>
            <a:srgbClr val="F3F0F8"/>
          </a:solidFill>
          <a:ln w="9525">
            <a:solidFill>
              <a:srgbClr val="DDD3E6"/>
            </a:solidFill>
            <a:prstDash val="solid"/>
          </a:ln>
        </p:spPr>
      </p:sp>
      <p:sp>
        <p:nvSpPr>
          <p:cNvPr id="14" name="Text 12"/>
          <p:cNvSpPr txBox="1"/>
          <p:nvPr/>
        </p:nvSpPr>
        <p:spPr>
          <a:xfrm>
            <a:off x="795528" y="315468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cheerily</a:t>
            </a:r>
            <a:pPr indent="0" marL="0">
              <a:buNone/>
            </a:pPr>
            <a:r>
              <a:rPr lang="en-GB" sz="1100" dirty="0">
                <a:solidFill>
                  <a:srgbClr val="6B5A75"/>
                </a:solidFill>
                <a:latin typeface="Calibri" pitchFamily="34" charset="0"/>
                <a:ea typeface="Calibri" pitchFamily="34" charset="-122"/>
                <a:cs typeface="Calibri" pitchFamily="34" charset="-120"/>
              </a:rPr>
              <a:t>   line 11</a:t>
            </a:r>
            <a:endParaRPr lang="en-GB" sz="1600" dirty="0"/>
          </a:p>
        </p:txBody>
      </p:sp>
      <p:sp>
        <p:nvSpPr>
          <p:cNvPr id="15" name="Shape 13"/>
          <p:cNvSpPr/>
          <p:nvPr/>
        </p:nvSpPr>
        <p:spPr>
          <a:xfrm>
            <a:off x="4764024" y="3154680"/>
            <a:ext cx="3922776" cy="731520"/>
          </a:xfrm>
          <a:prstGeom prst="rect">
            <a:avLst/>
          </a:prstGeom>
          <a:solidFill>
            <a:srgbClr val="F3F0F8"/>
          </a:solidFill>
          <a:ln w="9525">
            <a:solidFill>
              <a:srgbClr val="DDD3E6"/>
            </a:solidFill>
            <a:prstDash val="solid"/>
          </a:ln>
        </p:spPr>
      </p:sp>
      <p:sp>
        <p:nvSpPr>
          <p:cNvPr id="16" name="Text 14"/>
          <p:cNvSpPr txBox="1"/>
          <p:nvPr/>
        </p:nvSpPr>
        <p:spPr>
          <a:xfrm>
            <a:off x="4901184" y="315468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remote</a:t>
            </a:r>
            <a:pPr indent="0" marL="0">
              <a:buNone/>
            </a:pPr>
            <a:r>
              <a:rPr lang="en-GB" sz="1100" dirty="0">
                <a:solidFill>
                  <a:srgbClr val="6B5A75"/>
                </a:solidFill>
                <a:latin typeface="Calibri" pitchFamily="34" charset="0"/>
                <a:ea typeface="Calibri" pitchFamily="34" charset="-122"/>
                <a:cs typeface="Calibri" pitchFamily="34" charset="-120"/>
              </a:rPr>
              <a:t>   line 16</a:t>
            </a:r>
            <a:endParaRPr lang="en-GB" sz="1600" dirty="0"/>
          </a:p>
        </p:txBody>
      </p:sp>
      <p:sp>
        <p:nvSpPr>
          <p:cNvPr id="17" name="Shape 15"/>
          <p:cNvSpPr/>
          <p:nvPr/>
        </p:nvSpPr>
        <p:spPr>
          <a:xfrm>
            <a:off x="658368" y="3977640"/>
            <a:ext cx="3922776" cy="731520"/>
          </a:xfrm>
          <a:prstGeom prst="rect">
            <a:avLst/>
          </a:prstGeom>
          <a:solidFill>
            <a:srgbClr val="F3F0F8"/>
          </a:solidFill>
          <a:ln w="9525">
            <a:solidFill>
              <a:srgbClr val="DDD3E6"/>
            </a:solidFill>
            <a:prstDash val="solid"/>
          </a:ln>
        </p:spPr>
      </p:sp>
      <p:sp>
        <p:nvSpPr>
          <p:cNvPr id="18" name="Text 16"/>
          <p:cNvSpPr txBox="1"/>
          <p:nvPr/>
        </p:nvSpPr>
        <p:spPr>
          <a:xfrm>
            <a:off x="795528" y="397764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silently</a:t>
            </a:r>
            <a:pPr indent="0" marL="0">
              <a:buNone/>
            </a:pPr>
            <a:r>
              <a:rPr lang="en-GB" sz="1100" dirty="0">
                <a:solidFill>
                  <a:srgbClr val="6B5A75"/>
                </a:solidFill>
                <a:latin typeface="Calibri" pitchFamily="34" charset="0"/>
                <a:ea typeface="Calibri" pitchFamily="34" charset="-122"/>
                <a:cs typeface="Calibri" pitchFamily="34" charset="-120"/>
              </a:rPr>
              <a:t>   line 19</a:t>
            </a:r>
            <a:endParaRPr lang="en-GB" sz="1600" dirty="0"/>
          </a:p>
        </p:txBody>
      </p:sp>
      <p:sp>
        <p:nvSpPr>
          <p:cNvPr id="19" name="Shape 17"/>
          <p:cNvSpPr/>
          <p:nvPr/>
        </p:nvSpPr>
        <p:spPr>
          <a:xfrm>
            <a:off x="4764024" y="3977640"/>
            <a:ext cx="3922776" cy="731520"/>
          </a:xfrm>
          <a:prstGeom prst="rect">
            <a:avLst/>
          </a:prstGeom>
          <a:solidFill>
            <a:srgbClr val="F3F0F8"/>
          </a:solidFill>
          <a:ln w="9525">
            <a:solidFill>
              <a:srgbClr val="DDD3E6"/>
            </a:solidFill>
            <a:prstDash val="solid"/>
          </a:ln>
        </p:spPr>
      </p:sp>
      <p:sp>
        <p:nvSpPr>
          <p:cNvPr id="20" name="Text 18"/>
          <p:cNvSpPr txBox="1"/>
          <p:nvPr/>
        </p:nvSpPr>
        <p:spPr>
          <a:xfrm>
            <a:off x="4901184" y="397764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gentleman</a:t>
            </a:r>
            <a:pPr indent="0" marL="0">
              <a:buNone/>
            </a:pPr>
            <a:r>
              <a:rPr lang="en-GB" sz="1100" dirty="0">
                <a:solidFill>
                  <a:srgbClr val="6B5A75"/>
                </a:solidFill>
                <a:latin typeface="Calibri" pitchFamily="34" charset="0"/>
                <a:ea typeface="Calibri" pitchFamily="34" charset="-122"/>
                <a:cs typeface="Calibri" pitchFamily="34" charset="-120"/>
              </a:rPr>
              <a:t>   line 23</a:t>
            </a:r>
            <a:endParaRPr lang="en-GB"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Zoom in: connotations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Shape 2"/>
          <p:cNvSpPr/>
          <p:nvPr/>
        </p:nvSpPr>
        <p:spPr>
          <a:xfrm>
            <a:off x="658368" y="960120"/>
            <a:ext cx="3922776" cy="731520"/>
          </a:xfrm>
          <a:prstGeom prst="rect">
            <a:avLst/>
          </a:prstGeom>
          <a:solidFill>
            <a:srgbClr val="F3F0F8"/>
          </a:solidFill>
          <a:ln w="9525">
            <a:solidFill>
              <a:srgbClr val="DDD3E6"/>
            </a:solidFill>
            <a:prstDash val="solid"/>
          </a:ln>
        </p:spPr>
      </p:sp>
      <p:sp>
        <p:nvSpPr>
          <p:cNvPr id="5" name="Text 3"/>
          <p:cNvSpPr txBox="1"/>
          <p:nvPr/>
        </p:nvSpPr>
        <p:spPr>
          <a:xfrm>
            <a:off x="795528" y="96012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triumphant</a:t>
            </a:r>
            <a:pPr indent="0" marL="0">
              <a:buNone/>
            </a:pPr>
            <a:r>
              <a:rPr lang="en-GB" sz="1100" dirty="0">
                <a:solidFill>
                  <a:srgbClr val="6B5A75"/>
                </a:solidFill>
                <a:latin typeface="Calibri" pitchFamily="34" charset="0"/>
                <a:ea typeface="Calibri" pitchFamily="34" charset="-122"/>
                <a:cs typeface="Calibri" pitchFamily="34" charset="-120"/>
              </a:rPr>
              <a:t>   line 1</a:t>
            </a:r>
            <a:pPr indent="0" marL="0">
              <a:buNone/>
            </a:pPr>
            <a:endParaRPr lang="en-GB" sz="1600" dirty="0"/>
          </a:p>
          <a:p>
            <a:pPr indent="0" marL="0">
              <a:buNone/>
            </a:pPr>
            <a:r>
              <a:rPr lang="en-GB" sz="1250" dirty="0">
                <a:solidFill>
                  <a:srgbClr val="6E44A8"/>
                </a:solidFill>
                <a:latin typeface="Calibri" pitchFamily="34" charset="0"/>
                <a:ea typeface="Calibri" pitchFamily="34" charset="-122"/>
                <a:cs typeface="Calibri" pitchFamily="34" charset="-120"/>
              </a:rPr>
              <a:t>winning, proud, showing off</a:t>
            </a:r>
            <a:endParaRPr lang="en-GB" sz="1600" dirty="0"/>
          </a:p>
        </p:txBody>
      </p:sp>
      <p:sp>
        <p:nvSpPr>
          <p:cNvPr id="6" name="Shape 4"/>
          <p:cNvSpPr/>
          <p:nvPr/>
        </p:nvSpPr>
        <p:spPr>
          <a:xfrm>
            <a:off x="4764024" y="960120"/>
            <a:ext cx="3922776" cy="731520"/>
          </a:xfrm>
          <a:prstGeom prst="rect">
            <a:avLst/>
          </a:prstGeom>
          <a:solidFill>
            <a:srgbClr val="F3F0F8"/>
          </a:solidFill>
          <a:ln w="9525">
            <a:solidFill>
              <a:srgbClr val="DDD3E6"/>
            </a:solidFill>
            <a:prstDash val="solid"/>
          </a:ln>
        </p:spPr>
      </p:sp>
      <p:sp>
        <p:nvSpPr>
          <p:cNvPr id="7" name="Text 5"/>
          <p:cNvSpPr txBox="1"/>
          <p:nvPr/>
        </p:nvSpPr>
        <p:spPr>
          <a:xfrm>
            <a:off x="4901184" y="96012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annoyance</a:t>
            </a:r>
            <a:pPr indent="0" marL="0">
              <a:buNone/>
            </a:pPr>
            <a:r>
              <a:rPr lang="en-GB" sz="1100" dirty="0">
                <a:solidFill>
                  <a:srgbClr val="6B5A75"/>
                </a:solidFill>
                <a:latin typeface="Calibri" pitchFamily="34" charset="0"/>
                <a:ea typeface="Calibri" pitchFamily="34" charset="-122"/>
                <a:cs typeface="Calibri" pitchFamily="34" charset="-120"/>
              </a:rPr>
              <a:t>   line 3</a:t>
            </a:r>
            <a:pPr indent="0" marL="0">
              <a:buNone/>
            </a:pPr>
            <a:endParaRPr lang="en-GB" sz="1600" dirty="0"/>
          </a:p>
          <a:p>
            <a:pPr indent="0" marL="0">
              <a:buNone/>
            </a:pPr>
            <a:r>
              <a:rPr lang="en-GB" sz="1250" dirty="0">
                <a:solidFill>
                  <a:srgbClr val="6E44A8"/>
                </a:solidFill>
                <a:latin typeface="Calibri" pitchFamily="34" charset="0"/>
                <a:ea typeface="Calibri" pitchFamily="34" charset="-122"/>
                <a:cs typeface="Calibri" pitchFamily="34" charset="-120"/>
              </a:rPr>
              <a:t>irritation, being ignored, grumpy</a:t>
            </a:r>
            <a:endParaRPr lang="en-GB" sz="1600" dirty="0"/>
          </a:p>
        </p:txBody>
      </p:sp>
      <p:sp>
        <p:nvSpPr>
          <p:cNvPr id="8" name="Shape 6"/>
          <p:cNvSpPr/>
          <p:nvPr/>
        </p:nvSpPr>
        <p:spPr>
          <a:xfrm>
            <a:off x="658368" y="1783080"/>
            <a:ext cx="3922776" cy="731520"/>
          </a:xfrm>
          <a:prstGeom prst="rect">
            <a:avLst/>
          </a:prstGeom>
          <a:solidFill>
            <a:srgbClr val="F3F0F8"/>
          </a:solidFill>
          <a:ln w="9525">
            <a:solidFill>
              <a:srgbClr val="DDD3E6"/>
            </a:solidFill>
            <a:prstDash val="solid"/>
          </a:ln>
        </p:spPr>
      </p:sp>
      <p:sp>
        <p:nvSpPr>
          <p:cNvPr id="9" name="Text 7"/>
          <p:cNvSpPr txBox="1"/>
          <p:nvPr/>
        </p:nvSpPr>
        <p:spPr>
          <a:xfrm>
            <a:off x="795528" y="178308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dustiest</a:t>
            </a:r>
            <a:pPr indent="0" marL="0">
              <a:buNone/>
            </a:pPr>
            <a:r>
              <a:rPr lang="en-GB" sz="1100" dirty="0">
                <a:solidFill>
                  <a:srgbClr val="6B5A75"/>
                </a:solidFill>
                <a:latin typeface="Calibri" pitchFamily="34" charset="0"/>
                <a:ea typeface="Calibri" pitchFamily="34" charset="-122"/>
                <a:cs typeface="Calibri" pitchFamily="34" charset="-120"/>
              </a:rPr>
              <a:t>   line 4</a:t>
            </a:r>
            <a:pPr indent="0" marL="0">
              <a:buNone/>
            </a:pPr>
            <a:endParaRPr lang="en-GB" sz="1600" dirty="0"/>
          </a:p>
          <a:p>
            <a:pPr indent="0" marL="0">
              <a:buNone/>
            </a:pPr>
            <a:r>
              <a:rPr lang="en-GB" sz="1250" dirty="0">
                <a:solidFill>
                  <a:srgbClr val="6E44A8"/>
                </a:solidFill>
                <a:latin typeface="Calibri" pitchFamily="34" charset="0"/>
                <a:ea typeface="Calibri" pitchFamily="34" charset="-122"/>
                <a:cs typeface="Calibri" pitchFamily="34" charset="-120"/>
              </a:rPr>
              <a:t>dirty, hard work, unpleasant</a:t>
            </a:r>
            <a:endParaRPr lang="en-GB" sz="1600" dirty="0"/>
          </a:p>
        </p:txBody>
      </p:sp>
      <p:sp>
        <p:nvSpPr>
          <p:cNvPr id="10" name="Shape 8"/>
          <p:cNvSpPr/>
          <p:nvPr/>
        </p:nvSpPr>
        <p:spPr>
          <a:xfrm>
            <a:off x="4764024" y="1783080"/>
            <a:ext cx="3922776" cy="731520"/>
          </a:xfrm>
          <a:prstGeom prst="rect">
            <a:avLst/>
          </a:prstGeom>
          <a:solidFill>
            <a:srgbClr val="F3F0F8"/>
          </a:solidFill>
          <a:ln w="9525">
            <a:solidFill>
              <a:srgbClr val="DDD3E6"/>
            </a:solidFill>
            <a:prstDash val="solid"/>
          </a:ln>
        </p:spPr>
      </p:sp>
      <p:sp>
        <p:nvSpPr>
          <p:cNvPr id="11" name="Text 9"/>
          <p:cNvSpPr txBox="1"/>
          <p:nvPr/>
        </p:nvSpPr>
        <p:spPr>
          <a:xfrm>
            <a:off x="4901184" y="178308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golden</a:t>
            </a:r>
            <a:pPr indent="0" marL="0">
              <a:buNone/>
            </a:pPr>
            <a:r>
              <a:rPr lang="en-GB" sz="1100" dirty="0">
                <a:solidFill>
                  <a:srgbClr val="6B5A75"/>
                </a:solidFill>
                <a:latin typeface="Calibri" pitchFamily="34" charset="0"/>
                <a:ea typeface="Calibri" pitchFamily="34" charset="-122"/>
                <a:cs typeface="Calibri" pitchFamily="34" charset="-120"/>
              </a:rPr>
              <a:t>   line 9</a:t>
            </a:r>
            <a:pPr indent="0" marL="0">
              <a:buNone/>
            </a:pPr>
            <a:endParaRPr lang="en-GB" sz="1600" dirty="0"/>
          </a:p>
          <a:p>
            <a:pPr indent="0" marL="0">
              <a:buNone/>
            </a:pPr>
            <a:r>
              <a:rPr lang="en-GB" sz="1250" dirty="0">
                <a:solidFill>
                  <a:srgbClr val="6E44A8"/>
                </a:solidFill>
                <a:latin typeface="Calibri" pitchFamily="34" charset="0"/>
                <a:ea typeface="Calibri" pitchFamily="34" charset="-122"/>
                <a:cs typeface="Calibri" pitchFamily="34" charset="-120"/>
              </a:rPr>
              <a:t>warm, precious, happy</a:t>
            </a:r>
            <a:endParaRPr lang="en-GB" sz="1600" dirty="0"/>
          </a:p>
        </p:txBody>
      </p:sp>
      <p:sp>
        <p:nvSpPr>
          <p:cNvPr id="12" name="Shape 10"/>
          <p:cNvSpPr/>
          <p:nvPr/>
        </p:nvSpPr>
        <p:spPr>
          <a:xfrm>
            <a:off x="658368" y="2606040"/>
            <a:ext cx="3922776" cy="731520"/>
          </a:xfrm>
          <a:prstGeom prst="rect">
            <a:avLst/>
          </a:prstGeom>
          <a:solidFill>
            <a:srgbClr val="F3F0F8"/>
          </a:solidFill>
          <a:ln w="9525">
            <a:solidFill>
              <a:srgbClr val="DDD3E6"/>
            </a:solidFill>
            <a:prstDash val="solid"/>
          </a:ln>
        </p:spPr>
      </p:sp>
      <p:sp>
        <p:nvSpPr>
          <p:cNvPr id="13" name="Text 11"/>
          <p:cNvSpPr txBox="1"/>
          <p:nvPr/>
        </p:nvSpPr>
        <p:spPr>
          <a:xfrm>
            <a:off x="795528" y="260604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cheerily</a:t>
            </a:r>
            <a:pPr indent="0" marL="0">
              <a:buNone/>
            </a:pPr>
            <a:r>
              <a:rPr lang="en-GB" sz="1100" dirty="0">
                <a:solidFill>
                  <a:srgbClr val="6B5A75"/>
                </a:solidFill>
                <a:latin typeface="Calibri" pitchFamily="34" charset="0"/>
                <a:ea typeface="Calibri" pitchFamily="34" charset="-122"/>
                <a:cs typeface="Calibri" pitchFamily="34" charset="-120"/>
              </a:rPr>
              <a:t>   line 11</a:t>
            </a:r>
            <a:pPr indent="0" marL="0">
              <a:buNone/>
            </a:pPr>
            <a:endParaRPr lang="en-GB" sz="1600" dirty="0"/>
          </a:p>
          <a:p>
            <a:pPr indent="0" marL="0">
              <a:buNone/>
            </a:pPr>
            <a:r>
              <a:rPr lang="en-GB" sz="1250" dirty="0">
                <a:solidFill>
                  <a:srgbClr val="6E44A8"/>
                </a:solidFill>
                <a:latin typeface="Calibri" pitchFamily="34" charset="0"/>
                <a:ea typeface="Calibri" pitchFamily="34" charset="-122"/>
                <a:cs typeface="Calibri" pitchFamily="34" charset="-120"/>
              </a:rPr>
              <a:t>friendly, bright, welcoming</a:t>
            </a:r>
            <a:endParaRPr lang="en-GB" sz="1600" dirty="0"/>
          </a:p>
        </p:txBody>
      </p:sp>
      <p:sp>
        <p:nvSpPr>
          <p:cNvPr id="14" name="Shape 12"/>
          <p:cNvSpPr/>
          <p:nvPr/>
        </p:nvSpPr>
        <p:spPr>
          <a:xfrm>
            <a:off x="4764024" y="2606040"/>
            <a:ext cx="3922776" cy="731520"/>
          </a:xfrm>
          <a:prstGeom prst="rect">
            <a:avLst/>
          </a:prstGeom>
          <a:solidFill>
            <a:srgbClr val="F3F0F8"/>
          </a:solidFill>
          <a:ln w="9525">
            <a:solidFill>
              <a:srgbClr val="DDD3E6"/>
            </a:solidFill>
            <a:prstDash val="solid"/>
          </a:ln>
        </p:spPr>
      </p:sp>
      <p:sp>
        <p:nvSpPr>
          <p:cNvPr id="15" name="Text 13"/>
          <p:cNvSpPr txBox="1"/>
          <p:nvPr/>
        </p:nvSpPr>
        <p:spPr>
          <a:xfrm>
            <a:off x="4901184" y="260604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remote</a:t>
            </a:r>
            <a:pPr indent="0" marL="0">
              <a:buNone/>
            </a:pPr>
            <a:r>
              <a:rPr lang="en-GB" sz="1100" dirty="0">
                <a:solidFill>
                  <a:srgbClr val="6B5A75"/>
                </a:solidFill>
                <a:latin typeface="Calibri" pitchFamily="34" charset="0"/>
                <a:ea typeface="Calibri" pitchFamily="34" charset="-122"/>
                <a:cs typeface="Calibri" pitchFamily="34" charset="-120"/>
              </a:rPr>
              <a:t>   line 16</a:t>
            </a:r>
            <a:pPr indent="0" marL="0">
              <a:buNone/>
            </a:pPr>
            <a:endParaRPr lang="en-GB" sz="1600" dirty="0"/>
          </a:p>
          <a:p>
            <a:pPr indent="0" marL="0">
              <a:buNone/>
            </a:pPr>
            <a:r>
              <a:rPr lang="en-GB" sz="1250" dirty="0">
                <a:solidFill>
                  <a:srgbClr val="6E44A8"/>
                </a:solidFill>
                <a:latin typeface="Calibri" pitchFamily="34" charset="0"/>
                <a:ea typeface="Calibri" pitchFamily="34" charset="-122"/>
                <a:cs typeface="Calibri" pitchFamily="34" charset="-120"/>
              </a:rPr>
              <a:t>far away, lonely, peaceful</a:t>
            </a:r>
            <a:endParaRPr lang="en-GB" sz="1600" dirty="0"/>
          </a:p>
        </p:txBody>
      </p:sp>
      <p:sp>
        <p:nvSpPr>
          <p:cNvPr id="16" name="Shape 14"/>
          <p:cNvSpPr/>
          <p:nvPr/>
        </p:nvSpPr>
        <p:spPr>
          <a:xfrm>
            <a:off x="658368" y="3429000"/>
            <a:ext cx="3922776" cy="731520"/>
          </a:xfrm>
          <a:prstGeom prst="rect">
            <a:avLst/>
          </a:prstGeom>
          <a:solidFill>
            <a:srgbClr val="F3F0F8"/>
          </a:solidFill>
          <a:ln w="9525">
            <a:solidFill>
              <a:srgbClr val="DDD3E6"/>
            </a:solidFill>
            <a:prstDash val="solid"/>
          </a:ln>
        </p:spPr>
      </p:sp>
      <p:sp>
        <p:nvSpPr>
          <p:cNvPr id="17" name="Text 15"/>
          <p:cNvSpPr txBox="1"/>
          <p:nvPr/>
        </p:nvSpPr>
        <p:spPr>
          <a:xfrm>
            <a:off x="795528" y="342900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silently</a:t>
            </a:r>
            <a:pPr indent="0" marL="0">
              <a:buNone/>
            </a:pPr>
            <a:r>
              <a:rPr lang="en-GB" sz="1100" dirty="0">
                <a:solidFill>
                  <a:srgbClr val="6B5A75"/>
                </a:solidFill>
                <a:latin typeface="Calibri" pitchFamily="34" charset="0"/>
                <a:ea typeface="Calibri" pitchFamily="34" charset="-122"/>
                <a:cs typeface="Calibri" pitchFamily="34" charset="-120"/>
              </a:rPr>
              <a:t>   line 19</a:t>
            </a:r>
            <a:pPr indent="0" marL="0">
              <a:buNone/>
            </a:pPr>
            <a:endParaRPr lang="en-GB" sz="1600" dirty="0"/>
          </a:p>
          <a:p>
            <a:pPr indent="0" marL="0">
              <a:buNone/>
            </a:pPr>
            <a:r>
              <a:rPr lang="en-GB" sz="1250" dirty="0">
                <a:solidFill>
                  <a:srgbClr val="6E44A8"/>
                </a:solidFill>
                <a:latin typeface="Calibri" pitchFamily="34" charset="0"/>
                <a:ea typeface="Calibri" pitchFamily="34" charset="-122"/>
                <a:cs typeface="Calibri" pitchFamily="34" charset="-120"/>
              </a:rPr>
              <a:t>calm, magical, secret</a:t>
            </a:r>
            <a:endParaRPr lang="en-GB" sz="1600" dirty="0"/>
          </a:p>
        </p:txBody>
      </p:sp>
      <p:sp>
        <p:nvSpPr>
          <p:cNvPr id="18" name="Shape 16"/>
          <p:cNvSpPr/>
          <p:nvPr/>
        </p:nvSpPr>
        <p:spPr>
          <a:xfrm>
            <a:off x="4764024" y="3429000"/>
            <a:ext cx="3922776" cy="731520"/>
          </a:xfrm>
          <a:prstGeom prst="rect">
            <a:avLst/>
          </a:prstGeom>
          <a:solidFill>
            <a:srgbClr val="F3F0F8"/>
          </a:solidFill>
          <a:ln w="9525">
            <a:solidFill>
              <a:srgbClr val="DDD3E6"/>
            </a:solidFill>
            <a:prstDash val="solid"/>
          </a:ln>
        </p:spPr>
      </p:sp>
      <p:sp>
        <p:nvSpPr>
          <p:cNvPr id="19" name="Text 17"/>
          <p:cNvSpPr txBox="1"/>
          <p:nvPr/>
        </p:nvSpPr>
        <p:spPr>
          <a:xfrm>
            <a:off x="4901184" y="342900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gentleman</a:t>
            </a:r>
            <a:pPr indent="0" marL="0">
              <a:buNone/>
            </a:pPr>
            <a:r>
              <a:rPr lang="en-GB" sz="1100" dirty="0">
                <a:solidFill>
                  <a:srgbClr val="6B5A75"/>
                </a:solidFill>
                <a:latin typeface="Calibri" pitchFamily="34" charset="0"/>
                <a:ea typeface="Calibri" pitchFamily="34" charset="-122"/>
                <a:cs typeface="Calibri" pitchFamily="34" charset="-120"/>
              </a:rPr>
              <a:t>   line 23</a:t>
            </a:r>
            <a:pPr indent="0" marL="0">
              <a:buNone/>
            </a:pPr>
            <a:endParaRPr lang="en-GB" sz="1600" dirty="0"/>
          </a:p>
          <a:p>
            <a:pPr indent="0" marL="0">
              <a:buNone/>
            </a:pPr>
            <a:r>
              <a:rPr lang="en-GB" sz="1250" dirty="0">
                <a:solidFill>
                  <a:srgbClr val="6E44A8"/>
                </a:solidFill>
                <a:latin typeface="Calibri" pitchFamily="34" charset="0"/>
                <a:ea typeface="Calibri" pitchFamily="34" charset="-122"/>
                <a:cs typeface="Calibri" pitchFamily="34" charset="-120"/>
              </a:rPr>
              <a:t>upper class, proud, comfortable</a:t>
            </a:r>
            <a:endParaRPr lang="en-GB"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Prove it, then cross it out</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Technique</a:t>
            </a:r>
            <a:endParaRPr lang="en-GB" sz="1200" dirty="0"/>
          </a:p>
        </p:txBody>
      </p:sp>
      <p:sp>
        <p:nvSpPr>
          <p:cNvPr id="4" name="Text 2"/>
          <p:cNvSpPr txBox="1"/>
          <p:nvPr/>
        </p:nvSpPr>
        <p:spPr>
          <a:xfrm>
            <a:off x="658368" y="960120"/>
            <a:ext cx="8028432" cy="822960"/>
          </a:xfrm>
          <a:prstGeom prst="rect">
            <a:avLst/>
          </a:prstGeom>
          <a:noFill/>
          <a:ln/>
        </p:spPr>
        <p:txBody>
          <a:bodyPr wrap="square" lIns="0" tIns="0" rIns="0" bIns="0" rtlCol="0" anchor="t"/>
          <a:lstStyle/>
          <a:p>
            <a:pPr indent="0" marL="0">
              <a:buNone/>
            </a:pPr>
            <a:r>
              <a:rPr lang="en-GB" sz="1550" dirty="0">
                <a:solidFill>
                  <a:srgbClr val="21122B"/>
                </a:solidFill>
                <a:latin typeface="Calibri" pitchFamily="34" charset="0"/>
                <a:ea typeface="Calibri" pitchFamily="34" charset="-122"/>
                <a:cs typeface="Calibri" pitchFamily="34" charset="-120"/>
              </a:rPr>
              <a:t>For every option, find the exact words in the lines that prove it or rule it out. Cross out the two options the text rules out before you shade a box.</a:t>
            </a:r>
            <a:endParaRPr lang="en-GB" sz="1550" dirty="0"/>
          </a:p>
        </p:txBody>
      </p:sp>
      <p:sp>
        <p:nvSpPr>
          <p:cNvPr id="5" name="Shape 3"/>
          <p:cNvSpPr/>
          <p:nvPr/>
        </p:nvSpPr>
        <p:spPr>
          <a:xfrm>
            <a:off x="658368" y="1874520"/>
            <a:ext cx="8028432" cy="1188720"/>
          </a:xfrm>
          <a:prstGeom prst="rect">
            <a:avLst/>
          </a:prstGeom>
          <a:solidFill>
            <a:srgbClr val="EBF2F8"/>
          </a:solidFill>
          <a:ln w="9525">
            <a:solidFill>
              <a:srgbClr val="DDD3E6"/>
            </a:solidFill>
            <a:prstDash val="solid"/>
          </a:ln>
        </p:spPr>
      </p:sp>
      <p:sp>
        <p:nvSpPr>
          <p:cNvPr id="6" name="Text 4"/>
          <p:cNvSpPr txBox="1"/>
          <p:nvPr/>
        </p:nvSpPr>
        <p:spPr>
          <a:xfrm>
            <a:off x="841248" y="1874520"/>
            <a:ext cx="7662672" cy="1188720"/>
          </a:xfrm>
          <a:prstGeom prst="rect">
            <a:avLst/>
          </a:prstGeom>
          <a:noFill/>
          <a:ln/>
        </p:spPr>
        <p:txBody>
          <a:bodyPr wrap="square" lIns="0" tIns="0" rIns="0" bIns="0" rtlCol="0" anchor="ctr"/>
          <a:lstStyle/>
          <a:p>
            <a:pPr indent="0" marL="0">
              <a:buNone/>
            </a:pPr>
            <a:r>
              <a:rPr lang="en-GB" sz="1700" i="1" dirty="0">
                <a:solidFill>
                  <a:srgbClr val="21122B"/>
                </a:solidFill>
                <a:latin typeface="Calibri" pitchFamily="34" charset="0"/>
                <a:ea typeface="Calibri" pitchFamily="34" charset="-122"/>
                <a:cs typeface="Calibri" pitchFamily="34" charset="-120"/>
              </a:rPr>
              <a:t>He frankly preferred the paddock, and took a deal of catching.</a:t>
            </a:r>
            <a:endParaRPr lang="en-GB" sz="1700" dirty="0"/>
          </a:p>
        </p:txBody>
      </p:sp>
      <p:sp>
        <p:nvSpPr>
          <p:cNvPr id="7" name="Text 5"/>
          <p:cNvSpPr txBox="1"/>
          <p:nvPr/>
        </p:nvSpPr>
        <p:spPr>
          <a:xfrm>
            <a:off x="658368" y="3246120"/>
            <a:ext cx="8028432" cy="1280160"/>
          </a:xfrm>
          <a:prstGeom prst="rect">
            <a:avLst/>
          </a:prstGeom>
          <a:noFill/>
          <a:ln/>
        </p:spPr>
        <p:txBody>
          <a:bodyPr wrap="square" lIns="0" tIns="0" rIns="0" bIns="0" rtlCol="0" anchor="t"/>
          <a:lstStyle/>
          <a:p>
            <a:pPr indent="0" marL="0">
              <a:buNone/>
            </a:pPr>
            <a:r>
              <a:rPr lang="en-GB" sz="1700" b="1" dirty="0">
                <a:solidFill>
                  <a:srgbClr val="6E44A8"/>
                </a:solidFill>
                <a:latin typeface="Calibri" pitchFamily="34" charset="0"/>
                <a:ea typeface="Calibri" pitchFamily="34" charset="-122"/>
                <a:cs typeface="Calibri" pitchFamily="34" charset="-120"/>
              </a:rPr>
              <a:t>Your task  </a:t>
            </a:r>
            <a:pPr indent="0" marL="0">
              <a:buNone/>
            </a:pPr>
            <a:r>
              <a:rPr lang="en-GB" sz="1700" dirty="0">
                <a:solidFill>
                  <a:srgbClr val="21122B"/>
                </a:solidFill>
                <a:latin typeface="Calibri" pitchFamily="34" charset="0"/>
                <a:ea typeface="Calibri" pitchFamily="34" charset="-122"/>
                <a:cs typeface="Calibri" pitchFamily="34" charset="-120"/>
              </a:rPr>
              <a:t>Use this sentence to rule out two options in 01.1. Write the words that rule each one out.</a:t>
            </a:r>
            <a:endParaRPr lang="en-GB"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The question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4 marks</a:t>
            </a:r>
            <a:endParaRPr lang="en-GB" sz="1200" dirty="0"/>
          </a:p>
        </p:txBody>
      </p:sp>
      <p:sp>
        <p:nvSpPr>
          <p:cNvPr id="4" name="Text 2"/>
          <p:cNvSpPr txBox="1"/>
          <p:nvPr/>
        </p:nvSpPr>
        <p:spPr>
          <a:xfrm>
            <a:off x="658368" y="914400"/>
            <a:ext cx="8028432" cy="548640"/>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01 Read again the first part of the source, from lines 1 to 14.</a:t>
            </a:r>
            <a:endParaRPr lang="en-GB" sz="1300" dirty="0"/>
          </a:p>
          <a:p>
            <a:pPr indent="0" marL="0">
              <a:buNone/>
            </a:pPr>
            <a:r>
              <a:rPr lang="en-GB" sz="1300" i="1" dirty="0">
                <a:solidFill>
                  <a:srgbClr val="6B5A75"/>
                </a:solidFill>
                <a:latin typeface="Calibri" pitchFamily="34" charset="0"/>
                <a:ea typeface="Calibri" pitchFamily="34" charset="-122"/>
                <a:cs typeface="Calibri" pitchFamily="34" charset="-120"/>
              </a:rPr>
              <a:t>Answer all parts of this question. Choose one answer for each question. [4 marks]</a:t>
            </a:r>
            <a:endParaRPr lang="en-GB" sz="1300" dirty="0"/>
          </a:p>
        </p:txBody>
      </p:sp>
      <p:sp>
        <p:nvSpPr>
          <p:cNvPr id="5" name="Text 3"/>
          <p:cNvSpPr txBox="1"/>
          <p:nvPr/>
        </p:nvSpPr>
        <p:spPr>
          <a:xfrm>
            <a:off x="658368" y="1508760"/>
            <a:ext cx="8028432" cy="768096"/>
          </a:xfrm>
          <a:prstGeom prst="rect">
            <a:avLst/>
          </a:prstGeom>
          <a:noFill/>
          <a:ln/>
        </p:spPr>
        <p:txBody>
          <a:bodyPr wrap="square" lIns="0" tIns="0" rIns="0" bIns="0" rtlCol="0" anchor="t"/>
          <a:lstStyle/>
          <a:p>
            <a:pPr indent="0" marL="0">
              <a:buNone/>
            </a:pPr>
            <a:r>
              <a:rPr lang="en-GB" sz="1400" b="1" dirty="0">
                <a:solidFill>
                  <a:srgbClr val="21122B"/>
                </a:solidFill>
                <a:latin typeface="Calibri" pitchFamily="34" charset="0"/>
                <a:ea typeface="Calibri" pitchFamily="34" charset="-122"/>
                <a:cs typeface="Calibri" pitchFamily="34" charset="-120"/>
              </a:rPr>
              <a:t>01.1 Why did the horse take a long time to catch?</a:t>
            </a:r>
            <a:endParaRPr lang="en-GB" sz="1400" dirty="0"/>
          </a:p>
          <a:p>
            <a:pPr indent="0" marL="0">
              <a:buNone/>
            </a:pPr>
            <a:r>
              <a:rPr lang="en-GB" sz="1400" dirty="0">
                <a:solidFill>
                  <a:srgbClr val="21122B"/>
                </a:solidFill>
                <a:latin typeface="Calibri" pitchFamily="34" charset="0"/>
                <a:ea typeface="Calibri" pitchFamily="34" charset="-122"/>
                <a:cs typeface="Calibri" pitchFamily="34" charset="-120"/>
              </a:rPr>
              <a:t>A  He was asleep in the stable     </a:t>
            </a:r>
            <a:pPr indent="0" marL="0">
              <a:buNone/>
            </a:pPr>
            <a:r>
              <a:rPr lang="en-GB" sz="1400" dirty="0">
                <a:solidFill>
                  <a:srgbClr val="21122B"/>
                </a:solidFill>
                <a:latin typeface="Calibri" pitchFamily="34" charset="0"/>
                <a:ea typeface="Calibri" pitchFamily="34" charset="-122"/>
                <a:cs typeface="Calibri" pitchFamily="34" charset="-120"/>
              </a:rPr>
              <a:t>B  He preferred to stay in the paddock     </a:t>
            </a:r>
            <a:pPr indent="0" marL="0">
              <a:buNone/>
            </a:pPr>
            <a:r>
              <a:rPr lang="en-GB" sz="1400" dirty="0">
                <a:solidFill>
                  <a:srgbClr val="21122B"/>
                </a:solidFill>
                <a:latin typeface="Calibri" pitchFamily="34" charset="0"/>
                <a:ea typeface="Calibri" pitchFamily="34" charset="-122"/>
                <a:cs typeface="Calibri" pitchFamily="34" charset="-120"/>
              </a:rPr>
              <a:t>C  He was frightened of Toad</a:t>
            </a:r>
            <a:endParaRPr lang="en-GB" sz="1400" dirty="0"/>
          </a:p>
        </p:txBody>
      </p:sp>
      <p:sp>
        <p:nvSpPr>
          <p:cNvPr id="6" name="Text 4"/>
          <p:cNvSpPr txBox="1"/>
          <p:nvPr/>
        </p:nvSpPr>
        <p:spPr>
          <a:xfrm>
            <a:off x="658368" y="2331720"/>
            <a:ext cx="8028432" cy="768096"/>
          </a:xfrm>
          <a:prstGeom prst="rect">
            <a:avLst/>
          </a:prstGeom>
          <a:noFill/>
          <a:ln/>
        </p:spPr>
        <p:txBody>
          <a:bodyPr wrap="square" lIns="0" tIns="0" rIns="0" bIns="0" rtlCol="0" anchor="t"/>
          <a:lstStyle/>
          <a:p>
            <a:pPr indent="0" marL="0">
              <a:buNone/>
            </a:pPr>
            <a:r>
              <a:rPr lang="en-GB" sz="1400" b="1" dirty="0">
                <a:solidFill>
                  <a:srgbClr val="21122B"/>
                </a:solidFill>
                <a:latin typeface="Calibri" pitchFamily="34" charset="0"/>
                <a:ea typeface="Calibri" pitchFamily="34" charset="-122"/>
                <a:cs typeface="Calibri" pitchFamily="34" charset="-120"/>
              </a:rPr>
              <a:t>01.2 What did Toad do while the horse was being caught?</a:t>
            </a:r>
            <a:endParaRPr lang="en-GB" sz="1400" dirty="0"/>
          </a:p>
          <a:p>
            <a:pPr indent="0" marL="0">
              <a:buNone/>
            </a:pPr>
            <a:r>
              <a:rPr lang="en-GB" sz="1400" dirty="0">
                <a:solidFill>
                  <a:srgbClr val="21122B"/>
                </a:solidFill>
                <a:latin typeface="Calibri" pitchFamily="34" charset="0"/>
                <a:ea typeface="Calibri" pitchFamily="34" charset="-122"/>
                <a:cs typeface="Calibri" pitchFamily="34" charset="-120"/>
              </a:rPr>
              <a:t>A  Cleaned the yellow cart     </a:t>
            </a:r>
            <a:pPr indent="0" marL="0">
              <a:buNone/>
            </a:pPr>
            <a:r>
              <a:rPr lang="en-GB" sz="1400" dirty="0">
                <a:solidFill>
                  <a:srgbClr val="21122B"/>
                </a:solidFill>
                <a:latin typeface="Calibri" pitchFamily="34" charset="0"/>
                <a:ea typeface="Calibri" pitchFamily="34" charset="-122"/>
                <a:cs typeface="Calibri" pitchFamily="34" charset="-120"/>
              </a:rPr>
              <a:t>B  Went to fetch the harness     </a:t>
            </a:r>
            <a:pPr indent="0" marL="0">
              <a:buNone/>
            </a:pPr>
            <a:r>
              <a:rPr lang="en-GB" sz="1400" dirty="0">
                <a:solidFill>
                  <a:srgbClr val="21122B"/>
                </a:solidFill>
                <a:latin typeface="Calibri" pitchFamily="34" charset="0"/>
                <a:ea typeface="Calibri" pitchFamily="34" charset="-122"/>
                <a:cs typeface="Calibri" pitchFamily="34" charset="-120"/>
              </a:rPr>
              <a:t>C  Packed more things into the cart</a:t>
            </a:r>
            <a:endParaRPr lang="en-GB" sz="1400" dirty="0"/>
          </a:p>
        </p:txBody>
      </p:sp>
      <p:sp>
        <p:nvSpPr>
          <p:cNvPr id="7" name="Text 5"/>
          <p:cNvSpPr txBox="1"/>
          <p:nvPr/>
        </p:nvSpPr>
        <p:spPr>
          <a:xfrm>
            <a:off x="658368" y="3154680"/>
            <a:ext cx="8028432" cy="768096"/>
          </a:xfrm>
          <a:prstGeom prst="rect">
            <a:avLst/>
          </a:prstGeom>
          <a:noFill/>
          <a:ln/>
        </p:spPr>
        <p:txBody>
          <a:bodyPr wrap="square" lIns="0" tIns="0" rIns="0" bIns="0" rtlCol="0" anchor="t"/>
          <a:lstStyle/>
          <a:p>
            <a:pPr indent="0" marL="0">
              <a:buNone/>
            </a:pPr>
            <a:r>
              <a:rPr lang="en-GB" sz="1400" b="1" dirty="0">
                <a:solidFill>
                  <a:srgbClr val="21122B"/>
                </a:solidFill>
                <a:latin typeface="Calibri" pitchFamily="34" charset="0"/>
                <a:ea typeface="Calibri" pitchFamily="34" charset="-122"/>
                <a:cs typeface="Calibri" pitchFamily="34" charset="-120"/>
              </a:rPr>
              <a:t>01.3 What was the weather like as they set off?</a:t>
            </a:r>
            <a:endParaRPr lang="en-GB" sz="1400" dirty="0"/>
          </a:p>
          <a:p>
            <a:pPr indent="0" marL="0">
              <a:buNone/>
            </a:pPr>
            <a:r>
              <a:rPr lang="en-GB" sz="1400" dirty="0">
                <a:solidFill>
                  <a:srgbClr val="21122B"/>
                </a:solidFill>
                <a:latin typeface="Calibri" pitchFamily="34" charset="0"/>
                <a:ea typeface="Calibri" pitchFamily="34" charset="-122"/>
                <a:cs typeface="Calibri" pitchFamily="34" charset="-120"/>
              </a:rPr>
              <a:t>A  Golden and sunny     </a:t>
            </a:r>
            <a:pPr indent="0" marL="0">
              <a:buNone/>
            </a:pPr>
            <a:r>
              <a:rPr lang="en-GB" sz="1400" dirty="0">
                <a:solidFill>
                  <a:srgbClr val="21122B"/>
                </a:solidFill>
                <a:latin typeface="Calibri" pitchFamily="34" charset="0"/>
                <a:ea typeface="Calibri" pitchFamily="34" charset="-122"/>
                <a:cs typeface="Calibri" pitchFamily="34" charset="-120"/>
              </a:rPr>
              <a:t>B  Grey and windy     </a:t>
            </a:r>
            <a:pPr indent="0" marL="0">
              <a:buNone/>
            </a:pPr>
            <a:r>
              <a:rPr lang="en-GB" sz="1400" dirty="0">
                <a:solidFill>
                  <a:srgbClr val="21122B"/>
                </a:solidFill>
                <a:latin typeface="Calibri" pitchFamily="34" charset="0"/>
                <a:ea typeface="Calibri" pitchFamily="34" charset="-122"/>
                <a:cs typeface="Calibri" pitchFamily="34" charset="-120"/>
              </a:rPr>
              <a:t>C  Cool and damp</a:t>
            </a:r>
            <a:endParaRPr lang="en-GB" sz="1400" dirty="0"/>
          </a:p>
        </p:txBody>
      </p:sp>
      <p:sp>
        <p:nvSpPr>
          <p:cNvPr id="8" name="Text 6"/>
          <p:cNvSpPr txBox="1"/>
          <p:nvPr/>
        </p:nvSpPr>
        <p:spPr>
          <a:xfrm>
            <a:off x="658368" y="3977640"/>
            <a:ext cx="8028432" cy="768096"/>
          </a:xfrm>
          <a:prstGeom prst="rect">
            <a:avLst/>
          </a:prstGeom>
          <a:noFill/>
          <a:ln/>
        </p:spPr>
        <p:txBody>
          <a:bodyPr wrap="square" lIns="0" tIns="0" rIns="0" bIns="0" rtlCol="0" anchor="t"/>
          <a:lstStyle/>
          <a:p>
            <a:pPr indent="0" marL="0">
              <a:buNone/>
            </a:pPr>
            <a:r>
              <a:rPr lang="en-GB" sz="1400" b="1" dirty="0">
                <a:solidFill>
                  <a:srgbClr val="21122B"/>
                </a:solidFill>
                <a:latin typeface="Calibri" pitchFamily="34" charset="0"/>
                <a:ea typeface="Calibri" pitchFamily="34" charset="-122"/>
                <a:cs typeface="Calibri" pitchFamily="34" charset="-120"/>
              </a:rPr>
              <a:t>01.4 How did the people they passed react to the cart?</a:t>
            </a:r>
            <a:endParaRPr lang="en-GB" sz="1400" dirty="0"/>
          </a:p>
          <a:p>
            <a:pPr indent="0" marL="0">
              <a:buNone/>
            </a:pPr>
            <a:r>
              <a:rPr lang="en-GB" sz="1400" dirty="0">
                <a:solidFill>
                  <a:srgbClr val="21122B"/>
                </a:solidFill>
                <a:latin typeface="Calibri" pitchFamily="34" charset="0"/>
                <a:ea typeface="Calibri" pitchFamily="34" charset="-122"/>
                <a:cs typeface="Calibri" pitchFamily="34" charset="-120"/>
              </a:rPr>
              <a:t>A  They complained about the dust     </a:t>
            </a:r>
            <a:pPr indent="0" marL="0">
              <a:buNone/>
            </a:pPr>
            <a:r>
              <a:rPr lang="en-GB" sz="1400" dirty="0">
                <a:solidFill>
                  <a:srgbClr val="21122B"/>
                </a:solidFill>
                <a:latin typeface="Calibri" pitchFamily="34" charset="0"/>
                <a:ea typeface="Calibri" pitchFamily="34" charset="-122"/>
                <a:cs typeface="Calibri" pitchFamily="34" charset="-120"/>
              </a:rPr>
              <a:t>B  They hurried past without speaking     </a:t>
            </a:r>
            <a:pPr indent="0" marL="0">
              <a:buNone/>
            </a:pPr>
            <a:r>
              <a:rPr lang="en-GB" sz="1400" dirty="0">
                <a:solidFill>
                  <a:srgbClr val="21122B"/>
                </a:solidFill>
                <a:latin typeface="Calibri" pitchFamily="34" charset="0"/>
                <a:ea typeface="Calibri" pitchFamily="34" charset="-122"/>
                <a:cs typeface="Calibri" pitchFamily="34" charset="-120"/>
              </a:rPr>
              <a:t>C  They said nice things about it</a:t>
            </a:r>
            <a:endParaRPr lang="en-GB"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Plan it</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Plan</a:t>
            </a:r>
            <a:endParaRPr lang="en-GB" sz="1200" dirty="0"/>
          </a:p>
        </p:txBody>
      </p:sp>
      <p:sp>
        <p:nvSpPr>
          <p:cNvPr id="4" name="Text 2"/>
          <p:cNvSpPr txBox="1"/>
          <p:nvPr/>
        </p:nvSpPr>
        <p:spPr>
          <a:xfrm>
            <a:off x="658368" y="914400"/>
            <a:ext cx="3877056" cy="320040"/>
          </a:xfrm>
          <a:prstGeom prst="rect">
            <a:avLst/>
          </a:prstGeom>
          <a:noFill/>
          <a:ln/>
        </p:spPr>
        <p:txBody>
          <a:bodyPr wrap="square" lIns="0" tIns="0" rIns="0" bIns="0" rtlCol="0" anchor="t"/>
          <a:lstStyle/>
          <a:p>
            <a:pPr indent="0" marL="0">
              <a:buNone/>
            </a:pPr>
            <a:r>
              <a:rPr lang="en-GB" sz="1500" b="1" dirty="0">
                <a:solidFill>
                  <a:srgbClr val="6E44A8"/>
                </a:solidFill>
                <a:latin typeface="Calibri" pitchFamily="34" charset="0"/>
                <a:ea typeface="Calibri" pitchFamily="34" charset="-122"/>
                <a:cs typeface="Calibri" pitchFamily="34" charset="-120"/>
              </a:rPr>
              <a:t>Plan</a:t>
            </a:r>
            <a:endParaRPr lang="en-GB" sz="1500" dirty="0"/>
          </a:p>
        </p:txBody>
      </p:sp>
      <p:sp>
        <p:nvSpPr>
          <p:cNvPr id="5" name="Text 3"/>
          <p:cNvSpPr txBox="1"/>
          <p:nvPr/>
        </p:nvSpPr>
        <p:spPr>
          <a:xfrm>
            <a:off x="4809744" y="914400"/>
            <a:ext cx="3877056" cy="320040"/>
          </a:xfrm>
          <a:prstGeom prst="rect">
            <a:avLst/>
          </a:prstGeom>
          <a:noFill/>
          <a:ln/>
        </p:spPr>
        <p:txBody>
          <a:bodyPr wrap="square" lIns="0" tIns="0" rIns="0" bIns="0" rtlCol="0" anchor="t"/>
          <a:lstStyle/>
          <a:p>
            <a:pPr indent="0" marL="0">
              <a:buNone/>
            </a:pPr>
            <a:r>
              <a:rPr lang="en-GB" sz="1500" b="1" dirty="0">
                <a:solidFill>
                  <a:srgbClr val="6E44A8"/>
                </a:solidFill>
                <a:latin typeface="Calibri" pitchFamily="34" charset="0"/>
                <a:ea typeface="Calibri" pitchFamily="34" charset="-122"/>
                <a:cs typeface="Calibri" pitchFamily="34" charset="-120"/>
              </a:rPr>
              <a:t>Top tips</a:t>
            </a:r>
            <a:endParaRPr lang="en-GB" sz="1500" dirty="0"/>
          </a:p>
        </p:txBody>
      </p:sp>
      <p:sp>
        <p:nvSpPr>
          <p:cNvPr id="6" name="Shape 4"/>
          <p:cNvSpPr/>
          <p:nvPr/>
        </p:nvSpPr>
        <p:spPr>
          <a:xfrm>
            <a:off x="658368" y="1280160"/>
            <a:ext cx="3877056" cy="3291840"/>
          </a:xfrm>
          <a:prstGeom prst="rect">
            <a:avLst/>
          </a:prstGeom>
          <a:solidFill>
            <a:srgbClr val="F3F0F8"/>
          </a:solidFill>
          <a:ln w="9525">
            <a:solidFill>
              <a:srgbClr val="DDD3E6"/>
            </a:solidFill>
            <a:prstDash val="solid"/>
          </a:ln>
        </p:spPr>
      </p:sp>
      <p:sp>
        <p:nvSpPr>
          <p:cNvPr id="7" name="Shape 5"/>
          <p:cNvSpPr/>
          <p:nvPr/>
        </p:nvSpPr>
        <p:spPr>
          <a:xfrm>
            <a:off x="4809744" y="1280160"/>
            <a:ext cx="3877056" cy="3291840"/>
          </a:xfrm>
          <a:prstGeom prst="rect">
            <a:avLst/>
          </a:prstGeom>
          <a:solidFill>
            <a:srgbClr val="EBF2F8"/>
          </a:solidFill>
          <a:ln w="9525">
            <a:solidFill>
              <a:srgbClr val="DDD3E6"/>
            </a:solidFill>
            <a:prstDash val="solid"/>
          </a:ln>
        </p:spPr>
      </p:sp>
      <p:sp>
        <p:nvSpPr>
          <p:cNvPr id="8" name="Text 6"/>
          <p:cNvSpPr txBox="1"/>
          <p:nvPr/>
        </p:nvSpPr>
        <p:spPr>
          <a:xfrm>
            <a:off x="795528" y="1371600"/>
            <a:ext cx="3602736" cy="3108960"/>
          </a:xfrm>
          <a:prstGeom prst="rect">
            <a:avLst/>
          </a:prstGeom>
          <a:noFill/>
          <a:ln/>
        </p:spPr>
        <p:txBody>
          <a:bodyPr wrap="square" lIns="0" tIns="0" rIns="0" bIns="0" rtlCol="0" anchor="t"/>
          <a:lstStyle/>
          <a:p>
            <a:pPr indent="0" marL="0">
              <a:spcAft>
                <a:spcPts val="600"/>
              </a:spcAft>
              <a:buNone/>
            </a:pPr>
            <a:r>
              <a:rPr lang="en-GB" sz="1600" dirty="0">
                <a:solidFill>
                  <a:srgbClr val="21122B"/>
                </a:solidFill>
                <a:latin typeface="Calibri" pitchFamily="34" charset="0"/>
                <a:ea typeface="Calibri" pitchFamily="34" charset="-122"/>
                <a:cs typeface="Calibri" pitchFamily="34" charset="-120"/>
              </a:rPr>
              <a:t>1. Today: answer all four parts in five minutes.</a:t>
            </a:r>
            <a:endParaRPr lang="en-GB" sz="1600" dirty="0"/>
          </a:p>
          <a:p>
            <a:pPr indent="0" marL="0">
              <a:spcAft>
                <a:spcPts val="600"/>
              </a:spcAft>
              <a:buNone/>
            </a:pPr>
            <a:r>
              <a:rPr lang="en-GB" sz="1600" dirty="0">
                <a:solidFill>
                  <a:srgbClr val="21122B"/>
                </a:solidFill>
                <a:latin typeface="Calibri" pitchFamily="34" charset="0"/>
                <a:ea typeface="Calibri" pitchFamily="34" charset="-122"/>
                <a:cs typeface="Calibri" pitchFamily="34" charset="-120"/>
              </a:rPr>
              <a:t>2. Read lines 1 to 14 once, slowly. Ignore the rest of the extract.</a:t>
            </a:r>
            <a:endParaRPr lang="en-GB" sz="1600" dirty="0"/>
          </a:p>
          <a:p>
            <a:pPr indent="0" marL="0">
              <a:spcAft>
                <a:spcPts val="600"/>
              </a:spcAft>
              <a:buNone/>
            </a:pPr>
            <a:r>
              <a:rPr lang="en-GB" sz="1600" dirty="0">
                <a:solidFill>
                  <a:srgbClr val="21122B"/>
                </a:solidFill>
                <a:latin typeface="Calibri" pitchFamily="34" charset="0"/>
                <a:ea typeface="Calibri" pitchFamily="34" charset="-122"/>
                <a:cs typeface="Calibri" pitchFamily="34" charset="-120"/>
              </a:rPr>
              <a:t>3. For each part, find the words that prove one option.</a:t>
            </a:r>
            <a:endParaRPr lang="en-GB" sz="1600" dirty="0"/>
          </a:p>
          <a:p>
            <a:pPr indent="0" marL="0">
              <a:spcAft>
                <a:spcPts val="600"/>
              </a:spcAft>
              <a:buNone/>
            </a:pPr>
            <a:r>
              <a:rPr lang="en-GB" sz="1600" dirty="0">
                <a:solidFill>
                  <a:srgbClr val="21122B"/>
                </a:solidFill>
                <a:latin typeface="Calibri" pitchFamily="34" charset="0"/>
                <a:ea typeface="Calibri" pitchFamily="34" charset="-122"/>
                <a:cs typeface="Calibri" pitchFamily="34" charset="-120"/>
              </a:rPr>
              <a:t>4. Cross out the two options the text rules out, then shade one box.</a:t>
            </a:r>
            <a:endParaRPr lang="en-GB" sz="1600" dirty="0"/>
          </a:p>
        </p:txBody>
      </p:sp>
      <p:sp>
        <p:nvSpPr>
          <p:cNvPr id="9" name="Text 7"/>
          <p:cNvSpPr txBox="1"/>
          <p:nvPr/>
        </p:nvSpPr>
        <p:spPr>
          <a:xfrm>
            <a:off x="4946904" y="1371600"/>
            <a:ext cx="3602736" cy="3108960"/>
          </a:xfrm>
          <a:prstGeom prst="rect">
            <a:avLst/>
          </a:prstGeom>
          <a:noFill/>
          <a:ln/>
        </p:spPr>
        <p:txBody>
          <a:bodyPr wrap="square" lIns="0" tIns="0" rIns="0" bIns="0" rtlCol="0" anchor="t"/>
          <a:lstStyle/>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Wrong options often borrow a word from nearby. Check the meaning, as well as the word.</a:t>
            </a:r>
            <a:endParaRPr lang="en-GB" sz="1600" dirty="0"/>
          </a:p>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If two options both seem right, reread the exact sentence and look for the detail that splits them.</a:t>
            </a:r>
            <a:endParaRPr lang="en-GB" sz="1600" dirty="0"/>
          </a:p>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Never leave a part blank. You lose nothing for a wrong answer.</a:t>
            </a:r>
            <a:endParaRPr lang="en-GB"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Your turn</a:t>
            </a:r>
            <a:endParaRPr lang="en-GB" sz="2400" dirty="0"/>
          </a:p>
        </p:txBody>
      </p:sp>
      <p:sp>
        <p:nvSpPr>
          <p:cNvPr id="3" name="Text 1"/>
          <p:cNvSpPr txBox="1"/>
          <p:nvPr/>
        </p:nvSpPr>
        <p:spPr>
          <a:xfrm>
            <a:off x="658368" y="1371600"/>
            <a:ext cx="8028432" cy="1097280"/>
          </a:xfrm>
          <a:prstGeom prst="rect">
            <a:avLst/>
          </a:prstGeom>
          <a:noFill/>
          <a:ln/>
        </p:spPr>
        <p:txBody>
          <a:bodyPr wrap="square" lIns="0" tIns="0" rIns="0" bIns="0" rtlCol="0" anchor="ctr"/>
          <a:lstStyle/>
          <a:p>
            <a:pPr indent="0" marL="0">
              <a:buNone/>
            </a:pPr>
            <a:r>
              <a:rPr lang="en-GB" sz="5400" dirty="0">
                <a:solidFill>
                  <a:srgbClr val="4A2545"/>
                </a:solidFill>
                <a:latin typeface="Cambria" pitchFamily="34" charset="0"/>
                <a:ea typeface="Cambria" pitchFamily="34" charset="-122"/>
                <a:cs typeface="Cambria" pitchFamily="34" charset="-120"/>
              </a:rPr>
              <a:t>5 minutes</a:t>
            </a:r>
            <a:endParaRPr lang="en-GB" sz="5400" dirty="0"/>
          </a:p>
        </p:txBody>
      </p:sp>
      <p:sp>
        <p:nvSpPr>
          <p:cNvPr id="4" name="Text 2"/>
          <p:cNvSpPr txBox="1"/>
          <p:nvPr/>
        </p:nvSpPr>
        <p:spPr>
          <a:xfrm>
            <a:off x="658368" y="2743200"/>
            <a:ext cx="8028432" cy="914400"/>
          </a:xfrm>
          <a:prstGeom prst="rect">
            <a:avLst/>
          </a:prstGeom>
          <a:noFill/>
          <a:ln/>
        </p:spPr>
        <p:txBody>
          <a:bodyPr wrap="square" lIns="0" tIns="0" rIns="0" bIns="0" rtlCol="0" anchor="t"/>
          <a:lstStyle/>
          <a:p>
            <a:pPr indent="0" marL="0">
              <a:buNone/>
            </a:pPr>
            <a:r>
              <a:rPr lang="en-GB" sz="1800" dirty="0">
                <a:solidFill>
                  <a:srgbClr val="6E44A8"/>
                </a:solidFill>
                <a:latin typeface="Calibri" pitchFamily="34" charset="0"/>
                <a:ea typeface="Calibri" pitchFamily="34" charset="-122"/>
                <a:cs typeface="Calibri" pitchFamily="34" charset="-120"/>
              </a:rPr>
              <a:t>Today: answer all four parts in five minutes.</a:t>
            </a:r>
            <a:endParaRPr lang="en-GB"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The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Text 2"/>
          <p:cNvSpPr txBox="1"/>
          <p:nvPr/>
        </p:nvSpPr>
        <p:spPr>
          <a:xfrm>
            <a:off x="658368" y="1005840"/>
            <a:ext cx="8028432" cy="848106"/>
          </a:xfrm>
          <a:prstGeom prst="rect">
            <a:avLst/>
          </a:prstGeom>
          <a:noFill/>
          <a:ln/>
        </p:spPr>
        <p:txBody>
          <a:bodyPr wrap="square" lIns="0" tIns="0" rIns="0" bIns="0" rtlCol="0" anchor="t"/>
          <a:lstStyle/>
          <a:p>
            <a:pPr indent="0" marL="0">
              <a:buNone/>
            </a:pPr>
            <a:r>
              <a:rPr lang="en-GB" sz="1150" dirty="0">
                <a:solidFill>
                  <a:srgbClr val="6B5A75"/>
                </a:solidFill>
                <a:latin typeface="Calibri" pitchFamily="34" charset="0"/>
                <a:ea typeface="Calibri" pitchFamily="34" charset="-122"/>
                <a:cs typeface="Calibri" pitchFamily="34" charset="-120"/>
              </a:rPr>
              <a:t>01.1 Why did the horse take a long time to catch?  </a:t>
            </a:r>
            <a:pPr indent="0" marL="0">
              <a:buNone/>
            </a:pPr>
            <a:r>
              <a:rPr lang="en-GB" sz="1400" b="1" dirty="0">
                <a:solidFill>
                  <a:srgbClr val="6E44A8"/>
                </a:solidFill>
                <a:latin typeface="Calibri" pitchFamily="34" charset="0"/>
                <a:ea typeface="Calibri" pitchFamily="34" charset="-122"/>
                <a:cs typeface="Calibri" pitchFamily="34" charset="-120"/>
              </a:rPr>
              <a:t>B  He preferred to stay in the paddock</a:t>
            </a:r>
            <a:endParaRPr lang="en-GB" sz="1150" dirty="0"/>
          </a:p>
          <a:p>
            <a:pPr indent="0" marL="0">
              <a:buNone/>
            </a:pPr>
            <a:r>
              <a:rPr lang="en-GB" sz="1200" dirty="0">
                <a:solidFill>
                  <a:srgbClr val="21122B"/>
                </a:solidFill>
                <a:latin typeface="Calibri" pitchFamily="34" charset="0"/>
                <a:ea typeface="Calibri" pitchFamily="34" charset="-122"/>
                <a:cs typeface="Calibri" pitchFamily="34" charset="-120"/>
              </a:rPr>
              <a:t>“He frankly preferred the paddock, and took a deal of catching.” Nothing in the lines says he was asleep or frightened; the stable is never mentioned.</a:t>
            </a:r>
            <a:endParaRPr lang="en-GB" sz="1150" dirty="0"/>
          </a:p>
        </p:txBody>
      </p:sp>
      <p:sp>
        <p:nvSpPr>
          <p:cNvPr id="5" name="Text 3"/>
          <p:cNvSpPr txBox="1"/>
          <p:nvPr/>
        </p:nvSpPr>
        <p:spPr>
          <a:xfrm>
            <a:off x="658368" y="1908810"/>
            <a:ext cx="8028432" cy="848106"/>
          </a:xfrm>
          <a:prstGeom prst="rect">
            <a:avLst/>
          </a:prstGeom>
          <a:noFill/>
          <a:ln/>
        </p:spPr>
        <p:txBody>
          <a:bodyPr wrap="square" lIns="0" tIns="0" rIns="0" bIns="0" rtlCol="0" anchor="t"/>
          <a:lstStyle/>
          <a:p>
            <a:pPr indent="0" marL="0">
              <a:buNone/>
            </a:pPr>
            <a:r>
              <a:rPr lang="en-GB" sz="1150" dirty="0">
                <a:solidFill>
                  <a:srgbClr val="6B5A75"/>
                </a:solidFill>
                <a:latin typeface="Calibri" pitchFamily="34" charset="0"/>
                <a:ea typeface="Calibri" pitchFamily="34" charset="-122"/>
                <a:cs typeface="Calibri" pitchFamily="34" charset="-120"/>
              </a:rPr>
              <a:t>01.2 What did Toad do while the horse was being caught?  </a:t>
            </a:r>
            <a:pPr indent="0" marL="0">
              <a:buNone/>
            </a:pPr>
            <a:r>
              <a:rPr lang="en-GB" sz="1400" b="1" dirty="0">
                <a:solidFill>
                  <a:srgbClr val="6E44A8"/>
                </a:solidFill>
                <a:latin typeface="Calibri" pitchFamily="34" charset="0"/>
                <a:ea typeface="Calibri" pitchFamily="34" charset="-122"/>
                <a:cs typeface="Calibri" pitchFamily="34" charset="-120"/>
              </a:rPr>
              <a:t>C  Packed more things into the cart</a:t>
            </a:r>
            <a:endParaRPr lang="en-GB" sz="1150" dirty="0"/>
          </a:p>
          <a:p>
            <a:pPr indent="0" marL="0">
              <a:buNone/>
            </a:pPr>
            <a:r>
              <a:rPr lang="en-GB" sz="1200" dirty="0">
                <a:solidFill>
                  <a:srgbClr val="21122B"/>
                </a:solidFill>
                <a:latin typeface="Calibri" pitchFamily="34" charset="0"/>
                <a:ea typeface="Calibri" pitchFamily="34" charset="-122"/>
                <a:cs typeface="Calibri" pitchFamily="34" charset="-120"/>
              </a:rPr>
              <a:t>“Meantime Toad packed the lockers still tighter with necessaries”. The harness is mentioned, but only once the horse “was caught and harnessed”, and nobody cleans the cart.</a:t>
            </a:r>
            <a:endParaRPr lang="en-GB" sz="1150" dirty="0"/>
          </a:p>
        </p:txBody>
      </p:sp>
      <p:sp>
        <p:nvSpPr>
          <p:cNvPr id="6" name="Text 4"/>
          <p:cNvSpPr txBox="1"/>
          <p:nvPr/>
        </p:nvSpPr>
        <p:spPr>
          <a:xfrm>
            <a:off x="658368" y="2811780"/>
            <a:ext cx="8028432" cy="848106"/>
          </a:xfrm>
          <a:prstGeom prst="rect">
            <a:avLst/>
          </a:prstGeom>
          <a:noFill/>
          <a:ln/>
        </p:spPr>
        <p:txBody>
          <a:bodyPr wrap="square" lIns="0" tIns="0" rIns="0" bIns="0" rtlCol="0" anchor="t"/>
          <a:lstStyle/>
          <a:p>
            <a:pPr indent="0" marL="0">
              <a:buNone/>
            </a:pPr>
            <a:r>
              <a:rPr lang="en-GB" sz="1150" dirty="0">
                <a:solidFill>
                  <a:srgbClr val="6B5A75"/>
                </a:solidFill>
                <a:latin typeface="Calibri" pitchFamily="34" charset="0"/>
                <a:ea typeface="Calibri" pitchFamily="34" charset="-122"/>
                <a:cs typeface="Calibri" pitchFamily="34" charset="-120"/>
              </a:rPr>
              <a:t>01.3 What was the weather like as they set off?  </a:t>
            </a:r>
            <a:pPr indent="0" marL="0">
              <a:buNone/>
            </a:pPr>
            <a:r>
              <a:rPr lang="en-GB" sz="1400" b="1" dirty="0">
                <a:solidFill>
                  <a:srgbClr val="6E44A8"/>
                </a:solidFill>
                <a:latin typeface="Calibri" pitchFamily="34" charset="0"/>
                <a:ea typeface="Calibri" pitchFamily="34" charset="-122"/>
                <a:cs typeface="Calibri" pitchFamily="34" charset="-120"/>
              </a:rPr>
              <a:t>A  Golden and sunny</a:t>
            </a:r>
            <a:endParaRPr lang="en-GB" sz="1150" dirty="0"/>
          </a:p>
          <a:p>
            <a:pPr indent="0" marL="0">
              <a:buNone/>
            </a:pPr>
            <a:r>
              <a:rPr lang="en-GB" sz="1200" dirty="0">
                <a:solidFill>
                  <a:srgbClr val="21122B"/>
                </a:solidFill>
                <a:latin typeface="Calibri" pitchFamily="34" charset="0"/>
                <a:ea typeface="Calibri" pitchFamily="34" charset="-122"/>
                <a:cs typeface="Calibri" pitchFamily="34" charset="-120"/>
              </a:rPr>
              <a:t>“It was a golden afternoon.” The “dust” they kick up also tells us the road is dry, so damp is wrong.</a:t>
            </a:r>
            <a:endParaRPr lang="en-GB" sz="1150" dirty="0"/>
          </a:p>
        </p:txBody>
      </p:sp>
      <p:sp>
        <p:nvSpPr>
          <p:cNvPr id="7" name="Text 5"/>
          <p:cNvSpPr txBox="1"/>
          <p:nvPr/>
        </p:nvSpPr>
        <p:spPr>
          <a:xfrm>
            <a:off x="658368" y="3714750"/>
            <a:ext cx="8028432" cy="848106"/>
          </a:xfrm>
          <a:prstGeom prst="rect">
            <a:avLst/>
          </a:prstGeom>
          <a:noFill/>
          <a:ln/>
        </p:spPr>
        <p:txBody>
          <a:bodyPr wrap="square" lIns="0" tIns="0" rIns="0" bIns="0" rtlCol="0" anchor="t"/>
          <a:lstStyle/>
          <a:p>
            <a:pPr indent="0" marL="0">
              <a:buNone/>
            </a:pPr>
            <a:r>
              <a:rPr lang="en-GB" sz="1150" dirty="0">
                <a:solidFill>
                  <a:srgbClr val="6B5A75"/>
                </a:solidFill>
                <a:latin typeface="Calibri" pitchFamily="34" charset="0"/>
                <a:ea typeface="Calibri" pitchFamily="34" charset="-122"/>
                <a:cs typeface="Calibri" pitchFamily="34" charset="-120"/>
              </a:rPr>
              <a:t>01.4 How did the people they passed react to the cart?  </a:t>
            </a:r>
            <a:pPr indent="0" marL="0">
              <a:buNone/>
            </a:pPr>
            <a:r>
              <a:rPr lang="en-GB" sz="1400" b="1" dirty="0">
                <a:solidFill>
                  <a:srgbClr val="6E44A8"/>
                </a:solidFill>
                <a:latin typeface="Calibri" pitchFamily="34" charset="0"/>
                <a:ea typeface="Calibri" pitchFamily="34" charset="-122"/>
                <a:cs typeface="Calibri" pitchFamily="34" charset="-120"/>
              </a:rPr>
              <a:t>C  They said nice things about it</a:t>
            </a:r>
            <a:endParaRPr lang="en-GB" sz="1150" dirty="0"/>
          </a:p>
          <a:p>
            <a:pPr indent="0" marL="0">
              <a:buNone/>
            </a:pPr>
            <a:r>
              <a:rPr lang="en-GB" sz="1200" dirty="0">
                <a:solidFill>
                  <a:srgbClr val="21122B"/>
                </a:solidFill>
                <a:latin typeface="Calibri" pitchFamily="34" charset="0"/>
                <a:ea typeface="Calibri" pitchFamily="34" charset="-122"/>
                <a:cs typeface="Calibri" pitchFamily="34" charset="-120"/>
              </a:rPr>
              <a:t>The wayfarers “stopped to say nice things about their beautiful cart”. The dust is in the lines, but it is described as “rich and satisfying”, and nobody complains.</a:t>
            </a:r>
            <a:endParaRPr lang="en-GB" sz="11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Have a go</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Practise</a:t>
            </a:r>
            <a:endParaRPr lang="en-GB" sz="1200" dirty="0"/>
          </a:p>
        </p:txBody>
      </p:sp>
      <p:sp>
        <p:nvSpPr>
          <p:cNvPr id="4" name="Text 2"/>
          <p:cNvSpPr txBox="1"/>
          <p:nvPr/>
        </p:nvSpPr>
        <p:spPr>
          <a:xfrm>
            <a:off x="658368" y="960120"/>
            <a:ext cx="8028432" cy="822960"/>
          </a:xfrm>
          <a:prstGeom prst="rect">
            <a:avLst/>
          </a:prstGeom>
          <a:noFill/>
          <a:ln/>
        </p:spPr>
        <p:txBody>
          <a:bodyPr wrap="square" lIns="0" tIns="0" rIns="0" bIns="0" rtlCol="0" anchor="t"/>
          <a:lstStyle/>
          <a:p>
            <a:pPr indent="0" marL="0">
              <a:buNone/>
            </a:pPr>
            <a:r>
              <a:rPr lang="en-GB" sz="1600" dirty="0">
                <a:solidFill>
                  <a:srgbClr val="6E44A8"/>
                </a:solidFill>
                <a:latin typeface="Calibri" pitchFamily="34" charset="0"/>
                <a:ea typeface="Calibri" pitchFamily="34" charset="-122"/>
                <a:cs typeface="Calibri" pitchFamily="34" charset="-120"/>
              </a:rPr>
              <a:t>Now be the examiner. Use lines 15 to 23 only.</a:t>
            </a:r>
            <a:endParaRPr lang="en-GB" sz="1600" dirty="0"/>
          </a:p>
        </p:txBody>
      </p:sp>
      <p:sp>
        <p:nvSpPr>
          <p:cNvPr id="5" name="Text 3"/>
          <p:cNvSpPr txBox="1"/>
          <p:nvPr/>
        </p:nvSpPr>
        <p:spPr>
          <a:xfrm>
            <a:off x="658368" y="1874520"/>
            <a:ext cx="8028432" cy="2377440"/>
          </a:xfrm>
          <a:prstGeom prst="rect">
            <a:avLst/>
          </a:prstGeom>
          <a:solidFill>
            <a:srgbClr val="4A2545"/>
          </a:solidFill>
          <a:ln/>
        </p:spPr>
        <p:txBody>
          <a:bodyPr wrap="square" lIns="177800" tIns="101600" rIns="177800" bIns="101600" rtlCol="0" anchor="ctr"/>
          <a:lstStyle/>
          <a:p>
            <a:pPr indent="0" marL="0">
              <a:buNone/>
            </a:pPr>
            <a:r>
              <a:rPr lang="en-GB" sz="2000" b="1" dirty="0">
                <a:solidFill>
                  <a:srgbClr val="FFFFFF"/>
                </a:solidFill>
                <a:latin typeface="Calibri" pitchFamily="34" charset="0"/>
                <a:ea typeface="Calibri" pitchFamily="34" charset="-122"/>
                <a:cs typeface="Calibri" pitchFamily="34" charset="-120"/>
              </a:rPr>
              <a:t>Write two Question 1 parts of your own on lines 15 to 23. Each needs a question, three short options and one right answer. Make the wrong options sound possible by using words from the lines. Swap with a partner and answer theirs.</a:t>
            </a:r>
            <a:endParaRPr lang="en-GB"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Green pen</a:t>
            </a:r>
            <a:endParaRPr lang="en-GB" sz="2400" dirty="0"/>
          </a:p>
        </p:txBody>
      </p:sp>
      <p:sp>
        <p:nvSpPr>
          <p:cNvPr id="3" name="Text 1"/>
          <p:cNvSpPr txBox="1"/>
          <p:nvPr/>
        </p:nvSpPr>
        <p:spPr>
          <a:xfrm>
            <a:off x="658368" y="914400"/>
            <a:ext cx="8028432" cy="411480"/>
          </a:xfrm>
          <a:prstGeom prst="rect">
            <a:avLst/>
          </a:prstGeom>
          <a:noFill/>
          <a:ln/>
        </p:spPr>
        <p:txBody>
          <a:bodyPr wrap="square" lIns="0" tIns="0" rIns="0" bIns="0" rtlCol="0" anchor="t"/>
          <a:lstStyle/>
          <a:p>
            <a:pPr indent="0" marL="0">
              <a:buNone/>
            </a:pPr>
            <a:r>
              <a:rPr lang="en-GB" sz="1600" dirty="0">
                <a:solidFill>
                  <a:srgbClr val="6E44A8"/>
                </a:solidFill>
                <a:latin typeface="Calibri" pitchFamily="34" charset="0"/>
                <a:ea typeface="Calibri" pitchFamily="34" charset="-122"/>
                <a:cs typeface="Calibri" pitchFamily="34" charset="-120"/>
              </a:rPr>
              <a:t>Check your work and improve it in green pen.</a:t>
            </a:r>
            <a:endParaRPr lang="en-GB" sz="1600" dirty="0"/>
          </a:p>
        </p:txBody>
      </p:sp>
      <p:sp>
        <p:nvSpPr>
          <p:cNvPr id="4" name="Text 2"/>
          <p:cNvSpPr txBox="1"/>
          <p:nvPr/>
        </p:nvSpPr>
        <p:spPr>
          <a:xfrm>
            <a:off x="658368" y="146304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5" name="Text 3"/>
          <p:cNvSpPr txBox="1"/>
          <p:nvPr/>
        </p:nvSpPr>
        <p:spPr>
          <a:xfrm>
            <a:off x="1207008" y="141732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Did I use only lines 1 to 14?</a:t>
            </a:r>
            <a:endParaRPr lang="en-GB" sz="1800" dirty="0"/>
          </a:p>
        </p:txBody>
      </p:sp>
      <p:sp>
        <p:nvSpPr>
          <p:cNvPr id="6" name="Text 4"/>
          <p:cNvSpPr txBox="1"/>
          <p:nvPr/>
        </p:nvSpPr>
        <p:spPr>
          <a:xfrm>
            <a:off x="658368" y="224028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7" name="Text 5"/>
          <p:cNvSpPr txBox="1"/>
          <p:nvPr/>
        </p:nvSpPr>
        <p:spPr>
          <a:xfrm>
            <a:off x="1207008" y="219456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Can I point to the words that prove each answer?</a:t>
            </a:r>
            <a:endParaRPr lang="en-GB" sz="1800" dirty="0"/>
          </a:p>
        </p:txBody>
      </p:sp>
      <p:sp>
        <p:nvSpPr>
          <p:cNvPr id="8" name="Text 6"/>
          <p:cNvSpPr txBox="1"/>
          <p:nvPr/>
        </p:nvSpPr>
        <p:spPr>
          <a:xfrm>
            <a:off x="658368" y="301752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9" name="Text 7"/>
          <p:cNvSpPr txBox="1"/>
          <p:nvPr/>
        </p:nvSpPr>
        <p:spPr>
          <a:xfrm>
            <a:off x="1207008" y="297180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Did I shade exactly one box for each part?</a:t>
            </a:r>
            <a:endParaRPr lang="en-GB" sz="1800" dirty="0"/>
          </a:p>
        </p:txBody>
      </p:sp>
      <p:sp>
        <p:nvSpPr>
          <p:cNvPr id="10" name="Text 8"/>
          <p:cNvSpPr txBox="1"/>
          <p:nvPr/>
        </p:nvSpPr>
        <p:spPr>
          <a:xfrm>
            <a:off x="658368" y="379476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11" name="Text 9"/>
          <p:cNvSpPr txBox="1"/>
          <p:nvPr/>
        </p:nvSpPr>
        <p:spPr>
          <a:xfrm>
            <a:off x="1207008" y="374904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For any wrong answer, write the proving words next to the right one.</a:t>
            </a:r>
            <a:endParaRPr lang="en-GB" sz="1800" dirty="0"/>
          </a:p>
        </p:txBody>
      </p:sp>
    </p:spTree>
  </p:cSld>
  <p:clrMapOvr>
    <a:masterClrMapping/>
  </p:clrMapOvr>
</p:sld>
</file>

<file path=ppt/theme/theme1.xml><?xml version="1.0" encoding="utf-8"?>
<a:theme xmlns:a="http://schemas.openxmlformats.org/drawingml/2006/main" name="Between the Lines">
  <a:themeElements>
    <a:clrScheme name="Between the Lines">
      <a:dk1>
        <a:srgbClr val="21122B"/>
      </a:dk1>
      <a:lt1>
        <a:srgbClr val="FFFFFF"/>
      </a:lt1>
      <a:dk2>
        <a:srgbClr val="4A2545"/>
      </a:dk2>
      <a:lt2>
        <a:srgbClr val="FAF5E9"/>
      </a:lt2>
      <a:accent1>
        <a:srgbClr val="6E44A8"/>
      </a:accent1>
      <a:accent2>
        <a:srgbClr val="4A2545"/>
      </a:accent2>
      <a:accent3>
        <a:srgbClr val="C9D3E3"/>
      </a:accent3>
      <a:accent4>
        <a:srgbClr val="F3F0F8"/>
      </a:accent4>
      <a:accent5>
        <a:srgbClr val="EBF2F8"/>
      </a:accent5>
      <a:accent6>
        <a:srgbClr val="F4D67B"/>
      </a:accent6>
      <a:hlink>
        <a:srgbClr val="6E44A8"/>
      </a:hlink>
      <a:folHlink>
        <a:srgbClr val="4A2545"/>
      </a:folHlink>
    </a:clrScheme>
    <a:fontScheme name="Between the Lin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Between the Lines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Raising Achievement: Language Paper 1, drill 1: Toad sets off on the open road</dc:title>
  <dc:subject>PptxGenJS Presentation</dc:subject>
  <dc:creator>Between the Lines</dc:creator>
  <cp:lastModifiedBy>Between the Lines</cp:lastModifiedBy>
  <cp:revision>1</cp:revision>
  <dcterms:created xsi:type="dcterms:W3CDTF">2026-10-10T21:55:52Z</dcterms:created>
  <dcterms:modified xsi:type="dcterms:W3CDTF">2026-10-10T21:55:52Z</dcterms:modified>
</cp:coreProperties>
</file>