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c6b2ed75-9a21-3243-4477-1df97b4087c9}">
          <p14:sldIdLst>
            <p14:sldId id="256"/>
          </p14:sldIdLst>
        </p14:section>
        <p14:section name="Know" id="{a0e0167d-edee-44f7-458a-af0c0eefbf72}">
          <p14:sldIdLst>
            <p14:sldId id="257"/>
            <p14:sldId id="258"/>
            <p14:sldId id="259"/>
            <p14:sldId id="260"/>
            <p14:sldId id="261"/>
            <p14:sldId id="262"/>
            <p14:sldId id="263"/>
          </p14:sldIdLst>
        </p14:section>
        <p14:section name="Apply" id="{37fbfd24-2731-902a-b7d0-89a3427349e8}">
          <p14:sldIdLst>
            <p14:sldId id="264"/>
            <p14:sldId id="265"/>
            <p14:sldId id="266"/>
          </p14:sldIdLst>
        </p14:section>
        <p14:section name="Master" id="{a2f787ae-7ba4-5228-ab65-9570853bb209}">
          <p14:sldIdLst>
            <p14:sldId id="267"/>
            <p14:sldId id="268"/>
            <p14:sldId id="269"/>
            <p14:sldId id="270"/>
            <p14:sldId id="271"/>
            <p14:sldId id="272"/>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GB"/>
              <a:t>7/23/19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GB"/>
              <a:t>‹#›</a:t>
            </a:fld>
            <a:endParaRPr lang="en-GB"/>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Timings (minutes): Do Now 3, Focus reminder 1, Read and check 5, Zoom in 4, Technique 2, The question 10, Green pen 2, Have a go 3. Context, if asked: in July 1865 Whymper’s party were the first to reach the top of the Matterhorn. Four of the seven men died on the way down; Whymper and the two Taugwalders, a father and son who were both called Peter, survived. This edition uses American spellings in places (“endeavoring”, “paralyzed”). That is the printed source; students should keep British spelling in their own writing. Students often retell the fall. Push every sentence back to a word or a sentence form and its effect.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silence, without notes. Answers are on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self-mark in a different colour.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reminder aloud. Ask one student to put the first point in their own words.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Quick answers, out loud or on mini whiteboards.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Correct any misreadings now, before the analysis.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find each word in the extract and note connotations for three of them.</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Take ideas before revealing. Then students write one What–How–Why sentence on their best word.</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Model the technique on the example, then give students two or three minutes for the task.</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question aloud. Students underline the focus and the lines or part of the text it names.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 through the plan. The first step says how much to write today.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Time it. Give a one-minute warning.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makes it work: It opens with one clear idea that answers the question: the fall is quick and cannot be stopped. Every quotation is short, and one word in it is named and explained. It comments on sentence forms (the long sentence, the short one) as well as single words. It ends on the effect on the reader, tied back to Whymper’s own helplessness.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decide which level their answer reached and write one thing that would move it up.</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simile “cried like infants” makes two grown men, experienced guides, seem as helpless as babies, so the reader understands how complete their terror is. The repeated exclamation “We are lost! we are lost!” sounds like a chant of panic; the repetition shows that the young man cannot think of anything else, and the exclamation marks make the reader hear the scream.</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Give students three minutes. Collect the sheets to see what to reteach next time.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18</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TL_TITLE">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body" hasCustomPrompt="1"/>
          </p:nvPr>
        </p:nvSpPr>
        <p:spPr>
          <a:xfrm>
            <a:off x="658368" y="1444752"/>
            <a:ext cx="8028432" cy="329184"/>
          </a:xfrm>
          <a:prstGeom prst="rect">
            <a:avLst/>
          </a:prstGeom>
          <a:noFill/>
          <a:ln/>
        </p:spPr>
        <p:txBody>
          <a:bodyPr wrap="square" rtlCol="0"/>
          <a:lstStyle>
            <a:lvl1pPr algn="l" indent="0" marL="0">
              <a:buNone/>
              <a:defRPr lang="en-GB" sz="1200" b="1" dirty="0">
                <a:solidFill>
                  <a:srgbClr val="6E44A8"/>
                </a:solidFill>
                <a:latin typeface="Calibri" pitchFamily="34" charset="0"/>
                <a:ea typeface="Calibri" pitchFamily="34" charset="-122"/>
                <a:cs typeface="Calibri" pitchFamily="34" charset="-120"/>
              </a:defRPr>
            </a:lvl1pPr>
          </a:lstStyle>
          <a:p>
            <a:pPr algn="l" indent="0" marL="0">
              <a:buNone/>
            </a:pPr>
            <a:endParaRPr lang="en-GB" sz="1200" dirty="0"/>
          </a:p>
        </p:txBody>
      </p:sp>
      <p:sp>
        <p:nvSpPr>
          <p:cNvPr id="4" name="Text 1"/>
          <p:cNvSpPr/>
          <p:nvPr>
            <p:ph idx="102" type="title" hasCustomPrompt="1"/>
          </p:nvPr>
        </p:nvSpPr>
        <p:spPr>
          <a:xfrm>
            <a:off x="658368" y="1792224"/>
            <a:ext cx="8028432" cy="1280160"/>
          </a:xfrm>
          <a:prstGeom prst="rect">
            <a:avLst/>
          </a:prstGeom>
          <a:noFill/>
          <a:ln/>
        </p:spPr>
        <p:txBody>
          <a:bodyPr wrap="square" rtlCol="0"/>
          <a:lstStyle>
            <a:lvl1pPr algn="l" indent="0" marL="0">
              <a:buNone/>
              <a:defRPr lang="en-GB" sz="2800" dirty="0">
                <a:solidFill>
                  <a:srgbClr val="4A2545"/>
                </a:solidFill>
                <a:latin typeface="Cambria" pitchFamily="34" charset="0"/>
                <a:ea typeface="Cambria" pitchFamily="34" charset="-122"/>
                <a:cs typeface="Cambria" pitchFamily="34" charset="-120"/>
              </a:defRPr>
            </a:lvl1pPr>
          </a:lstStyle>
          <a:p>
            <a:pPr algn="l" indent="0" marL="0">
              <a:buNone/>
            </a:pPr>
            <a:endParaRPr lang="en-GB" sz="2800" dirty="0"/>
          </a:p>
        </p:txBody>
      </p:sp>
      <p:sp>
        <p:nvSpPr>
          <p:cNvPr id="5" name="Text 1"/>
          <p:cNvSpPr/>
          <p:nvPr>
            <p:ph idx="103" type="body" hasCustomPrompt="1"/>
          </p:nvPr>
        </p:nvSpPr>
        <p:spPr>
          <a:xfrm>
            <a:off x="658368" y="3163824"/>
            <a:ext cx="8028432" cy="1389888"/>
          </a:xfrm>
          <a:prstGeom prst="rect">
            <a:avLst/>
          </a:prstGeom>
          <a:noFill/>
          <a:ln/>
        </p:spPr>
        <p:txBody>
          <a:bodyPr wrap="square" rtlCol="0"/>
          <a:lstStyle>
            <a:lvl1pPr algn="l" indent="0" marL="0">
              <a:buNone/>
              <a:defRPr lang="en-GB" sz="1400" dirty="0">
                <a:solidFill>
                  <a:srgbClr val="21122B"/>
                </a:solidFill>
                <a:latin typeface="Calibri" pitchFamily="34" charset="0"/>
                <a:ea typeface="Calibri" pitchFamily="34" charset="-122"/>
                <a:cs typeface="Calibri" pitchFamily="34" charset="-120"/>
              </a:defRPr>
            </a:lvl1pPr>
          </a:lstStyle>
          <a:p>
            <a:pPr algn="l" indent="0" marL="0">
              <a:buNone/>
            </a:pPr>
            <a:endParaRPr lang="en-GB"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TL_CONTENT">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TL_LILAC">
    <p:bg>
      <p:bgPr>
        <a:solidFill>
          <a:srgbClr val="F3F0F8"/>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body" hasCustomPrompt="1"/>
          </p:nvPr>
        </p:nvSpPr>
        <p:spPr>
          <a:xfrm>
            <a:off x="658368" y="1444752"/>
            <a:ext cx="8028432" cy="329184"/>
          </a:xfrm>
          <a:prstGeom prst="rect">
            <a:avLst/>
          </a:prstGeom>
          <a:noFill/>
          <a:ln/>
        </p:spPr>
        <p:txBody>
          <a:bodyPr wrap="square" lIns="0" tIns="0" rIns="0" bIns="0" rtlCol="0"/>
          <a:lstStyle/>
          <a:p>
            <a:pPr algn="l" indent="0" marL="0">
              <a:buNone/>
            </a:pPr>
            <a:r>
              <a:rPr lang="en-GB" sz="1200" b="1" spc="100" kern="0" dirty="0">
                <a:solidFill>
                  <a:srgbClr val="6E44A8"/>
                </a:solidFill>
                <a:latin typeface="Calibri" pitchFamily="34" charset="0"/>
                <a:ea typeface="Calibri" pitchFamily="34" charset="-122"/>
                <a:cs typeface="Calibri" pitchFamily="34" charset="-120"/>
              </a:rPr>
              <a:t>RAISING ACHIEVEMENT · LANGUAGE PAPER 2 · DRILL 1</a:t>
            </a:r>
            <a:endParaRPr lang="en-GB" sz="1200" dirty="0"/>
          </a:p>
        </p:txBody>
      </p:sp>
      <p:sp>
        <p:nvSpPr>
          <p:cNvPr id="3" name="Text 1"/>
          <p:cNvSpPr/>
          <p:nvPr>
            <p:ph idx="102" type="title" hasCustomPrompt="1"/>
          </p:nvPr>
        </p:nvSpPr>
        <p:spPr>
          <a:xfrm>
            <a:off x="658368" y="1792224"/>
            <a:ext cx="8028432" cy="1280160"/>
          </a:xfrm>
          <a:prstGeom prst="rect">
            <a:avLst/>
          </a:prstGeom>
          <a:noFill/>
          <a:ln/>
        </p:spPr>
        <p:txBody>
          <a:bodyPr wrap="square" lIns="0" tIns="0" rIns="0" bIns="0" rtlCol="0" anchor="t"/>
          <a:lstStyle/>
          <a:p>
            <a:pPr algn="l" indent="0" marL="0">
              <a:buNone/>
            </a:pPr>
            <a:r>
              <a:rPr lang="en-GB" sz="2800" dirty="0">
                <a:solidFill>
                  <a:srgbClr val="4A2545"/>
                </a:solidFill>
                <a:latin typeface="Cambria" pitchFamily="34" charset="0"/>
                <a:ea typeface="Cambria" pitchFamily="34" charset="-122"/>
                <a:cs typeface="Cambria" pitchFamily="34" charset="-120"/>
              </a:rPr>
              <a:t>The rope broke on the Matterhorn</a:t>
            </a:r>
            <a:endParaRPr lang="en-GB" sz="2800" dirty="0"/>
          </a:p>
        </p:txBody>
      </p:sp>
      <p:sp>
        <p:nvSpPr>
          <p:cNvPr id="4" name="Text 1"/>
          <p:cNvSpPr/>
          <p:nvPr>
            <p:ph idx="103" type="body" hasCustomPrompt="1"/>
          </p:nvPr>
        </p:nvSpPr>
        <p:spPr>
          <a:xfrm>
            <a:off x="658368" y="3163824"/>
            <a:ext cx="8028432" cy="1389888"/>
          </a:xfrm>
          <a:prstGeom prst="rect">
            <a:avLst/>
          </a:prstGeom>
          <a:noFill/>
          <a:ln/>
        </p:spPr>
        <p:txBody>
          <a:bodyPr wrap="square" lIns="0" tIns="0" rIns="0" bIns="0" rtlCol="0" anchor="t"/>
          <a:lstStyle/>
          <a:p>
            <a:pPr algn="l" indent="0" marL="0">
              <a:spcAft>
                <a:spcPts val="600"/>
              </a:spcAft>
              <a:buNone/>
            </a:pPr>
            <a:r>
              <a:rPr lang="en-GB" sz="1400" b="1" dirty="0">
                <a:solidFill>
                  <a:srgbClr val="6E44A8"/>
                </a:solidFill>
                <a:latin typeface="Calibri" pitchFamily="34" charset="0"/>
                <a:ea typeface="Calibri" pitchFamily="34" charset="-122"/>
                <a:cs typeface="Calibri" pitchFamily="34" charset="-120"/>
              </a:rPr>
              <a:t>Question 3: language</a:t>
            </a:r>
            <a:endParaRPr lang="en-GB" sz="1400" dirty="0"/>
          </a:p>
          <a:p>
            <a:pPr algn="l" indent="0" marL="0">
              <a:buNone/>
            </a:pPr>
            <a:r>
              <a:rPr lang="en-GB" sz="1400" dirty="0">
                <a:solidFill>
                  <a:srgbClr val="21122B"/>
                </a:solidFill>
                <a:latin typeface="Calibri" pitchFamily="34" charset="0"/>
                <a:ea typeface="Calibri" pitchFamily="34" charset="-122"/>
                <a:cs typeface="Calibri" pitchFamily="34" charset="-120"/>
              </a:rPr>
              <a:t>Today: analysing how a writer uses language to describe a disaster</a:t>
            </a:r>
            <a:endParaRPr lang="en-GB" sz="1400" dirty="0"/>
          </a:p>
          <a:p>
            <a:pPr algn="l" indent="0" marL="0">
              <a:buNone/>
            </a:pPr>
            <a:r>
              <a:rPr lang="en-GB" sz="1400" dirty="0">
                <a:solidFill>
                  <a:srgbClr val="6B5A75"/>
                </a:solidFill>
                <a:latin typeface="Calibri" pitchFamily="34" charset="0"/>
                <a:ea typeface="Calibri" pitchFamily="34" charset="-122"/>
                <a:cs typeface="Calibri" pitchFamily="34" charset="-120"/>
              </a:rPr>
              <a:t>30 minutes</a:t>
            </a:r>
            <a:endParaRPr lang="en-GB"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5156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Paper 2 Question 3 is worth how many marks?</a:t>
            </a:r>
            <a:endParaRPr lang="en-GB" sz="170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8308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Which source does Question 3 ask about?</a:t>
            </a:r>
            <a:endParaRPr lang="en-GB" sz="170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51460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a verb?</a:t>
            </a:r>
            <a:endParaRPr lang="en-GB" sz="170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4612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Is a mountaineer’s account of a real climb fiction or non-fiction?</a:t>
            </a:r>
            <a:endParaRPr lang="en-GB" sz="1700" dirty="0"/>
          </a:p>
        </p:txBody>
      </p:sp>
      <p:sp>
        <p:nvSpPr>
          <p:cNvPr id="12" name="Text 10"/>
          <p:cNvSpPr txBox="1"/>
          <p:nvPr/>
        </p:nvSpPr>
        <p:spPr>
          <a:xfrm>
            <a:off x="658368" y="403250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5</a:t>
            </a:r>
            <a:endParaRPr lang="en-GB" sz="1400" dirty="0"/>
          </a:p>
        </p:txBody>
      </p:sp>
      <p:sp>
        <p:nvSpPr>
          <p:cNvPr id="13" name="Text 11"/>
          <p:cNvSpPr txBox="1"/>
          <p:nvPr/>
        </p:nvSpPr>
        <p:spPr>
          <a:xfrm>
            <a:off x="1207008" y="397764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Give one way a writer can make a sentence feel fast.</a:t>
            </a:r>
            <a:endParaRPr lang="en-GB"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3327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Paper 2 Question 3 is worth how many marks?</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12 marks.</a:t>
            </a:r>
            <a:endParaRPr lang="en-GB" sz="115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6479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Which source does Question 3 ask about?</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Source A only, and only the lines it gives you.</a:t>
            </a:r>
            <a:endParaRPr lang="en-GB" sz="115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49631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is a verb?</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A word for an action or a state, such as fell, slipped or held.</a:t>
            </a:r>
            <a:endParaRPr lang="en-GB" sz="115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2783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Is a mountaineer’s account of a real climb fiction or non-fiction?</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Non-fiction: it tells what really happened.</a:t>
            </a:r>
            <a:endParaRPr lang="en-GB" sz="1150" dirty="0"/>
          </a:p>
        </p:txBody>
      </p:sp>
      <p:sp>
        <p:nvSpPr>
          <p:cNvPr id="12" name="Text 10"/>
          <p:cNvSpPr txBox="1"/>
          <p:nvPr/>
        </p:nvSpPr>
        <p:spPr>
          <a:xfrm>
            <a:off x="658368" y="403250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5</a:t>
            </a:r>
            <a:endParaRPr lang="en-GB" sz="1400" dirty="0"/>
          </a:p>
        </p:txBody>
      </p:sp>
      <p:sp>
        <p:nvSpPr>
          <p:cNvPr id="13" name="Text 11"/>
          <p:cNvSpPr txBox="1"/>
          <p:nvPr/>
        </p:nvSpPr>
        <p:spPr>
          <a:xfrm>
            <a:off x="1207008" y="395935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Give one way a writer can make a sentence feel fast.</a:t>
            </a:r>
            <a:endParaRPr lang="en-GB" sz="1150" dirty="0"/>
          </a:p>
          <a:p>
            <a:pPr indent="0" marL="0">
              <a:buNone/>
            </a:pPr>
            <a:r>
              <a:rPr lang="en-GB" sz="1200" b="1" dirty="0">
                <a:solidFill>
                  <a:srgbClr val="6E44A8"/>
                </a:solidFill>
                <a:latin typeface="Calibri" pitchFamily="34" charset="0"/>
                <a:ea typeface="Calibri" pitchFamily="34" charset="-122"/>
                <a:cs typeface="Calibri" pitchFamily="34" charset="-120"/>
              </a:rPr>
              <a:t>Short clauses, lists of actions, or a sentence that rushes on with commas and colons.</a:t>
            </a:r>
            <a:endParaRPr lang="en-GB"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Focus reminder</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960120"/>
            <a:ext cx="8028432" cy="411480"/>
          </a:xfrm>
          <a:prstGeom prst="rect">
            <a:avLst/>
          </a:prstGeom>
          <a:noFill/>
          <a:ln/>
        </p:spPr>
        <p:txBody>
          <a:bodyPr wrap="square" lIns="0" tIns="0" rIns="0" bIns="0" rtlCol="0" anchor="t"/>
          <a:lstStyle/>
          <a:p>
            <a:pPr indent="0" marL="0">
              <a:buNone/>
            </a:pPr>
            <a:r>
              <a:rPr lang="en-GB" sz="1700" b="1" dirty="0">
                <a:solidFill>
                  <a:srgbClr val="4A2545"/>
                </a:solidFill>
                <a:latin typeface="Calibri" pitchFamily="34" charset="0"/>
                <a:ea typeface="Calibri" pitchFamily="34" charset="-122"/>
                <a:cs typeface="Calibri" pitchFamily="34" charset="-120"/>
              </a:rPr>
              <a:t>What Question 3 asks you to do</a:t>
            </a:r>
            <a:endParaRPr lang="en-GB" sz="1700" dirty="0"/>
          </a:p>
        </p:txBody>
      </p:sp>
      <p:sp>
        <p:nvSpPr>
          <p:cNvPr id="5" name="Shape 3"/>
          <p:cNvSpPr/>
          <p:nvPr/>
        </p:nvSpPr>
        <p:spPr>
          <a:xfrm>
            <a:off x="658368" y="1508760"/>
            <a:ext cx="8028432" cy="644652"/>
          </a:xfrm>
          <a:prstGeom prst="rect">
            <a:avLst/>
          </a:prstGeom>
          <a:solidFill>
            <a:srgbClr val="F3F0F8"/>
          </a:solidFill>
          <a:ln w="9525">
            <a:solidFill>
              <a:srgbClr val="DDD3E6"/>
            </a:solidFill>
            <a:prstDash val="solid"/>
          </a:ln>
        </p:spPr>
      </p:sp>
      <p:sp>
        <p:nvSpPr>
          <p:cNvPr id="6" name="Text 4"/>
          <p:cNvSpPr txBox="1"/>
          <p:nvPr/>
        </p:nvSpPr>
        <p:spPr>
          <a:xfrm>
            <a:off x="841248" y="150876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Stay inside the lines the question names, in Source A only.</a:t>
            </a:r>
            <a:endParaRPr lang="en-GB" sz="1700" dirty="0"/>
          </a:p>
        </p:txBody>
      </p:sp>
      <p:sp>
        <p:nvSpPr>
          <p:cNvPr id="7" name="Shape 5"/>
          <p:cNvSpPr/>
          <p:nvPr/>
        </p:nvSpPr>
        <p:spPr>
          <a:xfrm>
            <a:off x="658368" y="2263140"/>
            <a:ext cx="8028432" cy="644652"/>
          </a:xfrm>
          <a:prstGeom prst="rect">
            <a:avLst/>
          </a:prstGeom>
          <a:solidFill>
            <a:srgbClr val="F3F0F8"/>
          </a:solidFill>
          <a:ln w="9525">
            <a:solidFill>
              <a:srgbClr val="DDD3E6"/>
            </a:solidFill>
            <a:prstDash val="solid"/>
          </a:ln>
        </p:spPr>
      </p:sp>
      <p:sp>
        <p:nvSpPr>
          <p:cNvPr id="8" name="Text 6"/>
          <p:cNvSpPr txBox="1"/>
          <p:nvPr/>
        </p:nvSpPr>
        <p:spPr>
          <a:xfrm>
            <a:off x="841248" y="226314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Quote a few words, then zoom in on one: name its word class with an adjective, such as the violent verb.</a:t>
            </a:r>
            <a:endParaRPr lang="en-GB" sz="1700" dirty="0"/>
          </a:p>
        </p:txBody>
      </p:sp>
      <p:sp>
        <p:nvSpPr>
          <p:cNvPr id="9" name="Shape 7"/>
          <p:cNvSpPr/>
          <p:nvPr/>
        </p:nvSpPr>
        <p:spPr>
          <a:xfrm>
            <a:off x="658368" y="3017520"/>
            <a:ext cx="8028432" cy="644652"/>
          </a:xfrm>
          <a:prstGeom prst="rect">
            <a:avLst/>
          </a:prstGeom>
          <a:solidFill>
            <a:srgbClr val="F3F0F8"/>
          </a:solidFill>
          <a:ln w="9525">
            <a:solidFill>
              <a:srgbClr val="DDD3E6"/>
            </a:solidFill>
            <a:prstDash val="solid"/>
          </a:ln>
        </p:spPr>
      </p:sp>
      <p:sp>
        <p:nvSpPr>
          <p:cNvPr id="10" name="Text 8"/>
          <p:cNvSpPr txBox="1"/>
          <p:nvPr/>
        </p:nvSpPr>
        <p:spPr>
          <a:xfrm>
            <a:off x="841248" y="301752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Write about sentence forms too: a long sentence that rushes, or a short one that stops the reader.</a:t>
            </a:r>
            <a:endParaRPr lang="en-GB" sz="1700" dirty="0"/>
          </a:p>
        </p:txBody>
      </p:sp>
      <p:sp>
        <p:nvSpPr>
          <p:cNvPr id="11" name="Shape 9"/>
          <p:cNvSpPr/>
          <p:nvPr/>
        </p:nvSpPr>
        <p:spPr>
          <a:xfrm>
            <a:off x="658368" y="3771900"/>
            <a:ext cx="8028432" cy="644652"/>
          </a:xfrm>
          <a:prstGeom prst="rect">
            <a:avLst/>
          </a:prstGeom>
          <a:solidFill>
            <a:srgbClr val="F3F0F8"/>
          </a:solidFill>
          <a:ln w="9525">
            <a:solidFill>
              <a:srgbClr val="DDD3E6"/>
            </a:solidFill>
            <a:prstDash val="solid"/>
          </a:ln>
        </p:spPr>
      </p:sp>
      <p:sp>
        <p:nvSpPr>
          <p:cNvPr id="12" name="Text 10"/>
          <p:cNvSpPr txBox="1"/>
          <p:nvPr/>
        </p:nvSpPr>
        <p:spPr>
          <a:xfrm>
            <a:off x="841248" y="377190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Say what the reader sees or feels, and why the writer wants that.</a:t>
            </a:r>
            <a:endParaRPr lang="en-GB"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Scrambles Amongst the Alps (1 of 2)</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896112"/>
            <a:ext cx="8028432" cy="274320"/>
          </a:xfrm>
          <a:prstGeom prst="rect">
            <a:avLst/>
          </a:prstGeom>
          <a:noFill/>
          <a:ln/>
        </p:spPr>
        <p:txBody>
          <a:bodyPr wrap="square" lIns="0" tIns="0" rIns="0" bIns="0" rtlCol="0" anchor="t"/>
          <a:lstStyle/>
          <a:p>
            <a:pPr indent="0" marL="0">
              <a:buNone/>
            </a:pPr>
            <a:r>
              <a:rPr lang="en-GB" sz="1150" i="1" dirty="0">
                <a:solidFill>
                  <a:srgbClr val="6B5A75"/>
                </a:solidFill>
                <a:latin typeface="Calibri" pitchFamily="34" charset="0"/>
                <a:ea typeface="Calibri" pitchFamily="34" charset="-122"/>
                <a:cs typeface="Calibri" pitchFamily="34" charset="-120"/>
              </a:rPr>
              <a:t>Edward Whymper · 1871 · Project Gutenberg #41234, Chapter XXII</a:t>
            </a:r>
            <a:endParaRPr lang="en-GB" sz="1150" dirty="0"/>
          </a:p>
        </p:txBody>
      </p:sp>
      <p:sp>
        <p:nvSpPr>
          <p:cNvPr id="5" name="Shape 3"/>
          <p:cNvSpPr/>
          <p:nvPr/>
        </p:nvSpPr>
        <p:spPr>
          <a:xfrm>
            <a:off x="658368" y="1234440"/>
            <a:ext cx="8028432" cy="3611880"/>
          </a:xfrm>
          <a:prstGeom prst="rect">
            <a:avLst/>
          </a:prstGeom>
          <a:solidFill>
            <a:srgbClr val="FFFFFF"/>
          </a:solidFill>
          <a:ln w="9525">
            <a:solidFill>
              <a:srgbClr val="DDD3E6"/>
            </a:solidFill>
            <a:prstDash val="solid"/>
          </a:ln>
        </p:spPr>
      </p:sp>
      <p:sp>
        <p:nvSpPr>
          <p:cNvPr id="6" name="Text 4"/>
          <p:cNvSpPr txBox="1"/>
          <p:nvPr/>
        </p:nvSpPr>
        <p:spPr>
          <a:xfrm>
            <a:off x="731520" y="1344168"/>
            <a:ext cx="411480" cy="3429000"/>
          </a:xfrm>
          <a:prstGeom prst="rect">
            <a:avLst/>
          </a:prstGeom>
          <a:noFill/>
          <a:ln/>
        </p:spPr>
        <p:txBody>
          <a:bodyPr wrap="square" lIns="0" tIns="0" rIns="0" bIns="0" rtlCol="0" anchor="t"/>
          <a:lstStyle/>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1</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5</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10</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15</a:t>
            </a:r>
            <a:endParaRPr lang="en-GB" sz="1354" dirty="0"/>
          </a:p>
        </p:txBody>
      </p:sp>
      <p:sp>
        <p:nvSpPr>
          <p:cNvPr id="7" name="Text 5"/>
          <p:cNvSpPr txBox="1"/>
          <p:nvPr/>
        </p:nvSpPr>
        <p:spPr>
          <a:xfrm>
            <a:off x="1280160" y="1344168"/>
            <a:ext cx="7251192" cy="3429000"/>
          </a:xfrm>
          <a:prstGeom prst="rect">
            <a:avLst/>
          </a:prstGeom>
          <a:noFill/>
          <a:ln/>
        </p:spPr>
        <p:txBody>
          <a:bodyPr wrap="square" lIns="0" tIns="0" rIns="0" bIns="0" rtlCol="0" anchor="t"/>
          <a:lstStyle/>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Michel Croz had laid aside his axe, and in order to give Mr. Hadow greater security was</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absolutely taking hold of his legs and putting his feet, one by one, into their proper</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positions.</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As far as I know, no one was actually descending. I cannot speak with certainty, because</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the two leading men were partially hidden from my sight by an intervening mass of rock,</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but it is my belief, from the movements of their shoulders, that Croz, having done as I</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have said, was in the act of turning round to go down a step or two himself: at this</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moment Mr. Hadow slipped, fell against him and knocked him over. I heard one startled</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exclamation from Croz, then saw him and Mr. Hadow flying downward: in another moment</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Hudson was dragged from his steps, and Lord F. Douglas immediately after him.</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All this was the work of a moment. Immediately we heard Croz’s exclamation, old Peter</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and I planted ourselves as firmly as the rocks would permit:</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the rope was taut between us, and the jerk came on us both as on one man. We held, but</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the rope broke midway between Taugwalder and Lord Francis Douglas. For a few seconds we</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saw our unfortunate companions sliding downward on their backs, and spreading out their</a:t>
            </a:r>
            <a:endParaRPr lang="en-GB" sz="1354"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Scrambles Amongst the Alps (2 of 2)</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Shape 2"/>
          <p:cNvSpPr/>
          <p:nvPr/>
        </p:nvSpPr>
        <p:spPr>
          <a:xfrm>
            <a:off x="658368" y="1234440"/>
            <a:ext cx="8028432" cy="3611880"/>
          </a:xfrm>
          <a:prstGeom prst="rect">
            <a:avLst/>
          </a:prstGeom>
          <a:solidFill>
            <a:srgbClr val="FFFFFF"/>
          </a:solidFill>
          <a:ln w="9525">
            <a:solidFill>
              <a:srgbClr val="DDD3E6"/>
            </a:solidFill>
            <a:prstDash val="solid"/>
          </a:ln>
        </p:spPr>
      </p:sp>
      <p:sp>
        <p:nvSpPr>
          <p:cNvPr id="5" name="Text 3"/>
          <p:cNvSpPr txBox="1"/>
          <p:nvPr/>
        </p:nvSpPr>
        <p:spPr>
          <a:xfrm>
            <a:off x="731520" y="1344168"/>
            <a:ext cx="411480" cy="3429000"/>
          </a:xfrm>
          <a:prstGeom prst="rect">
            <a:avLst/>
          </a:prstGeom>
          <a:noFill/>
          <a:ln/>
        </p:spPr>
        <p:txBody>
          <a:bodyPr wrap="square" lIns="0" tIns="0" rIns="0" bIns="0" rtlCol="0" anchor="t"/>
          <a:lstStyle/>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20</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25</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a:p>
            <a:pPr algn="r" indent="0" marL="0">
              <a:lnSpc>
                <a:spcPct val="100000"/>
              </a:lnSpc>
              <a:buNone/>
            </a:pPr>
            <a:r>
              <a:rPr lang="en-GB" sz="1354" dirty="0">
                <a:solidFill>
                  <a:srgbClr val="6B5A75"/>
                </a:solidFill>
                <a:latin typeface="Calibri" pitchFamily="34" charset="0"/>
                <a:ea typeface="Calibri" pitchFamily="34" charset="-122"/>
                <a:cs typeface="Calibri" pitchFamily="34" charset="-120"/>
              </a:rPr>
              <a:t> </a:t>
            </a:r>
            <a:endParaRPr lang="en-GB" sz="1354" dirty="0"/>
          </a:p>
        </p:txBody>
      </p:sp>
      <p:sp>
        <p:nvSpPr>
          <p:cNvPr id="6" name="Text 4"/>
          <p:cNvSpPr txBox="1"/>
          <p:nvPr/>
        </p:nvSpPr>
        <p:spPr>
          <a:xfrm>
            <a:off x="1280160" y="1344168"/>
            <a:ext cx="7251192" cy="3429000"/>
          </a:xfrm>
          <a:prstGeom prst="rect">
            <a:avLst/>
          </a:prstGeom>
          <a:noFill/>
          <a:ln/>
        </p:spPr>
        <p:txBody>
          <a:bodyPr wrap="square" lIns="0" tIns="0" rIns="0" bIns="0" rtlCol="0" anchor="t"/>
          <a:lstStyle/>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hands, endeavoring to save themselves. They passed from our sight uninjured, disappeared</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one by one, and fell from precipice to precipice on to the Matterhorngletscher below, a</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distance of nearly four thousand feet in height. From the moment the rope broke it was</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impossible to help them.</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So perished our comrades! For the space of half an hour we remained on the spot without</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moving a single step. The two men, paralyzed by terror, cried like infants, and trembled</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in such a manner as to threaten us with the fate of the others. Old Peter rent the air</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with exclamations of “Chamounix!—oh, what will Chamounix say?” He meant, Who would</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believe that Croz could fall?</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The young man did nothing but scream or sob, “We are lost! we are lost!” Fixed between</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the two, I could move neither up nor down. I begged young Peter to descend, but he dared</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not. Unless he did, we could not advance. Old Peter became alive to the danger, and</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swelled the cry, “We are lost! we are lost!” The father’s fear was natural—he trembled</a:t>
            </a:r>
            <a:endParaRPr lang="en-GB" sz="1354" dirty="0"/>
          </a:p>
          <a:p>
            <a:pPr indent="0" marL="0">
              <a:lnSpc>
                <a:spcPct val="100000"/>
              </a:lnSpc>
              <a:buNone/>
            </a:pPr>
            <a:r>
              <a:rPr lang="en-GB" sz="1354" dirty="0">
                <a:solidFill>
                  <a:srgbClr val="21122B"/>
                </a:solidFill>
                <a:latin typeface="Calibri" pitchFamily="34" charset="0"/>
                <a:ea typeface="Calibri" pitchFamily="34" charset="-122"/>
                <a:cs typeface="Calibri" pitchFamily="34" charset="-120"/>
              </a:rPr>
              <a:t>for his son; the young man’s fear was cowardly—he thought of self alone.</a:t>
            </a:r>
            <a:endParaRPr lang="en-GB" sz="1354"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5156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How many people are falling by the end of line 10?</a:t>
            </a:r>
            <a:endParaRPr lang="en-GB" sz="170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8308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broke?</a:t>
            </a:r>
            <a:endParaRPr lang="en-GB" sz="170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51460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How far did the men fall?</a:t>
            </a:r>
            <a:endParaRPr lang="en-GB" sz="170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4612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How did the two guides react afterwards?</a:t>
            </a:r>
            <a:endParaRPr lang="en-GB"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3327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How many people are falling by the end of line 10?</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Four: Croz, Hadow, Hudson and Lord Francis Douglas.</a:t>
            </a:r>
            <a:endParaRPr lang="en-GB" sz="115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6479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broke?</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The rope, “midway between Taugwalder and Lord Francis Douglas”.</a:t>
            </a:r>
            <a:endParaRPr lang="en-GB" sz="115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49631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How far did the men fall?</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“nearly four thousand feet”.</a:t>
            </a:r>
            <a:endParaRPr lang="en-GB" sz="115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2783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How did the two guides react afterwards?</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They were “paralyzed by terror” and “cried like infants”.</a:t>
            </a:r>
            <a:endParaRPr lang="en-GB"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Zoom in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658368" y="914400"/>
            <a:ext cx="8028432" cy="502920"/>
          </a:xfrm>
          <a:prstGeom prst="rect">
            <a:avLst/>
          </a:prstGeom>
          <a:noFill/>
          <a:ln/>
        </p:spPr>
        <p:txBody>
          <a:bodyPr wrap="square" lIns="0" tIns="0" rIns="0" bIns="0" rtlCol="0" anchor="t"/>
          <a:lstStyle/>
          <a:p>
            <a:pPr indent="0" marL="0">
              <a:buNone/>
            </a:pPr>
            <a:r>
              <a:rPr lang="en-GB" sz="1300" dirty="0">
                <a:solidFill>
                  <a:srgbClr val="6E44A8"/>
                </a:solidFill>
                <a:latin typeface="Calibri" pitchFamily="34" charset="0"/>
                <a:ea typeface="Calibri" pitchFamily="34" charset="-122"/>
                <a:cs typeface="Calibri" pitchFamily="34" charset="-120"/>
              </a:rPr>
              <a:t>Pick three of these words. For each, write the connotations, then one What–How–Why sentence.</a:t>
            </a:r>
            <a:endParaRPr lang="en-GB" sz="1300" dirty="0"/>
          </a:p>
        </p:txBody>
      </p:sp>
      <p:sp>
        <p:nvSpPr>
          <p:cNvPr id="5" name="Shape 3"/>
          <p:cNvSpPr/>
          <p:nvPr/>
        </p:nvSpPr>
        <p:spPr>
          <a:xfrm>
            <a:off x="658368" y="1508760"/>
            <a:ext cx="3922776" cy="731520"/>
          </a:xfrm>
          <a:prstGeom prst="rect">
            <a:avLst/>
          </a:prstGeom>
          <a:solidFill>
            <a:srgbClr val="F3F0F8"/>
          </a:solidFill>
          <a:ln w="9525">
            <a:solidFill>
              <a:srgbClr val="DDD3E6"/>
            </a:solidFill>
            <a:prstDash val="solid"/>
          </a:ln>
        </p:spPr>
      </p:sp>
      <p:sp>
        <p:nvSpPr>
          <p:cNvPr id="6" name="Text 4"/>
          <p:cNvSpPr txBox="1"/>
          <p:nvPr/>
        </p:nvSpPr>
        <p:spPr>
          <a:xfrm>
            <a:off x="795528" y="150876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startled</a:t>
            </a:r>
            <a:pPr indent="0" marL="0">
              <a:buNone/>
            </a:pPr>
            <a:r>
              <a:rPr lang="en-GB" sz="1100" dirty="0">
                <a:solidFill>
                  <a:srgbClr val="6B5A75"/>
                </a:solidFill>
                <a:latin typeface="Calibri" pitchFamily="34" charset="0"/>
                <a:ea typeface="Calibri" pitchFamily="34" charset="-122"/>
                <a:cs typeface="Calibri" pitchFamily="34" charset="-120"/>
              </a:rPr>
              <a:t>   line 8</a:t>
            </a:r>
            <a:endParaRPr lang="en-GB" sz="1600" dirty="0"/>
          </a:p>
        </p:txBody>
      </p:sp>
      <p:sp>
        <p:nvSpPr>
          <p:cNvPr id="7" name="Shape 5"/>
          <p:cNvSpPr/>
          <p:nvPr/>
        </p:nvSpPr>
        <p:spPr>
          <a:xfrm>
            <a:off x="4764024" y="1508760"/>
            <a:ext cx="3922776" cy="731520"/>
          </a:xfrm>
          <a:prstGeom prst="rect">
            <a:avLst/>
          </a:prstGeom>
          <a:solidFill>
            <a:srgbClr val="F3F0F8"/>
          </a:solidFill>
          <a:ln w="9525">
            <a:solidFill>
              <a:srgbClr val="DDD3E6"/>
            </a:solidFill>
            <a:prstDash val="solid"/>
          </a:ln>
        </p:spPr>
      </p:sp>
      <p:sp>
        <p:nvSpPr>
          <p:cNvPr id="8" name="Text 6"/>
          <p:cNvSpPr txBox="1"/>
          <p:nvPr/>
        </p:nvSpPr>
        <p:spPr>
          <a:xfrm>
            <a:off x="4901184" y="150876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flying</a:t>
            </a:r>
            <a:pPr indent="0" marL="0">
              <a:buNone/>
            </a:pPr>
            <a:r>
              <a:rPr lang="en-GB" sz="1100" dirty="0">
                <a:solidFill>
                  <a:srgbClr val="6B5A75"/>
                </a:solidFill>
                <a:latin typeface="Calibri" pitchFamily="34" charset="0"/>
                <a:ea typeface="Calibri" pitchFamily="34" charset="-122"/>
                <a:cs typeface="Calibri" pitchFamily="34" charset="-120"/>
              </a:rPr>
              <a:t>   line 9</a:t>
            </a:r>
            <a:endParaRPr lang="en-GB" sz="1600" dirty="0"/>
          </a:p>
        </p:txBody>
      </p:sp>
      <p:sp>
        <p:nvSpPr>
          <p:cNvPr id="9" name="Shape 7"/>
          <p:cNvSpPr/>
          <p:nvPr/>
        </p:nvSpPr>
        <p:spPr>
          <a:xfrm>
            <a:off x="658368" y="2331720"/>
            <a:ext cx="3922776" cy="731520"/>
          </a:xfrm>
          <a:prstGeom prst="rect">
            <a:avLst/>
          </a:prstGeom>
          <a:solidFill>
            <a:srgbClr val="F3F0F8"/>
          </a:solidFill>
          <a:ln w="9525">
            <a:solidFill>
              <a:srgbClr val="DDD3E6"/>
            </a:solidFill>
            <a:prstDash val="solid"/>
          </a:ln>
        </p:spPr>
      </p:sp>
      <p:sp>
        <p:nvSpPr>
          <p:cNvPr id="10" name="Text 8"/>
          <p:cNvSpPr txBox="1"/>
          <p:nvPr/>
        </p:nvSpPr>
        <p:spPr>
          <a:xfrm>
            <a:off x="795528" y="233172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dragged</a:t>
            </a:r>
            <a:pPr indent="0" marL="0">
              <a:buNone/>
            </a:pPr>
            <a:r>
              <a:rPr lang="en-GB" sz="1100" dirty="0">
                <a:solidFill>
                  <a:srgbClr val="6B5A75"/>
                </a:solidFill>
                <a:latin typeface="Calibri" pitchFamily="34" charset="0"/>
                <a:ea typeface="Calibri" pitchFamily="34" charset="-122"/>
                <a:cs typeface="Calibri" pitchFamily="34" charset="-120"/>
              </a:rPr>
              <a:t>   line 10</a:t>
            </a:r>
            <a:endParaRPr lang="en-GB" sz="1600" dirty="0"/>
          </a:p>
        </p:txBody>
      </p:sp>
      <p:sp>
        <p:nvSpPr>
          <p:cNvPr id="11" name="Shape 9"/>
          <p:cNvSpPr/>
          <p:nvPr/>
        </p:nvSpPr>
        <p:spPr>
          <a:xfrm>
            <a:off x="4764024" y="2331720"/>
            <a:ext cx="3922776" cy="731520"/>
          </a:xfrm>
          <a:prstGeom prst="rect">
            <a:avLst/>
          </a:prstGeom>
          <a:solidFill>
            <a:srgbClr val="F3F0F8"/>
          </a:solidFill>
          <a:ln w="9525">
            <a:solidFill>
              <a:srgbClr val="DDD3E6"/>
            </a:solidFill>
            <a:prstDash val="solid"/>
          </a:ln>
        </p:spPr>
      </p:sp>
      <p:sp>
        <p:nvSpPr>
          <p:cNvPr id="12" name="Text 10"/>
          <p:cNvSpPr txBox="1"/>
          <p:nvPr/>
        </p:nvSpPr>
        <p:spPr>
          <a:xfrm>
            <a:off x="4901184" y="233172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jerk</a:t>
            </a:r>
            <a:pPr indent="0" marL="0">
              <a:buNone/>
            </a:pPr>
            <a:r>
              <a:rPr lang="en-GB" sz="1100" dirty="0">
                <a:solidFill>
                  <a:srgbClr val="6B5A75"/>
                </a:solidFill>
                <a:latin typeface="Calibri" pitchFamily="34" charset="0"/>
                <a:ea typeface="Calibri" pitchFamily="34" charset="-122"/>
                <a:cs typeface="Calibri" pitchFamily="34" charset="-120"/>
              </a:rPr>
              <a:t>   line 13</a:t>
            </a:r>
            <a:endParaRPr lang="en-GB" sz="1600" dirty="0"/>
          </a:p>
        </p:txBody>
      </p:sp>
      <p:sp>
        <p:nvSpPr>
          <p:cNvPr id="13" name="Shape 11"/>
          <p:cNvSpPr/>
          <p:nvPr/>
        </p:nvSpPr>
        <p:spPr>
          <a:xfrm>
            <a:off x="658368" y="3154680"/>
            <a:ext cx="3922776" cy="731520"/>
          </a:xfrm>
          <a:prstGeom prst="rect">
            <a:avLst/>
          </a:prstGeom>
          <a:solidFill>
            <a:srgbClr val="F3F0F8"/>
          </a:solidFill>
          <a:ln w="9525">
            <a:solidFill>
              <a:srgbClr val="DDD3E6"/>
            </a:solidFill>
            <a:prstDash val="solid"/>
          </a:ln>
        </p:spPr>
      </p:sp>
      <p:sp>
        <p:nvSpPr>
          <p:cNvPr id="14" name="Text 12"/>
          <p:cNvSpPr txBox="1"/>
          <p:nvPr/>
        </p:nvSpPr>
        <p:spPr>
          <a:xfrm>
            <a:off x="795528" y="315468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taut</a:t>
            </a:r>
            <a:pPr indent="0" marL="0">
              <a:buNone/>
            </a:pPr>
            <a:r>
              <a:rPr lang="en-GB" sz="1100" dirty="0">
                <a:solidFill>
                  <a:srgbClr val="6B5A75"/>
                </a:solidFill>
                <a:latin typeface="Calibri" pitchFamily="34" charset="0"/>
                <a:ea typeface="Calibri" pitchFamily="34" charset="-122"/>
                <a:cs typeface="Calibri" pitchFamily="34" charset="-120"/>
              </a:rPr>
              <a:t>   line 13</a:t>
            </a:r>
            <a:endParaRPr lang="en-GB" sz="1600" dirty="0"/>
          </a:p>
        </p:txBody>
      </p:sp>
      <p:sp>
        <p:nvSpPr>
          <p:cNvPr id="15" name="Shape 13"/>
          <p:cNvSpPr/>
          <p:nvPr/>
        </p:nvSpPr>
        <p:spPr>
          <a:xfrm>
            <a:off x="4764024" y="3154680"/>
            <a:ext cx="3922776" cy="731520"/>
          </a:xfrm>
          <a:prstGeom prst="rect">
            <a:avLst/>
          </a:prstGeom>
          <a:solidFill>
            <a:srgbClr val="F3F0F8"/>
          </a:solidFill>
          <a:ln w="9525">
            <a:solidFill>
              <a:srgbClr val="DDD3E6"/>
            </a:solidFill>
            <a:prstDash val="solid"/>
          </a:ln>
        </p:spPr>
      </p:sp>
      <p:sp>
        <p:nvSpPr>
          <p:cNvPr id="16" name="Text 14"/>
          <p:cNvSpPr txBox="1"/>
          <p:nvPr/>
        </p:nvSpPr>
        <p:spPr>
          <a:xfrm>
            <a:off x="4901184" y="315468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sliding</a:t>
            </a:r>
            <a:pPr indent="0" marL="0">
              <a:buNone/>
            </a:pPr>
            <a:r>
              <a:rPr lang="en-GB" sz="1100" dirty="0">
                <a:solidFill>
                  <a:srgbClr val="6B5A75"/>
                </a:solidFill>
                <a:latin typeface="Calibri" pitchFamily="34" charset="0"/>
                <a:ea typeface="Calibri" pitchFamily="34" charset="-122"/>
                <a:cs typeface="Calibri" pitchFamily="34" charset="-120"/>
              </a:rPr>
              <a:t>   line 15</a:t>
            </a:r>
            <a:endParaRPr lang="en-GB" sz="1600" dirty="0"/>
          </a:p>
        </p:txBody>
      </p:sp>
      <p:sp>
        <p:nvSpPr>
          <p:cNvPr id="17" name="Shape 15"/>
          <p:cNvSpPr/>
          <p:nvPr/>
        </p:nvSpPr>
        <p:spPr>
          <a:xfrm>
            <a:off x="658368" y="3977640"/>
            <a:ext cx="3922776" cy="731520"/>
          </a:xfrm>
          <a:prstGeom prst="rect">
            <a:avLst/>
          </a:prstGeom>
          <a:solidFill>
            <a:srgbClr val="F3F0F8"/>
          </a:solidFill>
          <a:ln w="9525">
            <a:solidFill>
              <a:srgbClr val="DDD3E6"/>
            </a:solidFill>
            <a:prstDash val="solid"/>
          </a:ln>
        </p:spPr>
      </p:sp>
      <p:sp>
        <p:nvSpPr>
          <p:cNvPr id="18" name="Text 16"/>
          <p:cNvSpPr txBox="1"/>
          <p:nvPr/>
        </p:nvSpPr>
        <p:spPr>
          <a:xfrm>
            <a:off x="795528" y="397764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precipice</a:t>
            </a:r>
            <a:pPr indent="0" marL="0">
              <a:buNone/>
            </a:pPr>
            <a:r>
              <a:rPr lang="en-GB" sz="1100" dirty="0">
                <a:solidFill>
                  <a:srgbClr val="6B5A75"/>
                </a:solidFill>
                <a:latin typeface="Calibri" pitchFamily="34" charset="0"/>
                <a:ea typeface="Calibri" pitchFamily="34" charset="-122"/>
                <a:cs typeface="Calibri" pitchFamily="34" charset="-120"/>
              </a:rPr>
              <a:t>   line 17</a:t>
            </a:r>
            <a:endParaRPr lang="en-GB" sz="1600" dirty="0"/>
          </a:p>
        </p:txBody>
      </p:sp>
      <p:sp>
        <p:nvSpPr>
          <p:cNvPr id="19" name="Shape 17"/>
          <p:cNvSpPr/>
          <p:nvPr/>
        </p:nvSpPr>
        <p:spPr>
          <a:xfrm>
            <a:off x="4764024" y="3977640"/>
            <a:ext cx="3922776" cy="731520"/>
          </a:xfrm>
          <a:prstGeom prst="rect">
            <a:avLst/>
          </a:prstGeom>
          <a:solidFill>
            <a:srgbClr val="F3F0F8"/>
          </a:solidFill>
          <a:ln w="9525">
            <a:solidFill>
              <a:srgbClr val="DDD3E6"/>
            </a:solidFill>
            <a:prstDash val="solid"/>
          </a:ln>
        </p:spPr>
      </p:sp>
      <p:sp>
        <p:nvSpPr>
          <p:cNvPr id="20" name="Text 18"/>
          <p:cNvSpPr txBox="1"/>
          <p:nvPr/>
        </p:nvSpPr>
        <p:spPr>
          <a:xfrm>
            <a:off x="4901184" y="397764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paralyzed</a:t>
            </a:r>
            <a:pPr indent="0" marL="0">
              <a:buNone/>
            </a:pPr>
            <a:r>
              <a:rPr lang="en-GB" sz="1100" dirty="0">
                <a:solidFill>
                  <a:srgbClr val="6B5A75"/>
                </a:solidFill>
                <a:latin typeface="Calibri" pitchFamily="34" charset="0"/>
                <a:ea typeface="Calibri" pitchFamily="34" charset="-122"/>
                <a:cs typeface="Calibri" pitchFamily="34" charset="-120"/>
              </a:rPr>
              <a:t>   line 21</a:t>
            </a:r>
            <a:endParaRPr lang="en-GB"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Zoom in: connotations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Shape 2"/>
          <p:cNvSpPr/>
          <p:nvPr/>
        </p:nvSpPr>
        <p:spPr>
          <a:xfrm>
            <a:off x="658368" y="960120"/>
            <a:ext cx="3922776" cy="731520"/>
          </a:xfrm>
          <a:prstGeom prst="rect">
            <a:avLst/>
          </a:prstGeom>
          <a:solidFill>
            <a:srgbClr val="F3F0F8"/>
          </a:solidFill>
          <a:ln w="9525">
            <a:solidFill>
              <a:srgbClr val="DDD3E6"/>
            </a:solidFill>
            <a:prstDash val="solid"/>
          </a:ln>
        </p:spPr>
      </p:sp>
      <p:sp>
        <p:nvSpPr>
          <p:cNvPr id="5" name="Text 3"/>
          <p:cNvSpPr txBox="1"/>
          <p:nvPr/>
        </p:nvSpPr>
        <p:spPr>
          <a:xfrm>
            <a:off x="795528" y="96012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startled</a:t>
            </a:r>
            <a:pPr indent="0" marL="0">
              <a:buNone/>
            </a:pPr>
            <a:r>
              <a:rPr lang="en-GB" sz="1100" dirty="0">
                <a:solidFill>
                  <a:srgbClr val="6B5A75"/>
                </a:solidFill>
                <a:latin typeface="Calibri" pitchFamily="34" charset="0"/>
                <a:ea typeface="Calibri" pitchFamily="34" charset="-122"/>
                <a:cs typeface="Calibri" pitchFamily="34" charset="-120"/>
              </a:rPr>
              <a:t>   line 8</a:t>
            </a:r>
            <a:pPr indent="0" marL="0">
              <a:buNone/>
            </a:pPr>
            <a:endParaRPr lang="en-GB" sz="1600" dirty="0"/>
          </a:p>
          <a:p>
            <a:pPr indent="0" marL="0">
              <a:buNone/>
            </a:pPr>
            <a:r>
              <a:rPr lang="en-GB" sz="1250" dirty="0">
                <a:solidFill>
                  <a:srgbClr val="6E44A8"/>
                </a:solidFill>
                <a:latin typeface="Calibri" pitchFamily="34" charset="0"/>
                <a:ea typeface="Calibri" pitchFamily="34" charset="-122"/>
                <a:cs typeface="Calibri" pitchFamily="34" charset="-120"/>
              </a:rPr>
              <a:t>sudden, shock, no warning</a:t>
            </a:r>
            <a:endParaRPr lang="en-GB" sz="1600" dirty="0"/>
          </a:p>
        </p:txBody>
      </p:sp>
      <p:sp>
        <p:nvSpPr>
          <p:cNvPr id="6" name="Shape 4"/>
          <p:cNvSpPr/>
          <p:nvPr/>
        </p:nvSpPr>
        <p:spPr>
          <a:xfrm>
            <a:off x="4764024" y="960120"/>
            <a:ext cx="3922776" cy="731520"/>
          </a:xfrm>
          <a:prstGeom prst="rect">
            <a:avLst/>
          </a:prstGeom>
          <a:solidFill>
            <a:srgbClr val="F3F0F8"/>
          </a:solidFill>
          <a:ln w="9525">
            <a:solidFill>
              <a:srgbClr val="DDD3E6"/>
            </a:solidFill>
            <a:prstDash val="solid"/>
          </a:ln>
        </p:spPr>
      </p:sp>
      <p:sp>
        <p:nvSpPr>
          <p:cNvPr id="7" name="Text 5"/>
          <p:cNvSpPr txBox="1"/>
          <p:nvPr/>
        </p:nvSpPr>
        <p:spPr>
          <a:xfrm>
            <a:off x="4901184" y="96012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flying</a:t>
            </a:r>
            <a:pPr indent="0" marL="0">
              <a:buNone/>
            </a:pPr>
            <a:r>
              <a:rPr lang="en-GB" sz="1100" dirty="0">
                <a:solidFill>
                  <a:srgbClr val="6B5A75"/>
                </a:solidFill>
                <a:latin typeface="Calibri" pitchFamily="34" charset="0"/>
                <a:ea typeface="Calibri" pitchFamily="34" charset="-122"/>
                <a:cs typeface="Calibri" pitchFamily="34" charset="-120"/>
              </a:rPr>
              <a:t>   line 9</a:t>
            </a:r>
            <a:pPr indent="0" marL="0">
              <a:buNone/>
            </a:pPr>
            <a:endParaRPr lang="en-GB" sz="1600" dirty="0"/>
          </a:p>
          <a:p>
            <a:pPr indent="0" marL="0">
              <a:buNone/>
            </a:pPr>
            <a:r>
              <a:rPr lang="en-GB" sz="1250" dirty="0">
                <a:solidFill>
                  <a:srgbClr val="6E44A8"/>
                </a:solidFill>
                <a:latin typeface="Calibri" pitchFamily="34" charset="0"/>
                <a:ea typeface="Calibri" pitchFamily="34" charset="-122"/>
                <a:cs typeface="Calibri" pitchFamily="34" charset="-120"/>
              </a:rPr>
              <a:t>speed, no control, weightless</a:t>
            </a:r>
            <a:endParaRPr lang="en-GB" sz="1600" dirty="0"/>
          </a:p>
        </p:txBody>
      </p:sp>
      <p:sp>
        <p:nvSpPr>
          <p:cNvPr id="8" name="Shape 6"/>
          <p:cNvSpPr/>
          <p:nvPr/>
        </p:nvSpPr>
        <p:spPr>
          <a:xfrm>
            <a:off x="658368" y="1783080"/>
            <a:ext cx="3922776" cy="731520"/>
          </a:xfrm>
          <a:prstGeom prst="rect">
            <a:avLst/>
          </a:prstGeom>
          <a:solidFill>
            <a:srgbClr val="F3F0F8"/>
          </a:solidFill>
          <a:ln w="9525">
            <a:solidFill>
              <a:srgbClr val="DDD3E6"/>
            </a:solidFill>
            <a:prstDash val="solid"/>
          </a:ln>
        </p:spPr>
      </p:sp>
      <p:sp>
        <p:nvSpPr>
          <p:cNvPr id="9" name="Text 7"/>
          <p:cNvSpPr txBox="1"/>
          <p:nvPr/>
        </p:nvSpPr>
        <p:spPr>
          <a:xfrm>
            <a:off x="795528" y="178308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dragged</a:t>
            </a:r>
            <a:pPr indent="0" marL="0">
              <a:buNone/>
            </a:pPr>
            <a:r>
              <a:rPr lang="en-GB" sz="1100" dirty="0">
                <a:solidFill>
                  <a:srgbClr val="6B5A75"/>
                </a:solidFill>
                <a:latin typeface="Calibri" pitchFamily="34" charset="0"/>
                <a:ea typeface="Calibri" pitchFamily="34" charset="-122"/>
                <a:cs typeface="Calibri" pitchFamily="34" charset="-120"/>
              </a:rPr>
              <a:t>   line 10</a:t>
            </a:r>
            <a:pPr indent="0" marL="0">
              <a:buNone/>
            </a:pPr>
            <a:endParaRPr lang="en-GB" sz="1600" dirty="0"/>
          </a:p>
          <a:p>
            <a:pPr indent="0" marL="0">
              <a:buNone/>
            </a:pPr>
            <a:r>
              <a:rPr lang="en-GB" sz="1250" dirty="0">
                <a:solidFill>
                  <a:srgbClr val="6E44A8"/>
                </a:solidFill>
                <a:latin typeface="Calibri" pitchFamily="34" charset="0"/>
                <a:ea typeface="Calibri" pitchFamily="34" charset="-122"/>
                <a:cs typeface="Calibri" pitchFamily="34" charset="-120"/>
              </a:rPr>
              <a:t>force, helpless, pulled against your will</a:t>
            </a:r>
            <a:endParaRPr lang="en-GB" sz="1600" dirty="0"/>
          </a:p>
        </p:txBody>
      </p:sp>
      <p:sp>
        <p:nvSpPr>
          <p:cNvPr id="10" name="Shape 8"/>
          <p:cNvSpPr/>
          <p:nvPr/>
        </p:nvSpPr>
        <p:spPr>
          <a:xfrm>
            <a:off x="4764024" y="1783080"/>
            <a:ext cx="3922776" cy="731520"/>
          </a:xfrm>
          <a:prstGeom prst="rect">
            <a:avLst/>
          </a:prstGeom>
          <a:solidFill>
            <a:srgbClr val="F3F0F8"/>
          </a:solidFill>
          <a:ln w="9525">
            <a:solidFill>
              <a:srgbClr val="DDD3E6"/>
            </a:solidFill>
            <a:prstDash val="solid"/>
          </a:ln>
        </p:spPr>
      </p:sp>
      <p:sp>
        <p:nvSpPr>
          <p:cNvPr id="11" name="Text 9"/>
          <p:cNvSpPr txBox="1"/>
          <p:nvPr/>
        </p:nvSpPr>
        <p:spPr>
          <a:xfrm>
            <a:off x="4901184" y="178308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jerk</a:t>
            </a:r>
            <a:pPr indent="0" marL="0">
              <a:buNone/>
            </a:pPr>
            <a:r>
              <a:rPr lang="en-GB" sz="1100" dirty="0">
                <a:solidFill>
                  <a:srgbClr val="6B5A75"/>
                </a:solidFill>
                <a:latin typeface="Calibri" pitchFamily="34" charset="0"/>
                <a:ea typeface="Calibri" pitchFamily="34" charset="-122"/>
                <a:cs typeface="Calibri" pitchFamily="34" charset="-120"/>
              </a:rPr>
              <a:t>   line 13</a:t>
            </a:r>
            <a:pPr indent="0" marL="0">
              <a:buNone/>
            </a:pPr>
            <a:endParaRPr lang="en-GB" sz="1600" dirty="0"/>
          </a:p>
          <a:p>
            <a:pPr indent="0" marL="0">
              <a:buNone/>
            </a:pPr>
            <a:r>
              <a:rPr lang="en-GB" sz="1250" dirty="0">
                <a:solidFill>
                  <a:srgbClr val="6E44A8"/>
                </a:solidFill>
                <a:latin typeface="Calibri" pitchFamily="34" charset="0"/>
                <a:ea typeface="Calibri" pitchFamily="34" charset="-122"/>
                <a:cs typeface="Calibri" pitchFamily="34" charset="-120"/>
              </a:rPr>
              <a:t>sudden, violent, painful</a:t>
            </a:r>
            <a:endParaRPr lang="en-GB" sz="1600" dirty="0"/>
          </a:p>
        </p:txBody>
      </p:sp>
      <p:sp>
        <p:nvSpPr>
          <p:cNvPr id="12" name="Shape 10"/>
          <p:cNvSpPr/>
          <p:nvPr/>
        </p:nvSpPr>
        <p:spPr>
          <a:xfrm>
            <a:off x="658368" y="2606040"/>
            <a:ext cx="3922776" cy="731520"/>
          </a:xfrm>
          <a:prstGeom prst="rect">
            <a:avLst/>
          </a:prstGeom>
          <a:solidFill>
            <a:srgbClr val="F3F0F8"/>
          </a:solidFill>
          <a:ln w="9525">
            <a:solidFill>
              <a:srgbClr val="DDD3E6"/>
            </a:solidFill>
            <a:prstDash val="solid"/>
          </a:ln>
        </p:spPr>
      </p:sp>
      <p:sp>
        <p:nvSpPr>
          <p:cNvPr id="13" name="Text 11"/>
          <p:cNvSpPr txBox="1"/>
          <p:nvPr/>
        </p:nvSpPr>
        <p:spPr>
          <a:xfrm>
            <a:off x="795528" y="260604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taut</a:t>
            </a:r>
            <a:pPr indent="0" marL="0">
              <a:buNone/>
            </a:pPr>
            <a:r>
              <a:rPr lang="en-GB" sz="1100" dirty="0">
                <a:solidFill>
                  <a:srgbClr val="6B5A75"/>
                </a:solidFill>
                <a:latin typeface="Calibri" pitchFamily="34" charset="0"/>
                <a:ea typeface="Calibri" pitchFamily="34" charset="-122"/>
                <a:cs typeface="Calibri" pitchFamily="34" charset="-120"/>
              </a:rPr>
              <a:t>   line 13</a:t>
            </a:r>
            <a:pPr indent="0" marL="0">
              <a:buNone/>
            </a:pPr>
            <a:endParaRPr lang="en-GB" sz="1600" dirty="0"/>
          </a:p>
          <a:p>
            <a:pPr indent="0" marL="0">
              <a:buNone/>
            </a:pPr>
            <a:r>
              <a:rPr lang="en-GB" sz="1250" dirty="0">
                <a:solidFill>
                  <a:srgbClr val="6E44A8"/>
                </a:solidFill>
                <a:latin typeface="Calibri" pitchFamily="34" charset="0"/>
                <a:ea typeface="Calibri" pitchFamily="34" charset="-122"/>
                <a:cs typeface="Calibri" pitchFamily="34" charset="-120"/>
              </a:rPr>
              <a:t>tight, strain, about to snap</a:t>
            </a:r>
            <a:endParaRPr lang="en-GB" sz="1600" dirty="0"/>
          </a:p>
        </p:txBody>
      </p:sp>
      <p:sp>
        <p:nvSpPr>
          <p:cNvPr id="14" name="Shape 12"/>
          <p:cNvSpPr/>
          <p:nvPr/>
        </p:nvSpPr>
        <p:spPr>
          <a:xfrm>
            <a:off x="4764024" y="2606040"/>
            <a:ext cx="3922776" cy="731520"/>
          </a:xfrm>
          <a:prstGeom prst="rect">
            <a:avLst/>
          </a:prstGeom>
          <a:solidFill>
            <a:srgbClr val="F3F0F8"/>
          </a:solidFill>
          <a:ln w="9525">
            <a:solidFill>
              <a:srgbClr val="DDD3E6"/>
            </a:solidFill>
            <a:prstDash val="solid"/>
          </a:ln>
        </p:spPr>
      </p:sp>
      <p:sp>
        <p:nvSpPr>
          <p:cNvPr id="15" name="Text 13"/>
          <p:cNvSpPr txBox="1"/>
          <p:nvPr/>
        </p:nvSpPr>
        <p:spPr>
          <a:xfrm>
            <a:off x="4901184" y="260604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sliding</a:t>
            </a:r>
            <a:pPr indent="0" marL="0">
              <a:buNone/>
            </a:pPr>
            <a:r>
              <a:rPr lang="en-GB" sz="1100" dirty="0">
                <a:solidFill>
                  <a:srgbClr val="6B5A75"/>
                </a:solidFill>
                <a:latin typeface="Calibri" pitchFamily="34" charset="0"/>
                <a:ea typeface="Calibri" pitchFamily="34" charset="-122"/>
                <a:cs typeface="Calibri" pitchFamily="34" charset="-120"/>
              </a:rPr>
              <a:t>   line 15</a:t>
            </a:r>
            <a:pPr indent="0" marL="0">
              <a:buNone/>
            </a:pPr>
            <a:endParaRPr lang="en-GB" sz="1600" dirty="0"/>
          </a:p>
          <a:p>
            <a:pPr indent="0" marL="0">
              <a:buNone/>
            </a:pPr>
            <a:r>
              <a:rPr lang="en-GB" sz="1250" dirty="0">
                <a:solidFill>
                  <a:srgbClr val="6E44A8"/>
                </a:solidFill>
                <a:latin typeface="Calibri" pitchFamily="34" charset="0"/>
                <a:ea typeface="Calibri" pitchFamily="34" charset="-122"/>
                <a:cs typeface="Calibri" pitchFamily="34" charset="-120"/>
              </a:rPr>
              <a:t>slow, no grip, out of control</a:t>
            </a:r>
            <a:endParaRPr lang="en-GB" sz="1600" dirty="0"/>
          </a:p>
        </p:txBody>
      </p:sp>
      <p:sp>
        <p:nvSpPr>
          <p:cNvPr id="16" name="Shape 14"/>
          <p:cNvSpPr/>
          <p:nvPr/>
        </p:nvSpPr>
        <p:spPr>
          <a:xfrm>
            <a:off x="658368" y="3429000"/>
            <a:ext cx="3922776" cy="731520"/>
          </a:xfrm>
          <a:prstGeom prst="rect">
            <a:avLst/>
          </a:prstGeom>
          <a:solidFill>
            <a:srgbClr val="F3F0F8"/>
          </a:solidFill>
          <a:ln w="9525">
            <a:solidFill>
              <a:srgbClr val="DDD3E6"/>
            </a:solidFill>
            <a:prstDash val="solid"/>
          </a:ln>
        </p:spPr>
      </p:sp>
      <p:sp>
        <p:nvSpPr>
          <p:cNvPr id="17" name="Text 15"/>
          <p:cNvSpPr txBox="1"/>
          <p:nvPr/>
        </p:nvSpPr>
        <p:spPr>
          <a:xfrm>
            <a:off x="795528" y="342900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precipice</a:t>
            </a:r>
            <a:pPr indent="0" marL="0">
              <a:buNone/>
            </a:pPr>
            <a:r>
              <a:rPr lang="en-GB" sz="1100" dirty="0">
                <a:solidFill>
                  <a:srgbClr val="6B5A75"/>
                </a:solidFill>
                <a:latin typeface="Calibri" pitchFamily="34" charset="0"/>
                <a:ea typeface="Calibri" pitchFamily="34" charset="-122"/>
                <a:cs typeface="Calibri" pitchFamily="34" charset="-120"/>
              </a:rPr>
              <a:t>   line 17</a:t>
            </a:r>
            <a:pPr indent="0" marL="0">
              <a:buNone/>
            </a:pPr>
            <a:endParaRPr lang="en-GB" sz="1600" dirty="0"/>
          </a:p>
          <a:p>
            <a:pPr indent="0" marL="0">
              <a:buNone/>
            </a:pPr>
            <a:r>
              <a:rPr lang="en-GB" sz="1250" dirty="0">
                <a:solidFill>
                  <a:srgbClr val="6E44A8"/>
                </a:solidFill>
                <a:latin typeface="Calibri" pitchFamily="34" charset="0"/>
                <a:ea typeface="Calibri" pitchFamily="34" charset="-122"/>
                <a:cs typeface="Calibri" pitchFamily="34" charset="-120"/>
              </a:rPr>
              <a:t>sheer drop, edge, danger</a:t>
            </a:r>
            <a:endParaRPr lang="en-GB" sz="1600" dirty="0"/>
          </a:p>
        </p:txBody>
      </p:sp>
      <p:sp>
        <p:nvSpPr>
          <p:cNvPr id="18" name="Shape 16"/>
          <p:cNvSpPr/>
          <p:nvPr/>
        </p:nvSpPr>
        <p:spPr>
          <a:xfrm>
            <a:off x="4764024" y="3429000"/>
            <a:ext cx="3922776" cy="731520"/>
          </a:xfrm>
          <a:prstGeom prst="rect">
            <a:avLst/>
          </a:prstGeom>
          <a:solidFill>
            <a:srgbClr val="F3F0F8"/>
          </a:solidFill>
          <a:ln w="9525">
            <a:solidFill>
              <a:srgbClr val="DDD3E6"/>
            </a:solidFill>
            <a:prstDash val="solid"/>
          </a:ln>
        </p:spPr>
      </p:sp>
      <p:sp>
        <p:nvSpPr>
          <p:cNvPr id="19" name="Text 17"/>
          <p:cNvSpPr txBox="1"/>
          <p:nvPr/>
        </p:nvSpPr>
        <p:spPr>
          <a:xfrm>
            <a:off x="4901184" y="3429000"/>
            <a:ext cx="3648456" cy="731520"/>
          </a:xfrm>
          <a:prstGeom prst="rect">
            <a:avLst/>
          </a:prstGeom>
          <a:noFill/>
          <a:ln/>
        </p:spPr>
        <p:txBody>
          <a:bodyPr wrap="square" lIns="0" tIns="0" rIns="0" bIns="0" rtlCol="0" anchor="ctr"/>
          <a:lstStyle/>
          <a:p>
            <a:pPr indent="0" marL="0">
              <a:buNone/>
            </a:pPr>
            <a:r>
              <a:rPr lang="en-GB" sz="1600" b="1" dirty="0">
                <a:solidFill>
                  <a:srgbClr val="4A2545"/>
                </a:solidFill>
                <a:latin typeface="Calibri" pitchFamily="34" charset="0"/>
                <a:ea typeface="Calibri" pitchFamily="34" charset="-122"/>
                <a:cs typeface="Calibri" pitchFamily="34" charset="-120"/>
              </a:rPr>
              <a:t>paralyzed</a:t>
            </a:r>
            <a:pPr indent="0" marL="0">
              <a:buNone/>
            </a:pPr>
            <a:r>
              <a:rPr lang="en-GB" sz="1100" dirty="0">
                <a:solidFill>
                  <a:srgbClr val="6B5A75"/>
                </a:solidFill>
                <a:latin typeface="Calibri" pitchFamily="34" charset="0"/>
                <a:ea typeface="Calibri" pitchFamily="34" charset="-122"/>
                <a:cs typeface="Calibri" pitchFamily="34" charset="-120"/>
              </a:rPr>
              <a:t>   line 21</a:t>
            </a:r>
            <a:pPr indent="0" marL="0">
              <a:buNone/>
            </a:pPr>
            <a:endParaRPr lang="en-GB" sz="1600" dirty="0"/>
          </a:p>
          <a:p>
            <a:pPr indent="0" marL="0">
              <a:buNone/>
            </a:pPr>
            <a:r>
              <a:rPr lang="en-GB" sz="1250" dirty="0">
                <a:solidFill>
                  <a:srgbClr val="6E44A8"/>
                </a:solidFill>
                <a:latin typeface="Calibri" pitchFamily="34" charset="0"/>
                <a:ea typeface="Calibri" pitchFamily="34" charset="-122"/>
                <a:cs typeface="Calibri" pitchFamily="34" charset="-120"/>
              </a:rPr>
              <a:t>frozen, unable to move, terror</a:t>
            </a:r>
            <a:endParaRPr lang="en-GB"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Sentences that speed up</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Technique</a:t>
            </a:r>
            <a:endParaRPr lang="en-GB" sz="1200" dirty="0"/>
          </a:p>
        </p:txBody>
      </p:sp>
      <p:sp>
        <p:nvSpPr>
          <p:cNvPr id="4" name="Text 2"/>
          <p:cNvSpPr txBox="1"/>
          <p:nvPr/>
        </p:nvSpPr>
        <p:spPr>
          <a:xfrm>
            <a:off x="658368" y="960120"/>
            <a:ext cx="8028432" cy="822960"/>
          </a:xfrm>
          <a:prstGeom prst="rect">
            <a:avLst/>
          </a:prstGeom>
          <a:noFill/>
          <a:ln/>
        </p:spPr>
        <p:txBody>
          <a:bodyPr wrap="square" lIns="0" tIns="0" rIns="0" bIns="0" rtlCol="0" anchor="t"/>
          <a:lstStyle/>
          <a:p>
            <a:pPr indent="0" marL="0">
              <a:buNone/>
            </a:pPr>
            <a:r>
              <a:rPr lang="en-GB" sz="1550" dirty="0">
                <a:solidFill>
                  <a:srgbClr val="21122B"/>
                </a:solidFill>
                <a:latin typeface="Calibri" pitchFamily="34" charset="0"/>
                <a:ea typeface="Calibri" pitchFamily="34" charset="-122"/>
                <a:cs typeface="Calibri" pitchFamily="34" charset="-120"/>
              </a:rPr>
              <a:t>Whymper’s sentences are long, but they move fast: action follows action, joined by commas and colons, so the reader has no time to breathe. Then one short, flat sentence stops everything.</a:t>
            </a:r>
            <a:endParaRPr lang="en-GB" sz="1550" dirty="0"/>
          </a:p>
        </p:txBody>
      </p:sp>
      <p:sp>
        <p:nvSpPr>
          <p:cNvPr id="5" name="Shape 3"/>
          <p:cNvSpPr/>
          <p:nvPr/>
        </p:nvSpPr>
        <p:spPr>
          <a:xfrm>
            <a:off x="658368" y="1874520"/>
            <a:ext cx="8028432" cy="1188720"/>
          </a:xfrm>
          <a:prstGeom prst="rect">
            <a:avLst/>
          </a:prstGeom>
          <a:solidFill>
            <a:srgbClr val="EBF2F8"/>
          </a:solidFill>
          <a:ln w="9525">
            <a:solidFill>
              <a:srgbClr val="DDD3E6"/>
            </a:solidFill>
            <a:prstDash val="solid"/>
          </a:ln>
        </p:spPr>
      </p:sp>
      <p:sp>
        <p:nvSpPr>
          <p:cNvPr id="6" name="Text 4"/>
          <p:cNvSpPr txBox="1"/>
          <p:nvPr/>
        </p:nvSpPr>
        <p:spPr>
          <a:xfrm>
            <a:off x="841248" y="1874520"/>
            <a:ext cx="7662672" cy="1188720"/>
          </a:xfrm>
          <a:prstGeom prst="rect">
            <a:avLst/>
          </a:prstGeom>
          <a:noFill/>
          <a:ln/>
        </p:spPr>
        <p:txBody>
          <a:bodyPr wrap="square" lIns="0" tIns="0" rIns="0" bIns="0" rtlCol="0" anchor="ctr"/>
          <a:lstStyle/>
          <a:p>
            <a:pPr indent="0" marL="0">
              <a:buNone/>
            </a:pPr>
            <a:r>
              <a:rPr lang="en-GB" sz="1700" i="1" dirty="0">
                <a:solidFill>
                  <a:srgbClr val="21122B"/>
                </a:solidFill>
                <a:latin typeface="Calibri" pitchFamily="34" charset="0"/>
                <a:ea typeface="Calibri" pitchFamily="34" charset="-122"/>
                <a:cs typeface="Calibri" pitchFamily="34" charset="-120"/>
              </a:rPr>
              <a:t>I heard one startled exclamation from Croz, then saw him and Mr. Hadow flying downward: in another moment Hudson was dragged from his steps, and Lord F. Douglas immediately after him.</a:t>
            </a:r>
            <a:endParaRPr lang="en-GB" sz="1700" dirty="0"/>
          </a:p>
        </p:txBody>
      </p:sp>
      <p:sp>
        <p:nvSpPr>
          <p:cNvPr id="7" name="Text 5"/>
          <p:cNvSpPr txBox="1"/>
          <p:nvPr/>
        </p:nvSpPr>
        <p:spPr>
          <a:xfrm>
            <a:off x="658368" y="3246120"/>
            <a:ext cx="8028432" cy="1280160"/>
          </a:xfrm>
          <a:prstGeom prst="rect">
            <a:avLst/>
          </a:prstGeom>
          <a:noFill/>
          <a:ln/>
        </p:spPr>
        <p:txBody>
          <a:bodyPr wrap="square" lIns="0" tIns="0" rIns="0" bIns="0" rtlCol="0" anchor="t"/>
          <a:lstStyle/>
          <a:p>
            <a:pPr indent="0" marL="0">
              <a:buNone/>
            </a:pPr>
            <a:r>
              <a:rPr lang="en-GB" sz="1700" b="1" dirty="0">
                <a:solidFill>
                  <a:srgbClr val="6E44A8"/>
                </a:solidFill>
                <a:latin typeface="Calibri" pitchFamily="34" charset="0"/>
                <a:ea typeface="Calibri" pitchFamily="34" charset="-122"/>
                <a:cs typeface="Calibri" pitchFamily="34" charset="-120"/>
              </a:rPr>
              <a:t>Your task  </a:t>
            </a:r>
            <a:pPr indent="0" marL="0">
              <a:buNone/>
            </a:pPr>
            <a:r>
              <a:rPr lang="en-GB" sz="1700" dirty="0">
                <a:solidFill>
                  <a:srgbClr val="21122B"/>
                </a:solidFill>
                <a:latin typeface="Calibri" pitchFamily="34" charset="0"/>
                <a:ea typeface="Calibri" pitchFamily="34" charset="-122"/>
                <a:cs typeface="Calibri" pitchFamily="34" charset="-120"/>
              </a:rPr>
              <a:t>Count the people who fall in this one sentence. Then find the short sentence that comes straight after it and say why Whymper makes it so short.</a:t>
            </a:r>
            <a:endParaRPr lang="en-GB"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The question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12 marks</a:t>
            </a:r>
            <a:endParaRPr lang="en-GB" sz="1200" dirty="0"/>
          </a:p>
        </p:txBody>
      </p:sp>
      <p:sp>
        <p:nvSpPr>
          <p:cNvPr id="4" name="Text 2"/>
          <p:cNvSpPr txBox="1"/>
          <p:nvPr/>
        </p:nvSpPr>
        <p:spPr>
          <a:xfrm>
            <a:off x="658368" y="1005840"/>
            <a:ext cx="8028432" cy="3017520"/>
          </a:xfrm>
          <a:prstGeom prst="rect">
            <a:avLst/>
          </a:prstGeom>
          <a:solidFill>
            <a:srgbClr val="4A2545"/>
          </a:solidFill>
          <a:ln/>
        </p:spPr>
        <p:txBody>
          <a:bodyPr wrap="square" lIns="177800" tIns="101600" rIns="177800" bIns="101600" rtlCol="0" anchor="ctr"/>
          <a:lstStyle/>
          <a:p>
            <a:pPr indent="0" marL="0">
              <a:buNone/>
            </a:pPr>
            <a:r>
              <a:rPr lang="en-GB" sz="2000" b="1" dirty="0">
                <a:solidFill>
                  <a:srgbClr val="FFFFFF"/>
                </a:solidFill>
                <a:latin typeface="Calibri" pitchFamily="34" charset="0"/>
                <a:ea typeface="Calibri" pitchFamily="34" charset="-122"/>
                <a:cs typeface="Calibri" pitchFamily="34" charset="-120"/>
              </a:rPr>
              <a:t>03 You now need to refer only to Source A from lines 1 to 19.</a:t>
            </a:r>
            <a:endParaRPr lang="en-GB" sz="2000" dirty="0"/>
          </a:p>
          <a:p>
            <a:pPr indent="0" marL="0">
              <a:buNone/>
            </a:pPr>
            <a:r>
              <a:rPr lang="en-GB" sz="2000" b="1" dirty="0">
                <a:solidFill>
                  <a:srgbClr val="FFFFFF"/>
                </a:solidFill>
                <a:latin typeface="Calibri" pitchFamily="34" charset="0"/>
                <a:ea typeface="Calibri" pitchFamily="34" charset="-122"/>
                <a:cs typeface="Calibri" pitchFamily="34" charset="-120"/>
              </a:rPr>
              <a:t>How does the writer use language to describe the accident? [12 marks]</a:t>
            </a:r>
            <a:endParaRPr lang="en-GB" sz="2000" dirty="0"/>
          </a:p>
        </p:txBody>
      </p:sp>
      <p:sp>
        <p:nvSpPr>
          <p:cNvPr id="5" name="Text 3"/>
          <p:cNvSpPr txBox="1"/>
          <p:nvPr/>
        </p:nvSpPr>
        <p:spPr>
          <a:xfrm>
            <a:off x="658368" y="4206240"/>
            <a:ext cx="8028432" cy="320040"/>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12 marks · about 12 minutes in the exam</a:t>
            </a:r>
            <a:endParaRPr lang="en-GB"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Plan it</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Plan</a:t>
            </a:r>
            <a:endParaRPr lang="en-GB" sz="1200" dirty="0"/>
          </a:p>
        </p:txBody>
      </p:sp>
      <p:sp>
        <p:nvSpPr>
          <p:cNvPr id="4" name="Text 2"/>
          <p:cNvSpPr txBox="1"/>
          <p:nvPr/>
        </p:nvSpPr>
        <p:spPr>
          <a:xfrm>
            <a:off x="658368" y="914400"/>
            <a:ext cx="3877056" cy="320040"/>
          </a:xfrm>
          <a:prstGeom prst="rect">
            <a:avLst/>
          </a:prstGeom>
          <a:noFill/>
          <a:ln/>
        </p:spPr>
        <p:txBody>
          <a:bodyPr wrap="square" lIns="0" tIns="0" rIns="0" bIns="0" rtlCol="0" anchor="t"/>
          <a:lstStyle/>
          <a:p>
            <a:pPr indent="0" marL="0">
              <a:buNone/>
            </a:pPr>
            <a:r>
              <a:rPr lang="en-GB" sz="1500" b="1" dirty="0">
                <a:solidFill>
                  <a:srgbClr val="6E44A8"/>
                </a:solidFill>
                <a:latin typeface="Calibri" pitchFamily="34" charset="0"/>
                <a:ea typeface="Calibri" pitchFamily="34" charset="-122"/>
                <a:cs typeface="Calibri" pitchFamily="34" charset="-120"/>
              </a:rPr>
              <a:t>Plan</a:t>
            </a:r>
            <a:endParaRPr lang="en-GB" sz="1500" dirty="0"/>
          </a:p>
        </p:txBody>
      </p:sp>
      <p:sp>
        <p:nvSpPr>
          <p:cNvPr id="5" name="Text 3"/>
          <p:cNvSpPr txBox="1"/>
          <p:nvPr/>
        </p:nvSpPr>
        <p:spPr>
          <a:xfrm>
            <a:off x="4809744" y="914400"/>
            <a:ext cx="3877056" cy="320040"/>
          </a:xfrm>
          <a:prstGeom prst="rect">
            <a:avLst/>
          </a:prstGeom>
          <a:noFill/>
          <a:ln/>
        </p:spPr>
        <p:txBody>
          <a:bodyPr wrap="square" lIns="0" tIns="0" rIns="0" bIns="0" rtlCol="0" anchor="t"/>
          <a:lstStyle/>
          <a:p>
            <a:pPr indent="0" marL="0">
              <a:buNone/>
            </a:pPr>
            <a:r>
              <a:rPr lang="en-GB" sz="1500" b="1" dirty="0">
                <a:solidFill>
                  <a:srgbClr val="6E44A8"/>
                </a:solidFill>
                <a:latin typeface="Calibri" pitchFamily="34" charset="0"/>
                <a:ea typeface="Calibri" pitchFamily="34" charset="-122"/>
                <a:cs typeface="Calibri" pitchFamily="34" charset="-120"/>
              </a:rPr>
              <a:t>Top tips</a:t>
            </a:r>
            <a:endParaRPr lang="en-GB" sz="1500" dirty="0"/>
          </a:p>
        </p:txBody>
      </p:sp>
      <p:sp>
        <p:nvSpPr>
          <p:cNvPr id="6" name="Shape 4"/>
          <p:cNvSpPr/>
          <p:nvPr/>
        </p:nvSpPr>
        <p:spPr>
          <a:xfrm>
            <a:off x="658368" y="1280160"/>
            <a:ext cx="3877056" cy="3291840"/>
          </a:xfrm>
          <a:prstGeom prst="rect">
            <a:avLst/>
          </a:prstGeom>
          <a:solidFill>
            <a:srgbClr val="F3F0F8"/>
          </a:solidFill>
          <a:ln w="9525">
            <a:solidFill>
              <a:srgbClr val="DDD3E6"/>
            </a:solidFill>
            <a:prstDash val="solid"/>
          </a:ln>
        </p:spPr>
      </p:sp>
      <p:sp>
        <p:nvSpPr>
          <p:cNvPr id="7" name="Shape 5"/>
          <p:cNvSpPr/>
          <p:nvPr/>
        </p:nvSpPr>
        <p:spPr>
          <a:xfrm>
            <a:off x="4809744" y="1280160"/>
            <a:ext cx="3877056" cy="3291840"/>
          </a:xfrm>
          <a:prstGeom prst="rect">
            <a:avLst/>
          </a:prstGeom>
          <a:solidFill>
            <a:srgbClr val="EBF2F8"/>
          </a:solidFill>
          <a:ln w="9525">
            <a:solidFill>
              <a:srgbClr val="DDD3E6"/>
            </a:solidFill>
            <a:prstDash val="solid"/>
          </a:ln>
        </p:spPr>
      </p:sp>
      <p:sp>
        <p:nvSpPr>
          <p:cNvPr id="8" name="Text 6"/>
          <p:cNvSpPr txBox="1"/>
          <p:nvPr/>
        </p:nvSpPr>
        <p:spPr>
          <a:xfrm>
            <a:off x="795528" y="1371600"/>
            <a:ext cx="3602736" cy="3108960"/>
          </a:xfrm>
          <a:prstGeom prst="rect">
            <a:avLst/>
          </a:prstGeom>
          <a:noFill/>
          <a:ln/>
        </p:spPr>
        <p:txBody>
          <a:bodyPr wrap="square" lIns="0" tIns="0" rIns="0" bIns="0" rtlCol="0" anchor="t"/>
          <a:lstStyle/>
          <a:p>
            <a:pPr indent="0" marL="0">
              <a:spcAft>
                <a:spcPts val="600"/>
              </a:spcAft>
              <a:buNone/>
            </a:pPr>
            <a:r>
              <a:rPr lang="en-GB" sz="1350" dirty="0">
                <a:solidFill>
                  <a:srgbClr val="21122B"/>
                </a:solidFill>
                <a:latin typeface="Calibri" pitchFamily="34" charset="0"/>
                <a:ea typeface="Calibri" pitchFamily="34" charset="-122"/>
                <a:cs typeface="Calibri" pitchFamily="34" charset="-120"/>
              </a:rPr>
              <a:t>1. Today: write one developed paragraph of about 150 words in 10 minutes.</a:t>
            </a:r>
            <a:endParaRPr lang="en-GB" sz="1350" dirty="0"/>
          </a:p>
          <a:p>
            <a:pPr indent="0" marL="0">
              <a:spcAft>
                <a:spcPts val="600"/>
              </a:spcAft>
              <a:buNone/>
            </a:pPr>
            <a:r>
              <a:rPr lang="en-GB" sz="1350" dirty="0">
                <a:solidFill>
                  <a:srgbClr val="21122B"/>
                </a:solidFill>
                <a:latin typeface="Calibri" pitchFamily="34" charset="0"/>
                <a:ea typeface="Calibri" pitchFamily="34" charset="-122"/>
                <a:cs typeface="Calibri" pitchFamily="34" charset="-120"/>
              </a:rPr>
              <a:t>2. Pick three short quotations from lines 1 to 19, from the start, the middle and the end of the fall.</a:t>
            </a:r>
            <a:endParaRPr lang="en-GB" sz="1350" dirty="0"/>
          </a:p>
          <a:p>
            <a:pPr indent="0" marL="0">
              <a:spcAft>
                <a:spcPts val="600"/>
              </a:spcAft>
              <a:buNone/>
            </a:pPr>
            <a:r>
              <a:rPr lang="en-GB" sz="1350" dirty="0">
                <a:solidFill>
                  <a:srgbClr val="21122B"/>
                </a:solidFill>
                <a:latin typeface="Calibri" pitchFamily="34" charset="0"/>
                <a:ea typeface="Calibri" pitchFamily="34" charset="-122"/>
                <a:cs typeface="Calibri" pitchFamily="34" charset="-120"/>
              </a:rPr>
              <a:t>3. Name a word class with an adjective for each, such as the violent verb “dragged”.</a:t>
            </a:r>
            <a:endParaRPr lang="en-GB" sz="1350" dirty="0"/>
          </a:p>
          <a:p>
            <a:pPr indent="0" marL="0">
              <a:spcAft>
                <a:spcPts val="600"/>
              </a:spcAft>
              <a:buNone/>
            </a:pPr>
            <a:r>
              <a:rPr lang="en-GB" sz="1350" dirty="0">
                <a:solidFill>
                  <a:srgbClr val="21122B"/>
                </a:solidFill>
                <a:latin typeface="Calibri" pitchFamily="34" charset="0"/>
                <a:ea typeface="Calibri" pitchFamily="34" charset="-122"/>
                <a:cs typeface="Calibri" pitchFamily="34" charset="-120"/>
              </a:rPr>
              <a:t>4. Add one comment on a sentence form, then end with what Whymper wants the reader to feel.</a:t>
            </a:r>
            <a:endParaRPr lang="en-GB" sz="1350" dirty="0"/>
          </a:p>
        </p:txBody>
      </p:sp>
      <p:sp>
        <p:nvSpPr>
          <p:cNvPr id="9" name="Text 7"/>
          <p:cNvSpPr txBox="1"/>
          <p:nvPr/>
        </p:nvSpPr>
        <p:spPr>
          <a:xfrm>
            <a:off x="4946904" y="1371600"/>
            <a:ext cx="3602736" cy="3108960"/>
          </a:xfrm>
          <a:prstGeom prst="rect">
            <a:avLst/>
          </a:prstGeom>
          <a:noFill/>
          <a:ln/>
        </p:spPr>
        <p:txBody>
          <a:bodyPr wrap="square" lIns="0" tIns="0" rIns="0" bIns="0" rtlCol="0" anchor="t"/>
          <a:lstStyle/>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Follow the order of the fall: what happens first, then next, then last.</a:t>
            </a:r>
            <a:endParaRPr lang="en-GB" sz="1600" dirty="0"/>
          </a:p>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Quote two to five words. Never copy out a whole sentence.</a:t>
            </a:r>
            <a:endParaRPr lang="en-GB" sz="1600" dirty="0"/>
          </a:p>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Explain the effect on the reader every time: what do we see, hear or feel?</a:t>
            </a:r>
            <a:endParaRPr lang="en-GB"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Your turn</a:t>
            </a:r>
            <a:endParaRPr lang="en-GB" sz="2400" dirty="0"/>
          </a:p>
        </p:txBody>
      </p:sp>
      <p:sp>
        <p:nvSpPr>
          <p:cNvPr id="3" name="Text 1"/>
          <p:cNvSpPr txBox="1"/>
          <p:nvPr/>
        </p:nvSpPr>
        <p:spPr>
          <a:xfrm>
            <a:off x="658368" y="1371600"/>
            <a:ext cx="8028432" cy="1097280"/>
          </a:xfrm>
          <a:prstGeom prst="rect">
            <a:avLst/>
          </a:prstGeom>
          <a:noFill/>
          <a:ln/>
        </p:spPr>
        <p:txBody>
          <a:bodyPr wrap="square" lIns="0" tIns="0" rIns="0" bIns="0" rtlCol="0" anchor="ctr"/>
          <a:lstStyle/>
          <a:p>
            <a:pPr indent="0" marL="0">
              <a:buNone/>
            </a:pPr>
            <a:r>
              <a:rPr lang="en-GB" sz="5400" dirty="0">
                <a:solidFill>
                  <a:srgbClr val="4A2545"/>
                </a:solidFill>
                <a:latin typeface="Cambria" pitchFamily="34" charset="0"/>
                <a:ea typeface="Cambria" pitchFamily="34" charset="-122"/>
                <a:cs typeface="Cambria" pitchFamily="34" charset="-120"/>
              </a:rPr>
              <a:t>10 minutes</a:t>
            </a:r>
            <a:endParaRPr lang="en-GB" sz="5400" dirty="0"/>
          </a:p>
        </p:txBody>
      </p:sp>
      <p:sp>
        <p:nvSpPr>
          <p:cNvPr id="4" name="Text 2"/>
          <p:cNvSpPr txBox="1"/>
          <p:nvPr/>
        </p:nvSpPr>
        <p:spPr>
          <a:xfrm>
            <a:off x="658368" y="2743200"/>
            <a:ext cx="8028432" cy="914400"/>
          </a:xfrm>
          <a:prstGeom prst="rect">
            <a:avLst/>
          </a:prstGeom>
          <a:noFill/>
          <a:ln/>
        </p:spPr>
        <p:txBody>
          <a:bodyPr wrap="square" lIns="0" tIns="0" rIns="0" bIns="0" rtlCol="0" anchor="t"/>
          <a:lstStyle/>
          <a:p>
            <a:pPr indent="0" marL="0">
              <a:buNone/>
            </a:pPr>
            <a:r>
              <a:rPr lang="en-GB" sz="1800" dirty="0">
                <a:solidFill>
                  <a:srgbClr val="6E44A8"/>
                </a:solidFill>
                <a:latin typeface="Calibri" pitchFamily="34" charset="0"/>
                <a:ea typeface="Calibri" pitchFamily="34" charset="-122"/>
                <a:cs typeface="Calibri" pitchFamily="34" charset="-120"/>
              </a:rPr>
              <a:t>Today: write one developed paragraph of about 150 words in 10 minutes.</a:t>
            </a:r>
            <a:endParaRPr lang="en-GB"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Model answer</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Text 2"/>
          <p:cNvSpPr txBox="1"/>
          <p:nvPr/>
        </p:nvSpPr>
        <p:spPr>
          <a:xfrm>
            <a:off x="658368" y="1005840"/>
            <a:ext cx="8028432" cy="3566160"/>
          </a:xfrm>
          <a:prstGeom prst="rect">
            <a:avLst/>
          </a:prstGeom>
          <a:solidFill>
            <a:srgbClr val="F3F0F8"/>
          </a:solidFill>
          <a:ln w="9525">
            <a:solidFill>
              <a:srgbClr val="DDD3E6"/>
            </a:solidFill>
          </a:ln>
        </p:spPr>
        <p:txBody>
          <a:bodyPr wrap="square" lIns="152400" tIns="101600" rIns="152400" bIns="101600" rtlCol="0" anchor="t"/>
          <a:lstStyle/>
          <a:p>
            <a:pPr indent="0" marL="0">
              <a:spcAft>
                <a:spcPts val="400"/>
              </a:spcAft>
              <a:buNone/>
            </a:pPr>
            <a:r>
              <a:rPr lang="en-GB" sz="1600" dirty="0">
                <a:solidFill>
                  <a:srgbClr val="21122B"/>
                </a:solidFill>
                <a:latin typeface="Calibri" pitchFamily="34" charset="0"/>
                <a:ea typeface="Calibri" pitchFamily="34" charset="-122"/>
                <a:cs typeface="Calibri" pitchFamily="34" charset="-120"/>
              </a:rPr>
              <a:t>Whymper describes the accident as something terribly quick and impossible to stop. The violent verb “knocked” and the phrase “flying downward” show that one slip turns into a fall in an instant, and “flying” makes the men seem weightless and out of control. One long sentence then lists the falling men, joined by colons and commas, so the reader is swept along as each man is pulled off in turn: Hudson is “dragged from his steps”, and the forceful verb “dragged” makes him seem helpless. Whymper then stops everything with a short, flat sentence: “All this was the work of a moment.” The final image is the worst. The men are “spreading out their hands, endeavoring to save themselves”, a pitiful detail that the reader can picture, before they fall “from precipice to precipice”. The repeated noun makes the drop seem endless, and the last sentence, “From the moment the rope broke it was impossible to help them”, leaves the reader as helpless as Whymper.</a:t>
            </a:r>
            <a:endParaRPr lang="en-GB"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How did you do?</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Shape 2"/>
          <p:cNvSpPr/>
          <p:nvPr/>
        </p:nvSpPr>
        <p:spPr>
          <a:xfrm>
            <a:off x="658368" y="1005840"/>
            <a:ext cx="8028432" cy="811530"/>
          </a:xfrm>
          <a:prstGeom prst="rect">
            <a:avLst/>
          </a:prstGeom>
          <a:solidFill>
            <a:srgbClr val="E6DEF2"/>
          </a:solidFill>
          <a:ln w="9525">
            <a:solidFill>
              <a:srgbClr val="DDD3E6"/>
            </a:solidFill>
            <a:prstDash val="solid"/>
          </a:ln>
        </p:spPr>
      </p:sp>
      <p:sp>
        <p:nvSpPr>
          <p:cNvPr id="5" name="Text 3"/>
          <p:cNvSpPr txBox="1"/>
          <p:nvPr/>
        </p:nvSpPr>
        <p:spPr>
          <a:xfrm>
            <a:off x="841248" y="1005840"/>
            <a:ext cx="7662672" cy="811530"/>
          </a:xfrm>
          <a:prstGeom prst="rect">
            <a:avLst/>
          </a:prstGeom>
          <a:noFill/>
          <a:ln/>
        </p:spPr>
        <p:txBody>
          <a:bodyPr wrap="square" lIns="0" tIns="0" rIns="0" bIns="0" rtlCol="0" anchor="ctr"/>
          <a:lstStyle/>
          <a:p>
            <a:pPr indent="0" marL="0">
              <a:buNone/>
            </a:pPr>
            <a:r>
              <a:rPr lang="en-GB" sz="1300" b="1" dirty="0">
                <a:solidFill>
                  <a:srgbClr val="4A2545"/>
                </a:solidFill>
                <a:latin typeface="Calibri" pitchFamily="34" charset="0"/>
                <a:ea typeface="Calibri" pitchFamily="34" charset="-122"/>
                <a:cs typeface="Calibri" pitchFamily="34" charset="-120"/>
              </a:rPr>
              <a:t>Level 4 (10–12)  </a:t>
            </a:r>
            <a:pPr indent="0" marL="0">
              <a:buNone/>
            </a:pPr>
            <a:r>
              <a:rPr lang="en-GB" sz="1300" b="1" dirty="0">
                <a:solidFill>
                  <a:srgbClr val="6E44A8"/>
                </a:solidFill>
                <a:latin typeface="Calibri" pitchFamily="34" charset="0"/>
                <a:ea typeface="Calibri" pitchFamily="34" charset="-122"/>
                <a:cs typeface="Calibri" pitchFamily="34" charset="-120"/>
              </a:rPr>
              <a:t>Detailed, perceptive analysis</a:t>
            </a:r>
            <a:endParaRPr lang="en-GB" sz="1300" dirty="0"/>
          </a:p>
          <a:p>
            <a:pPr indent="0" marL="0">
              <a:buNone/>
            </a:pPr>
            <a:r>
              <a:rPr lang="en-GB" sz="1300" dirty="0">
                <a:solidFill>
                  <a:srgbClr val="21122B"/>
                </a:solidFill>
                <a:latin typeface="Calibri" pitchFamily="34" charset="0"/>
                <a:ea typeface="Calibri" pitchFamily="34" charset="-122"/>
                <a:cs typeface="Calibri" pitchFamily="34" charset="-120"/>
              </a:rPr>
              <a:t>I analyse several well-chosen words and sentence forms in detail, with accurate terms, and explain subtle effects on the reader.</a:t>
            </a:r>
            <a:endParaRPr lang="en-GB" sz="1300" dirty="0"/>
          </a:p>
        </p:txBody>
      </p:sp>
      <p:sp>
        <p:nvSpPr>
          <p:cNvPr id="6" name="Shape 4"/>
          <p:cNvSpPr/>
          <p:nvPr/>
        </p:nvSpPr>
        <p:spPr>
          <a:xfrm>
            <a:off x="658368" y="1908810"/>
            <a:ext cx="8028432" cy="811530"/>
          </a:xfrm>
          <a:prstGeom prst="rect">
            <a:avLst/>
          </a:prstGeom>
          <a:solidFill>
            <a:srgbClr val="F3F0F8"/>
          </a:solidFill>
          <a:ln w="9525">
            <a:solidFill>
              <a:srgbClr val="DDD3E6"/>
            </a:solidFill>
            <a:prstDash val="solid"/>
          </a:ln>
        </p:spPr>
      </p:sp>
      <p:sp>
        <p:nvSpPr>
          <p:cNvPr id="7" name="Text 5"/>
          <p:cNvSpPr txBox="1"/>
          <p:nvPr/>
        </p:nvSpPr>
        <p:spPr>
          <a:xfrm>
            <a:off x="841248" y="1908810"/>
            <a:ext cx="7662672" cy="811530"/>
          </a:xfrm>
          <a:prstGeom prst="rect">
            <a:avLst/>
          </a:prstGeom>
          <a:noFill/>
          <a:ln/>
        </p:spPr>
        <p:txBody>
          <a:bodyPr wrap="square" lIns="0" tIns="0" rIns="0" bIns="0" rtlCol="0" anchor="ctr"/>
          <a:lstStyle/>
          <a:p>
            <a:pPr indent="0" marL="0">
              <a:buNone/>
            </a:pPr>
            <a:r>
              <a:rPr lang="en-GB" sz="1300" b="1" dirty="0">
                <a:solidFill>
                  <a:srgbClr val="4A2545"/>
                </a:solidFill>
                <a:latin typeface="Calibri" pitchFamily="34" charset="0"/>
                <a:ea typeface="Calibri" pitchFamily="34" charset="-122"/>
                <a:cs typeface="Calibri" pitchFamily="34" charset="-120"/>
              </a:rPr>
              <a:t>Level 3 (7–9)  </a:t>
            </a:r>
            <a:pPr indent="0" marL="0">
              <a:buNone/>
            </a:pPr>
            <a:r>
              <a:rPr lang="en-GB" sz="1300" b="1" dirty="0">
                <a:solidFill>
                  <a:srgbClr val="6E44A8"/>
                </a:solidFill>
                <a:latin typeface="Calibri" pitchFamily="34" charset="0"/>
                <a:ea typeface="Calibri" pitchFamily="34" charset="-122"/>
                <a:cs typeface="Calibri" pitchFamily="34" charset="-120"/>
              </a:rPr>
              <a:t>Clear, relevant explanation</a:t>
            </a:r>
            <a:endParaRPr lang="en-GB" sz="1300" dirty="0"/>
          </a:p>
          <a:p>
            <a:pPr indent="0" marL="0">
              <a:buNone/>
            </a:pPr>
            <a:r>
              <a:rPr lang="en-GB" sz="1300" dirty="0">
                <a:solidFill>
                  <a:srgbClr val="21122B"/>
                </a:solidFill>
                <a:latin typeface="Calibri" pitchFamily="34" charset="0"/>
                <a:ea typeface="Calibri" pitchFamily="34" charset="-122"/>
                <a:cs typeface="Calibri" pitchFamily="34" charset="-120"/>
              </a:rPr>
              <a:t>I explain clearly how the language creates effects, with relevant quotations and accurate terms.</a:t>
            </a:r>
            <a:endParaRPr lang="en-GB" sz="1300" dirty="0"/>
          </a:p>
        </p:txBody>
      </p:sp>
      <p:sp>
        <p:nvSpPr>
          <p:cNvPr id="8" name="Shape 6"/>
          <p:cNvSpPr/>
          <p:nvPr/>
        </p:nvSpPr>
        <p:spPr>
          <a:xfrm>
            <a:off x="658368" y="2811780"/>
            <a:ext cx="8028432" cy="811530"/>
          </a:xfrm>
          <a:prstGeom prst="rect">
            <a:avLst/>
          </a:prstGeom>
          <a:solidFill>
            <a:srgbClr val="F3F0F8"/>
          </a:solidFill>
          <a:ln w="9525">
            <a:solidFill>
              <a:srgbClr val="DDD3E6"/>
            </a:solidFill>
            <a:prstDash val="solid"/>
          </a:ln>
        </p:spPr>
      </p:sp>
      <p:sp>
        <p:nvSpPr>
          <p:cNvPr id="9" name="Text 7"/>
          <p:cNvSpPr txBox="1"/>
          <p:nvPr/>
        </p:nvSpPr>
        <p:spPr>
          <a:xfrm>
            <a:off x="841248" y="2811780"/>
            <a:ext cx="7662672" cy="811530"/>
          </a:xfrm>
          <a:prstGeom prst="rect">
            <a:avLst/>
          </a:prstGeom>
          <a:noFill/>
          <a:ln/>
        </p:spPr>
        <p:txBody>
          <a:bodyPr wrap="square" lIns="0" tIns="0" rIns="0" bIns="0" rtlCol="0" anchor="ctr"/>
          <a:lstStyle/>
          <a:p>
            <a:pPr indent="0" marL="0">
              <a:buNone/>
            </a:pPr>
            <a:r>
              <a:rPr lang="en-GB" sz="1300" b="1" dirty="0">
                <a:solidFill>
                  <a:srgbClr val="4A2545"/>
                </a:solidFill>
                <a:latin typeface="Calibri" pitchFamily="34" charset="0"/>
                <a:ea typeface="Calibri" pitchFamily="34" charset="-122"/>
                <a:cs typeface="Calibri" pitchFamily="34" charset="-120"/>
              </a:rPr>
              <a:t>Level 2 (4–6)  </a:t>
            </a:r>
            <a:pPr indent="0" marL="0">
              <a:buNone/>
            </a:pPr>
            <a:r>
              <a:rPr lang="en-GB" sz="1300" b="1" dirty="0">
                <a:solidFill>
                  <a:srgbClr val="6E44A8"/>
                </a:solidFill>
                <a:latin typeface="Calibri" pitchFamily="34" charset="0"/>
                <a:ea typeface="Calibri" pitchFamily="34" charset="-122"/>
                <a:cs typeface="Calibri" pitchFamily="34" charset="-120"/>
              </a:rPr>
              <a:t>Some understanding and comment</a:t>
            </a:r>
            <a:endParaRPr lang="en-GB" sz="1300" dirty="0"/>
          </a:p>
          <a:p>
            <a:pPr indent="0" marL="0">
              <a:buNone/>
            </a:pPr>
            <a:r>
              <a:rPr lang="en-GB" sz="1300" dirty="0">
                <a:solidFill>
                  <a:srgbClr val="21122B"/>
                </a:solidFill>
                <a:latin typeface="Calibri" pitchFamily="34" charset="0"/>
                <a:ea typeface="Calibri" pitchFamily="34" charset="-122"/>
                <a:cs typeface="Calibri" pitchFamily="34" charset="-120"/>
              </a:rPr>
              <a:t>I comment on some words and their effects and use some terms, not always accurately.</a:t>
            </a:r>
            <a:endParaRPr lang="en-GB" sz="1300" dirty="0"/>
          </a:p>
        </p:txBody>
      </p:sp>
      <p:sp>
        <p:nvSpPr>
          <p:cNvPr id="10" name="Shape 8"/>
          <p:cNvSpPr/>
          <p:nvPr/>
        </p:nvSpPr>
        <p:spPr>
          <a:xfrm>
            <a:off x="658368" y="3714750"/>
            <a:ext cx="8028432" cy="811530"/>
          </a:xfrm>
          <a:prstGeom prst="rect">
            <a:avLst/>
          </a:prstGeom>
          <a:solidFill>
            <a:srgbClr val="F3F0F8"/>
          </a:solidFill>
          <a:ln w="9525">
            <a:solidFill>
              <a:srgbClr val="DDD3E6"/>
            </a:solidFill>
            <a:prstDash val="solid"/>
          </a:ln>
        </p:spPr>
      </p:sp>
      <p:sp>
        <p:nvSpPr>
          <p:cNvPr id="11" name="Text 9"/>
          <p:cNvSpPr txBox="1"/>
          <p:nvPr/>
        </p:nvSpPr>
        <p:spPr>
          <a:xfrm>
            <a:off x="841248" y="3714750"/>
            <a:ext cx="7662672" cy="811530"/>
          </a:xfrm>
          <a:prstGeom prst="rect">
            <a:avLst/>
          </a:prstGeom>
          <a:noFill/>
          <a:ln/>
        </p:spPr>
        <p:txBody>
          <a:bodyPr wrap="square" lIns="0" tIns="0" rIns="0" bIns="0" rtlCol="0" anchor="ctr"/>
          <a:lstStyle/>
          <a:p>
            <a:pPr indent="0" marL="0">
              <a:buNone/>
            </a:pPr>
            <a:r>
              <a:rPr lang="en-GB" sz="1300" b="1" dirty="0">
                <a:solidFill>
                  <a:srgbClr val="4A2545"/>
                </a:solidFill>
                <a:latin typeface="Calibri" pitchFamily="34" charset="0"/>
                <a:ea typeface="Calibri" pitchFamily="34" charset="-122"/>
                <a:cs typeface="Calibri" pitchFamily="34" charset="-120"/>
              </a:rPr>
              <a:t>Level 1 (1–3)  </a:t>
            </a:r>
            <a:pPr indent="0" marL="0">
              <a:buNone/>
            </a:pPr>
            <a:r>
              <a:rPr lang="en-GB" sz="1300" b="1" dirty="0">
                <a:solidFill>
                  <a:srgbClr val="6E44A8"/>
                </a:solidFill>
                <a:latin typeface="Calibri" pitchFamily="34" charset="0"/>
                <a:ea typeface="Calibri" pitchFamily="34" charset="-122"/>
                <a:cs typeface="Calibri" pitchFamily="34" charset="-120"/>
              </a:rPr>
              <a:t>Simple, limited comment</a:t>
            </a:r>
            <a:endParaRPr lang="en-GB" sz="1300" dirty="0"/>
          </a:p>
          <a:p>
            <a:pPr indent="0" marL="0">
              <a:buNone/>
            </a:pPr>
            <a:r>
              <a:rPr lang="en-GB" sz="1300" dirty="0">
                <a:solidFill>
                  <a:srgbClr val="21122B"/>
                </a:solidFill>
                <a:latin typeface="Calibri" pitchFamily="34" charset="0"/>
                <a:ea typeface="Calibri" pitchFamily="34" charset="-122"/>
                <a:cs typeface="Calibri" pitchFamily="34" charset="-120"/>
              </a:rPr>
              <a:t>I pick out a quotation and make a simple comment, but say little about its effect.</a:t>
            </a:r>
            <a:endParaRPr lang="en-GB"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Have a go</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Practise</a:t>
            </a:r>
            <a:endParaRPr lang="en-GB" sz="1200" dirty="0"/>
          </a:p>
        </p:txBody>
      </p:sp>
      <p:sp>
        <p:nvSpPr>
          <p:cNvPr id="4" name="Text 2"/>
          <p:cNvSpPr txBox="1"/>
          <p:nvPr/>
        </p:nvSpPr>
        <p:spPr>
          <a:xfrm>
            <a:off x="658368" y="960120"/>
            <a:ext cx="8028432" cy="822960"/>
          </a:xfrm>
          <a:prstGeom prst="rect">
            <a:avLst/>
          </a:prstGeom>
          <a:noFill/>
          <a:ln/>
        </p:spPr>
        <p:txBody>
          <a:bodyPr wrap="square" lIns="0" tIns="0" rIns="0" bIns="0" rtlCol="0" anchor="t"/>
          <a:lstStyle/>
          <a:p>
            <a:pPr indent="0" marL="0">
              <a:buNone/>
            </a:pPr>
            <a:r>
              <a:rPr lang="en-GB" sz="1600" dirty="0">
                <a:solidFill>
                  <a:srgbClr val="6E44A8"/>
                </a:solidFill>
                <a:latin typeface="Calibri" pitchFamily="34" charset="0"/>
                <a:ea typeface="Calibri" pitchFamily="34" charset="-122"/>
                <a:cs typeface="Calibri" pitchFamily="34" charset="-120"/>
              </a:rPr>
              <a:t>Now look at the second part: lines 20 to 29.</a:t>
            </a:r>
            <a:endParaRPr lang="en-GB" sz="1600" dirty="0"/>
          </a:p>
        </p:txBody>
      </p:sp>
      <p:sp>
        <p:nvSpPr>
          <p:cNvPr id="5" name="Text 3"/>
          <p:cNvSpPr txBox="1"/>
          <p:nvPr/>
        </p:nvSpPr>
        <p:spPr>
          <a:xfrm>
            <a:off x="658368" y="1874520"/>
            <a:ext cx="8028432" cy="2377440"/>
          </a:xfrm>
          <a:prstGeom prst="rect">
            <a:avLst/>
          </a:prstGeom>
          <a:solidFill>
            <a:srgbClr val="4A2545"/>
          </a:solidFill>
          <a:ln/>
        </p:spPr>
        <p:txBody>
          <a:bodyPr wrap="square" lIns="177800" tIns="101600" rIns="177800" bIns="101600" rtlCol="0" anchor="ctr"/>
          <a:lstStyle/>
          <a:p>
            <a:pPr indent="0" marL="0">
              <a:buNone/>
            </a:pPr>
            <a:r>
              <a:rPr lang="en-GB" sz="2000" b="1" dirty="0">
                <a:solidFill>
                  <a:srgbClr val="FFFFFF"/>
                </a:solidFill>
                <a:latin typeface="Calibri" pitchFamily="34" charset="0"/>
                <a:ea typeface="Calibri" pitchFamily="34" charset="-122"/>
                <a:cs typeface="Calibri" pitchFamily="34" charset="-120"/>
              </a:rPr>
              <a:t>How does Whymper use language to show the guides’ fear? Write two What–How–Why sentences, one about “cried like infants” and one about the repeated cry “We are lost! we are lost!”</a:t>
            </a:r>
            <a:endParaRPr lang="en-GB"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Green pen</a:t>
            </a:r>
            <a:endParaRPr lang="en-GB" sz="2400" dirty="0"/>
          </a:p>
        </p:txBody>
      </p:sp>
      <p:sp>
        <p:nvSpPr>
          <p:cNvPr id="3" name="Text 1"/>
          <p:cNvSpPr txBox="1"/>
          <p:nvPr/>
        </p:nvSpPr>
        <p:spPr>
          <a:xfrm>
            <a:off x="658368" y="914400"/>
            <a:ext cx="8028432" cy="411480"/>
          </a:xfrm>
          <a:prstGeom prst="rect">
            <a:avLst/>
          </a:prstGeom>
          <a:noFill/>
          <a:ln/>
        </p:spPr>
        <p:txBody>
          <a:bodyPr wrap="square" lIns="0" tIns="0" rIns="0" bIns="0" rtlCol="0" anchor="t"/>
          <a:lstStyle/>
          <a:p>
            <a:pPr indent="0" marL="0">
              <a:buNone/>
            </a:pPr>
            <a:r>
              <a:rPr lang="en-GB" sz="1600" dirty="0">
                <a:solidFill>
                  <a:srgbClr val="6E44A8"/>
                </a:solidFill>
                <a:latin typeface="Calibri" pitchFamily="34" charset="0"/>
                <a:ea typeface="Calibri" pitchFamily="34" charset="-122"/>
                <a:cs typeface="Calibri" pitchFamily="34" charset="-120"/>
              </a:rPr>
              <a:t>Check your work and improve it in green pen.</a:t>
            </a:r>
            <a:endParaRPr lang="en-GB" sz="1600" dirty="0"/>
          </a:p>
        </p:txBody>
      </p:sp>
      <p:sp>
        <p:nvSpPr>
          <p:cNvPr id="4" name="Text 2"/>
          <p:cNvSpPr txBox="1"/>
          <p:nvPr/>
        </p:nvSpPr>
        <p:spPr>
          <a:xfrm>
            <a:off x="658368" y="146304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5" name="Text 3"/>
          <p:cNvSpPr txBox="1"/>
          <p:nvPr/>
        </p:nvSpPr>
        <p:spPr>
          <a:xfrm>
            <a:off x="1207008" y="141732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Did I stay inside lines 1 to 19?</a:t>
            </a:r>
            <a:endParaRPr lang="en-GB" sz="1800" dirty="0"/>
          </a:p>
        </p:txBody>
      </p:sp>
      <p:sp>
        <p:nvSpPr>
          <p:cNvPr id="6" name="Text 4"/>
          <p:cNvSpPr txBox="1"/>
          <p:nvPr/>
        </p:nvSpPr>
        <p:spPr>
          <a:xfrm>
            <a:off x="658368" y="224028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7" name="Text 5"/>
          <p:cNvSpPr txBox="1"/>
          <p:nvPr/>
        </p:nvSpPr>
        <p:spPr>
          <a:xfrm>
            <a:off x="1207008" y="219456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Did I name a word class with an adjective at least twice?</a:t>
            </a:r>
            <a:endParaRPr lang="en-GB" sz="1800" dirty="0"/>
          </a:p>
        </p:txBody>
      </p:sp>
      <p:sp>
        <p:nvSpPr>
          <p:cNvPr id="8" name="Text 6"/>
          <p:cNvSpPr txBox="1"/>
          <p:nvPr/>
        </p:nvSpPr>
        <p:spPr>
          <a:xfrm>
            <a:off x="658368" y="301752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9" name="Text 7"/>
          <p:cNvSpPr txBox="1"/>
          <p:nvPr/>
        </p:nvSpPr>
        <p:spPr>
          <a:xfrm>
            <a:off x="1207008" y="297180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Did I write one sentence about a sentence form?</a:t>
            </a:r>
            <a:endParaRPr lang="en-GB" sz="1800" dirty="0"/>
          </a:p>
        </p:txBody>
      </p:sp>
      <p:sp>
        <p:nvSpPr>
          <p:cNvPr id="10" name="Text 8"/>
          <p:cNvSpPr txBox="1"/>
          <p:nvPr/>
        </p:nvSpPr>
        <p:spPr>
          <a:xfrm>
            <a:off x="658368" y="379476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11" name="Text 9"/>
          <p:cNvSpPr txBox="1"/>
          <p:nvPr/>
        </p:nvSpPr>
        <p:spPr>
          <a:xfrm>
            <a:off x="1207008" y="374904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Underline your best Why. If there is no Why, add one now.</a:t>
            </a:r>
            <a:endParaRPr lang="en-GB" sz="1800" dirty="0"/>
          </a:p>
        </p:txBody>
      </p:sp>
    </p:spTree>
  </p:cSld>
  <p:clrMapOvr>
    <a:masterClrMapping/>
  </p:clrMapOvr>
</p:sld>
</file>

<file path=ppt/theme/theme1.xml><?xml version="1.0" encoding="utf-8"?>
<a:theme xmlns:a="http://schemas.openxmlformats.org/drawingml/2006/main" name="Between the Lines">
  <a:themeElements>
    <a:clrScheme name="Between the Lines">
      <a:dk1>
        <a:srgbClr val="21122B"/>
      </a:dk1>
      <a:lt1>
        <a:srgbClr val="FFFFFF"/>
      </a:lt1>
      <a:dk2>
        <a:srgbClr val="4A2545"/>
      </a:dk2>
      <a:lt2>
        <a:srgbClr val="FAF5E9"/>
      </a:lt2>
      <a:accent1>
        <a:srgbClr val="6E44A8"/>
      </a:accent1>
      <a:accent2>
        <a:srgbClr val="4A2545"/>
      </a:accent2>
      <a:accent3>
        <a:srgbClr val="C9D3E3"/>
      </a:accent3>
      <a:accent4>
        <a:srgbClr val="F3F0F8"/>
      </a:accent4>
      <a:accent5>
        <a:srgbClr val="EBF2F8"/>
      </a:accent5>
      <a:accent6>
        <a:srgbClr val="F4D67B"/>
      </a:accent6>
      <a:hlink>
        <a:srgbClr val="6E44A8"/>
      </a:hlink>
      <a:folHlink>
        <a:srgbClr val="4A2545"/>
      </a:folHlink>
    </a:clrScheme>
    <a:fontScheme name="Between the Lin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Between the Lines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Raising Achievement: Language Paper 2, drill 1: The rope broke on the Matterhorn</dc:title>
  <dc:subject>PptxGenJS Presentation</dc:subject>
  <dc:creator>Between the Lines</dc:creator>
  <cp:lastModifiedBy>Between the Lines</cp:lastModifiedBy>
  <cp:revision>1</cp:revision>
  <dcterms:created xsi:type="dcterms:W3CDTF">2026-10-10T21:57:36Z</dcterms:created>
  <dcterms:modified xsi:type="dcterms:W3CDTF">2026-10-10T21:57:36Z</dcterms:modified>
</cp:coreProperties>
</file>