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ce69265e-470d-7ba2-7d1d-15e8a5367e69}">
          <p14:sldIdLst>
            <p14:sldId id="256"/>
          </p14:sldIdLst>
        </p14:section>
        <p14:section name="Know" id="{cd631a97-9832-a026-d4b0-c7069e8c23d4}">
          <p14:sldIdLst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Apply" id="{3d43ef99-ed6d-a2bc-15e2-41ca179d46e9}">
          <p14:sldIdLst>
            <p14:sldId id="263"/>
            <p14:sldId id="264"/>
            <p14:sldId id="265"/>
            <p14:sldId id="266"/>
          </p14:sldIdLst>
        </p14:section>
        <p14:section name="Master" id="{b2f5fc19-0ffb-fbcd-48fd-61035736b3d7}">
          <p14:sldIdLst>
            <p14:sldId id="267"/>
            <p14:sldId id="268"/>
            <p14:sldId id="269"/>
            <p14:sldId id="270"/>
            <p14:sldId id="271"/>
            <p14:sldId id="272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GB"/>
              <a:t>7/23/19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GB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Timings (minutes): Do Now 3, Focus reminder and extract 3, Quotation Explosion 4, Technique 2, The Question: plan 8, Model and green pen 3, Have a go 2. Read the aside aloud with a pause at each question mark so students hear how unsettled he is. Common error: saying the witches tell Macbeth to kill Duncan. They do not. The “suggestion” comes from his own mind. If time is short, set Have a go as home learning.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answer in silence, without notes. Answers are on the next slide.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self-mark in a different colour.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Read the reminder aloud. Ask one student to put the first point in their own words.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/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Quick answers, out loud or on mini whiteboards.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Correct any misreadings now, before the analysis.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copy the quotation in the middle of a page and annotate it as you go through the questions.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answer in note form around the quotation. Take answers before showing the next slide.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add anything they missed in a different colour.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Model the technique on the example, then give students two or three minutes for the task.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Read the question aloud. Students underline the focus and the lines or part of the text it names.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Go through the plan. The first step says how much to write today.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Time it. Give a one-minute warning.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What makes it work: The thesis answers the question with an idea, not a retelling of the plot. Each point has a short, exact quotation and names a method (verb, rhetorical question, vision). The points come from the extract and two other moments in the play. Context gets its own line and links back to the thesis.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/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 no longer asks why he yields: he names Malcolm as a “step” he must “fall down, or else o’erleap”. He still hides from himself (“Stars, hide your fires!”), so shame remains, but he is now planning, where before he was only shaken.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Give students three minutes. Collect the sheets to see what to reteach next time.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GB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TL_TITLE">
    <p:bg>
      <p:bgPr>
        <a:solidFill>
          <a:srgbClr val="FA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0"/>
            <a:ext cx="22860" cy="5143500"/>
          </a:xfrm>
          <a:prstGeom prst="rect">
            <a:avLst/>
          </a:prstGeom>
          <a:solidFill>
            <a:srgbClr val="6E44A8">
              <a:alpha val="90000"/>
            </a:srgbClr>
          </a:solidFill>
          <a:ln w="12700">
            <a:solidFill>
              <a:srgbClr val="6E44A8"/>
            </a:solidFill>
            <a:prstDash val="solid"/>
          </a:ln>
        </p:spPr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658368" y="1444752"/>
            <a:ext cx="8028432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GB" sz="12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58368" y="1792224"/>
            <a:ext cx="8028432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GB" sz="28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GB" sz="28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58368" y="3163824"/>
            <a:ext cx="8028432" cy="138988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GB" sz="14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GB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TL_CONTENT">
    <p:bg>
      <p:bgPr>
        <a:solidFill>
          <a:srgbClr val="FAF5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0"/>
            <a:ext cx="22860" cy="5143500"/>
          </a:xfrm>
          <a:prstGeom prst="rect">
            <a:avLst/>
          </a:prstGeom>
          <a:solidFill>
            <a:srgbClr val="6E44A8">
              <a:alpha val="90000"/>
            </a:srgbClr>
          </a:solidFill>
          <a:ln w="12700">
            <a:solidFill>
              <a:srgbClr val="6E44A8"/>
            </a:solidFill>
            <a:prstDash val="solid"/>
          </a:ln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GB" sz="2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TL_LILAC">
    <p:bg>
      <p:bgPr>
        <a:solidFill>
          <a:srgbClr val="F3F0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048" y="0"/>
            <a:ext cx="22860" cy="5143500"/>
          </a:xfrm>
          <a:prstGeom prst="rect">
            <a:avLst/>
          </a:prstGeom>
          <a:solidFill>
            <a:srgbClr val="6E44A8">
              <a:alpha val="90000"/>
            </a:srgbClr>
          </a:solidFill>
          <a:ln w="12700">
            <a:solidFill>
              <a:srgbClr val="6E44A8"/>
            </a:solidFill>
            <a:prstDash val="solid"/>
          </a:ln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GB" sz="2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658368" y="1444752"/>
            <a:ext cx="8028432" cy="329184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GB" sz="1200" b="1" spc="100" kern="0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RAISING ACHIEVEMENT · MACBETH · DRILL 1</a:t>
            </a:r>
            <a:endParaRPr lang="en-GB" sz="12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58368" y="1792224"/>
            <a:ext cx="80284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GB" sz="28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truths are told</a:t>
            </a:r>
            <a:endParaRPr lang="en-GB" sz="2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58368" y="3163824"/>
            <a:ext cx="8028432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Macbeth</a:t>
            </a:r>
            <a:endParaRPr lang="en-GB" sz="1400" dirty="0"/>
          </a:p>
          <a:p>
            <a:pPr algn="l" indent="0" marL="0">
              <a:buNone/>
            </a:pPr>
            <a:r>
              <a:rPr lang="en-GB" sz="14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Today: how Macbeth reacts when the first prophecy comes true</a:t>
            </a:r>
            <a:endParaRPr lang="en-GB" sz="1400" dirty="0"/>
          </a:p>
          <a:p>
            <a:pPr algn="l" indent="0" marL="0">
              <a:buNone/>
            </a:pPr>
            <a:r>
              <a:rPr lang="en-GB" sz="14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minutes</a:t>
            </a:r>
            <a:endParaRPr lang="en-GB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 Now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10642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GB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207008" y="105156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tells Duncan about “brave Macbeth” in Act 1 Scene 2?</a:t>
            </a:r>
            <a:endParaRPr lang="en-GB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183794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GB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178308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title does Macbeth already hold at the start of the play?</a:t>
            </a:r>
            <a:endParaRPr lang="en-GB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256946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GB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251460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three things do the witches call Macbeth in Act 1 Scene 3?</a:t>
            </a:r>
            <a:endParaRPr lang="en-GB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30098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GB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207008" y="324612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which year was Macbeth probably first performed?</a:t>
            </a:r>
            <a:endParaRPr lang="en-GB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" y="403250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GB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207008" y="397764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‘the divine right of kings’ mean?</a:t>
            </a:r>
            <a:endParaRPr lang="en-GB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 Now: answers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10642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GB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207008" y="103327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tells Duncan about “brave Macbeth” in Act 1 Scene 2?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wounded Captain (a sergeant) who fought in the battle</a:t>
            </a:r>
            <a:endParaRPr lang="en-GB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183794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GB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176479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title does Macbeth already hold at the start of the play?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Thane of Glamis</a:t>
            </a:r>
            <a:endParaRPr lang="en-GB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256946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GB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249631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three things do the witches call Macbeth in Act 1 Scene 3?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Thane of Glamis, Thane of Cawdor and king hereafter</a:t>
            </a:r>
            <a:endParaRPr lang="en-GB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30098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GB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207008" y="322783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which year was Macbeth probably first performed?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1606</a:t>
            </a:r>
            <a:endParaRPr lang="en-GB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" y="403250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GB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207008" y="395935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‘the divine right of kings’ mean?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belief that a king is chosen by God and answers only to God</a:t>
            </a:r>
            <a:endParaRPr lang="en-GB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Focus reminder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960120"/>
            <a:ext cx="8028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700" b="1" dirty="0">
                <a:solidFill>
                  <a:srgbClr val="4A2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Macbeth question asks you to do</a:t>
            </a:r>
            <a:endParaRPr lang="en-GB" sz="1700" dirty="0"/>
          </a:p>
        </p:txBody>
      </p:sp>
      <p:sp>
        <p:nvSpPr>
          <p:cNvPr id="5" name="Shape 3"/>
          <p:cNvSpPr/>
          <p:nvPr/>
        </p:nvSpPr>
        <p:spPr>
          <a:xfrm>
            <a:off x="658368" y="1508760"/>
            <a:ext cx="8028432" cy="644652"/>
          </a:xfrm>
          <a:prstGeom prst="rect">
            <a:avLst/>
          </a:prstGeom>
          <a:solidFill>
            <a:srgbClr val="F3F0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41248" y="1508760"/>
            <a:ext cx="7662672" cy="644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the extract. Pick a short quotation and zoom in on one word or method.</a:t>
            </a:r>
            <a:endParaRPr lang="en-GB" sz="1700" dirty="0"/>
          </a:p>
        </p:txBody>
      </p:sp>
      <p:sp>
        <p:nvSpPr>
          <p:cNvPr id="7" name="Shape 5"/>
          <p:cNvSpPr/>
          <p:nvPr/>
        </p:nvSpPr>
        <p:spPr>
          <a:xfrm>
            <a:off x="658368" y="2263140"/>
            <a:ext cx="8028432" cy="644652"/>
          </a:xfrm>
          <a:prstGeom prst="rect">
            <a:avLst/>
          </a:prstGeom>
          <a:solidFill>
            <a:srgbClr val="F3F0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41248" y="2263140"/>
            <a:ext cx="7662672" cy="644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‘Shakespeare presents Macbeth as...’. He is a character Shakespeare built, not a real person.</a:t>
            </a:r>
            <a:endParaRPr lang="en-GB" sz="1700" dirty="0"/>
          </a:p>
        </p:txBody>
      </p:sp>
      <p:sp>
        <p:nvSpPr>
          <p:cNvPr id="9" name="Shape 7"/>
          <p:cNvSpPr/>
          <p:nvPr/>
        </p:nvSpPr>
        <p:spPr>
          <a:xfrm>
            <a:off x="658368" y="3017520"/>
            <a:ext cx="8028432" cy="644652"/>
          </a:xfrm>
          <a:prstGeom prst="rect">
            <a:avLst/>
          </a:prstGeom>
          <a:solidFill>
            <a:srgbClr val="F3F0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41248" y="3017520"/>
            <a:ext cx="7662672" cy="644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link to the play as a whole: how is Macbeth different earlier or later?</a:t>
            </a:r>
            <a:endParaRPr lang="en-GB" sz="1700" dirty="0"/>
          </a:p>
        </p:txBody>
      </p:sp>
      <p:sp>
        <p:nvSpPr>
          <p:cNvPr id="11" name="Shape 9"/>
          <p:cNvSpPr/>
          <p:nvPr/>
        </p:nvSpPr>
        <p:spPr>
          <a:xfrm>
            <a:off x="658368" y="3771900"/>
            <a:ext cx="8028432" cy="644652"/>
          </a:xfrm>
          <a:prstGeom prst="rect">
            <a:avLst/>
          </a:prstGeom>
          <a:solidFill>
            <a:srgbClr val="F3F0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41248" y="3771900"/>
            <a:ext cx="7662672" cy="644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why: what does Shakespeare want his Jacobean audience to think or feel?</a:t>
            </a:r>
            <a:endParaRPr lang="en-GB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Macbeth’s aside after Ross’s news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896112"/>
            <a:ext cx="8028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150" i="1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William Shakespeare · 1606 · Act 1 Scene 3</a:t>
            </a:r>
            <a:endParaRPr lang="en-GB" sz="1150" dirty="0"/>
          </a:p>
        </p:txBody>
      </p:sp>
      <p:sp>
        <p:nvSpPr>
          <p:cNvPr id="5" name="Shape 3"/>
          <p:cNvSpPr/>
          <p:nvPr/>
        </p:nvSpPr>
        <p:spPr>
          <a:xfrm>
            <a:off x="658368" y="1234440"/>
            <a:ext cx="8028432" cy="3611880"/>
          </a:xfrm>
          <a:prstGeom prst="rect">
            <a:avLst/>
          </a:prstGeom>
          <a:solidFill>
            <a:srgbClr val="FFFFFF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344168"/>
            <a:ext cx="41148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GB" sz="123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23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23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23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GB" sz="123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23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23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23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23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GB" sz="123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23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23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23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23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GB" sz="123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23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23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23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344168"/>
            <a:ext cx="7251192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MACBETH.</a:t>
            </a:r>
            <a:endParaRPr lang="en-GB" sz="123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truths are told,</a:t>
            </a:r>
            <a:endParaRPr lang="en-GB" sz="123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happy prologues to the swelling act</a:t>
            </a:r>
            <a:endParaRPr lang="en-GB" sz="123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the imperial theme.</a:t>
            </a:r>
            <a:endParaRPr lang="en-GB" sz="123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thank you, gentlemen.</a:t>
            </a:r>
            <a:endParaRPr lang="en-GB" sz="123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supernatural soliciting</a:t>
            </a:r>
            <a:endParaRPr lang="en-GB" sz="123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Cannot be ill; cannot be good. If ill,</a:t>
            </a:r>
            <a:endParaRPr lang="en-GB" sz="123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hath it given me earnest of success,</a:t>
            </a:r>
            <a:endParaRPr lang="en-GB" sz="123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Commencing in a truth? I am Thane of Cawdor:</a:t>
            </a:r>
            <a:endParaRPr lang="en-GB" sz="123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good, why do I yield to that suggestion</a:t>
            </a:r>
            <a:endParaRPr lang="en-GB" sz="123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Whose horrid image doth unfix my hair,</a:t>
            </a:r>
            <a:endParaRPr lang="en-GB" sz="123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make my seated heart knock at my ribs,</a:t>
            </a:r>
            <a:endParaRPr lang="en-GB" sz="123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Against the use of nature? Present fears</a:t>
            </a:r>
            <a:endParaRPr lang="en-GB" sz="123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less than horrible imaginings.</a:t>
            </a:r>
            <a:endParaRPr lang="en-GB" sz="123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thought, whose murder yet is but fantastical,</a:t>
            </a:r>
            <a:endParaRPr lang="en-GB" sz="123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Shakes so my single state of man</a:t>
            </a:r>
            <a:endParaRPr lang="en-GB" sz="123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function is smother’d in surmise,</a:t>
            </a:r>
            <a:endParaRPr lang="en-GB" sz="123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23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nothing is but what is not.</a:t>
            </a:r>
            <a:endParaRPr lang="en-GB" sz="12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 understanding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10642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GB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207008" y="105156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news has Macbeth just heard?</a:t>
            </a:r>
            <a:endParaRPr lang="en-GB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183794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GB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178308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“two truths” does he mean?</a:t>
            </a:r>
            <a:endParaRPr lang="en-GB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256946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GB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251460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“horrid image” do to his body?</a:t>
            </a:r>
            <a:endParaRPr lang="en-GB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30098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GB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207008" y="3246120"/>
            <a:ext cx="7479792" cy="6766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hears this speech?</a:t>
            </a:r>
            <a:endParaRPr lang="en-GB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 understanding: answers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10642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GB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207008" y="103327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news has Macbeth just heard?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Ross has told him he is now Thane of Cawdor.</a:t>
            </a:r>
            <a:endParaRPr lang="en-GB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183794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GB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176479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“two truths” does he mean?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two prophecies: Thane of Glamis and Thane of Cawdor.</a:t>
            </a:r>
            <a:endParaRPr lang="en-GB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256946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GB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249631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“horrid image” do to his body?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makes his hair stand on end and his heart knock against his ribs.</a:t>
            </a:r>
            <a:endParaRPr lang="en-GB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300984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GB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207008" y="3227832"/>
            <a:ext cx="7479792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5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hears this speech?</a:t>
            </a:r>
            <a:endParaRPr lang="en-GB" sz="1150" dirty="0"/>
          </a:p>
          <a:p>
            <a:pPr indent="0" marL="0">
              <a:buNone/>
            </a:pPr>
            <a:r>
              <a:rPr lang="en-GB" sz="14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the audience. It is an aside.</a:t>
            </a:r>
            <a:endParaRPr lang="en-GB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Quotation explosion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1024128" y="1188720"/>
            <a:ext cx="7296912" cy="2011680"/>
          </a:xfrm>
          <a:prstGeom prst="rect">
            <a:avLst/>
          </a:prstGeom>
          <a:solidFill>
            <a:srgbClr val="4A2545"/>
          </a:solidFill>
          <a:ln/>
        </p:spPr>
        <p:txBody>
          <a:bodyPr wrap="square" lIns="203200" tIns="127000" rIns="203200" bIns="127000" rtlCol="0" anchor="ctr"/>
          <a:lstStyle/>
          <a:p>
            <a:pPr algn="ctr" indent="0" marL="0">
              <a:buNone/>
            </a:pPr>
            <a:r>
              <a:rPr lang="en-GB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"why do I yield to that suggestion Whose horrid image doth unfix my hair"</a:t>
            </a:r>
            <a:endParaRPr lang="en-GB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58368" y="3474720"/>
            <a:ext cx="80284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500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 the quotation into the middle of your page. Explode it: answer each question around it.</a:t>
            </a:r>
            <a:endParaRPr lang="en-GB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Explode it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05156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AO1</a:t>
            </a:r>
            <a:endParaRPr lang="en-GB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005840"/>
            <a:ext cx="7114032" cy="84810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“suggestion”, and what does it show about Macbeth?</a:t>
            </a:r>
            <a:endParaRPr lang="en-GB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195453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AO2</a:t>
            </a:r>
            <a:endParaRPr lang="en-GB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572768" y="1908810"/>
            <a:ext cx="7114032" cy="84810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verb “yield” suggest?</a:t>
            </a:r>
            <a:endParaRPr lang="en-GB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285750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AO2</a:t>
            </a:r>
            <a:endParaRPr lang="en-GB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572768" y="2811780"/>
            <a:ext cx="7114032" cy="84810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Shakespeare use an aside here?</a:t>
            </a:r>
            <a:endParaRPr lang="en-GB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76047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AO3</a:t>
            </a:r>
            <a:endParaRPr lang="en-GB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714750"/>
            <a:ext cx="7114032" cy="84810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would a Jacobean audience find this “horrid image” so shocking?</a:t>
            </a:r>
            <a:endParaRPr lang="en-GB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Explosion: answers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05156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AO1</a:t>
            </a:r>
            <a:endParaRPr lang="en-GB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005840"/>
            <a:ext cx="7114032" cy="84810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“suggestion”, and what does it show about Macbeth?</a:t>
            </a:r>
            <a:endParaRPr lang="en-GB" sz="1100" dirty="0"/>
          </a:p>
          <a:p>
            <a:pPr indent="0" marL="0">
              <a:buNone/>
            </a:pPr>
            <a:r>
              <a:rPr lang="en-GB" sz="135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thought of murdering Duncan. It shows the idea of murder is in his mind moments after the prophecy, before anyone has suggested it to him.</a:t>
            </a:r>
            <a:endParaRPr lang="en-GB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195453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AO2</a:t>
            </a:r>
            <a:endParaRPr lang="en-GB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572768" y="1908810"/>
            <a:ext cx="7114032" cy="84810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verb “yield” suggest?</a:t>
            </a:r>
            <a:endParaRPr lang="en-GB" sz="1100" dirty="0"/>
          </a:p>
          <a:p>
            <a:pPr indent="0" marL="0">
              <a:buNone/>
            </a:pPr>
            <a:r>
              <a:rPr lang="en-GB" sz="135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in or surrendering, like a soldier losing a fight. The warrior praised in Scene 2 is already losing a battle inside his own head.</a:t>
            </a:r>
            <a:endParaRPr lang="en-GB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285750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AO2</a:t>
            </a:r>
            <a:endParaRPr lang="en-GB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572768" y="2811780"/>
            <a:ext cx="7114032" cy="84810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Shakespeare use an aside here?</a:t>
            </a:r>
            <a:endParaRPr lang="en-GB" sz="1100" dirty="0"/>
          </a:p>
          <a:p>
            <a:pPr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the audience hears his thoughts, so we know about murder before anyone on stage does. This creates dramatic irony: the others just see him lost in thought.</a:t>
            </a:r>
            <a:endParaRPr lang="en-GB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76047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AO3</a:t>
            </a:r>
            <a:endParaRPr lang="en-GB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714750"/>
            <a:ext cx="7114032" cy="84810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GB" sz="11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would a Jacobean audience find this “horrid image” so shocking?</a:t>
            </a:r>
            <a:endParaRPr lang="en-GB" sz="1100" dirty="0"/>
          </a:p>
          <a:p>
            <a:pPr indent="0" marL="0">
              <a:buNone/>
            </a:pPr>
            <a:r>
              <a:rPr lang="en-GB" sz="115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the divine right of kings, killing a king was a sin against God as well as treason. After the Gunpowder Plot of 1605, the audience is watching a plot against a king begin in a man’s mind.</a:t>
            </a:r>
            <a:endParaRPr lang="en-GB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Embedding a short quotation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Technique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960120"/>
            <a:ext cx="80284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two to five words of quotation inside your own sentence so it reads smoothly. Short quotations let you zoom in on a single word.</a:t>
            </a:r>
            <a:endParaRPr lang="en-GB" sz="1700" dirty="0"/>
          </a:p>
        </p:txBody>
      </p:sp>
      <p:sp>
        <p:nvSpPr>
          <p:cNvPr id="5" name="Shape 3"/>
          <p:cNvSpPr/>
          <p:nvPr/>
        </p:nvSpPr>
        <p:spPr>
          <a:xfrm>
            <a:off x="658368" y="1874520"/>
            <a:ext cx="8028432" cy="1188720"/>
          </a:xfrm>
          <a:prstGeom prst="rect">
            <a:avLst/>
          </a:prstGeom>
          <a:solidFill>
            <a:srgbClr val="EBF2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41248" y="1874520"/>
            <a:ext cx="76626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700" i="1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make my seated heart knock at my ribs,</a:t>
            </a:r>
            <a:endParaRPr lang="en-GB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58368" y="3246120"/>
            <a:ext cx="80284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7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task  </a:t>
            </a:r>
            <a:pPr indent="0" marL="0">
              <a:buNone/>
            </a:pPr>
            <a:r>
              <a:rPr lang="en-GB" sz="17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one sentence that embeds “knock at my ribs” and says what it shows about Macbeth’s fear.</a:t>
            </a:r>
            <a:endParaRPr lang="en-GB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question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005840"/>
            <a:ext cx="8028432" cy="3017520"/>
          </a:xfrm>
          <a:prstGeom prst="rect">
            <a:avLst/>
          </a:prstGeom>
          <a:solidFill>
            <a:srgbClr val="4A2545"/>
          </a:solidFill>
          <a:ln/>
        </p:spPr>
        <p:txBody>
          <a:bodyPr wrap="square" lIns="177800" tIns="101600" rIns="177800" bIns="101600" rtlCol="0" anchor="ctr"/>
          <a:lstStyle/>
          <a:p>
            <a:pPr indent="0" marL="0">
              <a:buNone/>
            </a:pPr>
            <a:r>
              <a:rPr lang="en-GB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following extract from Act 1 Scene 3 of Macbeth and then answer the question that follows.</a:t>
            </a:r>
            <a:endParaRPr lang="en-GB" sz="1500" dirty="0"/>
          </a:p>
          <a:p>
            <a:pPr indent="0" marL="0">
              <a:buNone/>
            </a:pPr>
            <a:endParaRPr lang="en-GB" sz="1500" dirty="0"/>
          </a:p>
          <a:p>
            <a:pPr indent="0" marL="0">
              <a:buNone/>
            </a:pPr>
            <a:r>
              <a:rPr lang="en-GB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this point in the play Macbeth has just been told he is Thane of Cawdor, so the witches’ first prophecy has come true.</a:t>
            </a:r>
            <a:endParaRPr lang="en-GB" sz="1500" dirty="0"/>
          </a:p>
          <a:p>
            <a:pPr indent="0" marL="0">
              <a:buNone/>
            </a:pPr>
            <a:endParaRPr lang="en-GB" sz="1500" dirty="0"/>
          </a:p>
          <a:p>
            <a:pPr indent="0" marL="0">
              <a:buNone/>
            </a:pPr>
            <a:r>
              <a:rPr lang="en-GB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with this extract, how does Shakespeare present Macbeth as a man tempted by murder?</a:t>
            </a:r>
            <a:endParaRPr lang="en-GB" sz="1500" dirty="0"/>
          </a:p>
          <a:p>
            <a:pPr indent="0" marL="0">
              <a:buNone/>
            </a:pPr>
            <a:endParaRPr lang="en-GB" sz="1500" dirty="0"/>
          </a:p>
          <a:p>
            <a:pPr indent="0" marL="0">
              <a:buNone/>
            </a:pPr>
            <a:r>
              <a:rPr lang="en-GB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about:</a:t>
            </a:r>
            <a:endParaRPr lang="en-GB" sz="1500" dirty="0"/>
          </a:p>
          <a:p>
            <a:pPr indent="0" marL="0">
              <a:buNone/>
            </a:pPr>
            <a:r>
              <a:rPr lang="en-GB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how Shakespeare presents Macbeth in this extract</a:t>
            </a:r>
            <a:endParaRPr lang="en-GB" sz="1500" dirty="0"/>
          </a:p>
          <a:p>
            <a:pPr indent="0" marL="0">
              <a:buNone/>
            </a:pPr>
            <a:r>
              <a:rPr lang="en-GB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how Shakespeare presents Macbeth in the play as a whole.</a:t>
            </a:r>
            <a:endParaRPr lang="en-GB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658368" y="4206240"/>
            <a:ext cx="8028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300" i="1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Today: plan your answer. No essay. About 8 minutes.</a:t>
            </a:r>
            <a:endParaRPr lang="en-GB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 it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914400"/>
            <a:ext cx="38770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5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GB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4809744" y="914400"/>
            <a:ext cx="38770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5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tips</a:t>
            </a:r>
            <a:endParaRPr lang="en-GB" sz="1500" dirty="0"/>
          </a:p>
        </p:txBody>
      </p:sp>
      <p:sp>
        <p:nvSpPr>
          <p:cNvPr id="6" name="Shape 4"/>
          <p:cNvSpPr/>
          <p:nvPr/>
        </p:nvSpPr>
        <p:spPr>
          <a:xfrm>
            <a:off x="658368" y="1280160"/>
            <a:ext cx="3877056" cy="3291840"/>
          </a:xfrm>
          <a:prstGeom prst="rect">
            <a:avLst/>
          </a:prstGeom>
          <a:solidFill>
            <a:srgbClr val="F3F0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809744" y="1280160"/>
            <a:ext cx="3877056" cy="3291840"/>
          </a:xfrm>
          <a:prstGeom prst="rect">
            <a:avLst/>
          </a:prstGeom>
          <a:solidFill>
            <a:srgbClr val="EBF2F8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95528" y="1371600"/>
            <a:ext cx="3602736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GB" sz="135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Today: plan your answer in 8 minutes. No essay.</a:t>
            </a:r>
            <a:endParaRPr lang="en-GB" sz="1350" dirty="0"/>
          </a:p>
          <a:p>
            <a:pPr indent="0" marL="0">
              <a:spcAft>
                <a:spcPts val="600"/>
              </a:spcAft>
              <a:buNone/>
            </a:pPr>
            <a:r>
              <a:rPr lang="en-GB" sz="135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Thesis: one sentence on what Shakespeare shows about temptation through Macbeth.</a:t>
            </a:r>
            <a:endParaRPr lang="en-GB" sz="1350" dirty="0"/>
          </a:p>
          <a:p>
            <a:pPr indent="0" marL="0">
              <a:spcAft>
                <a:spcPts val="600"/>
              </a:spcAft>
              <a:buNone/>
            </a:pPr>
            <a:r>
              <a:rPr lang="en-GB" sz="135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Points: 1 from this aside, 2 from the dagger soliloquy in Act 2 Scene 1, 3 from Macbeth in Act 5. A short quotation for each.</a:t>
            </a:r>
            <a:endParaRPr lang="en-GB" sz="1350" dirty="0"/>
          </a:p>
          <a:p>
            <a:pPr indent="0" marL="0">
              <a:spcAft>
                <a:spcPts val="600"/>
              </a:spcAft>
              <a:buNone/>
            </a:pPr>
            <a:r>
              <a:rPr lang="en-GB" sz="135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Context: one line on the divine right of kings or the Gunpowder Plot.</a:t>
            </a:r>
            <a:endParaRPr lang="en-GB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946904" y="1371600"/>
            <a:ext cx="3602736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plan is notes: short lines, not full sentences.</a:t>
            </a:r>
            <a:endParaRPr lang="en-GB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‘Shakespeare presents Macbeth as...’, not “Macbeth is...”.</a:t>
            </a:r>
            <a:endParaRPr lang="en-GB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Spelling counts (AO4): Shakespeare, prophecy, ambition, aside.</a:t>
            </a:r>
            <a:endParaRPr lang="en-GB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turn</a:t>
            </a:r>
            <a:endParaRPr lang="en-GB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658368" y="1371600"/>
            <a:ext cx="80284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5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 minutes</a:t>
            </a:r>
            <a:endParaRPr lang="en-GB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2743200"/>
            <a:ext cx="80284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800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Today: plan your answer in 8 minutes. No essay.</a:t>
            </a:r>
            <a:endParaRPr lang="en-GB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 plan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005840"/>
            <a:ext cx="8028432" cy="3566160"/>
          </a:xfrm>
          <a:prstGeom prst="rect">
            <a:avLst/>
          </a:prstGeom>
          <a:solidFill>
            <a:srgbClr val="F3F0F8"/>
          </a:solidFill>
          <a:ln w="9525">
            <a:solidFill>
              <a:srgbClr val="DDD3E6"/>
            </a:solidFill>
          </a:ln>
        </p:spPr>
        <p:txBody>
          <a:bodyPr wrap="square" lIns="152400" tIns="101600" rIns="152400" bIns="10160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Thesis: Shakespeare presents Macbeth as a man tempted by murder the moment the prophecy comes true. He is horrified at first, but the horror wears away.</a:t>
            </a:r>
            <a:endParaRPr lang="en-GB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1 (extract): “why do I yield to that suggestion”. The verb “yield” makes murder an enemy he is already losing to, and the rhetorical question shows a divided mind.</a:t>
            </a:r>
            <a:endParaRPr lang="en-GB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2 (Act 2 Scene 1): “Is this a dagger which I see before me”. Temptation now has a shape and points him towards Duncan’s room.</a:t>
            </a:r>
            <a:endParaRPr lang="en-GB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3 (Act 5 Scene 5): “I have almost forgot the taste of fears”. The fear that made his heart knock at his ribs has gone.</a:t>
            </a:r>
            <a:endParaRPr lang="en-GB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Context: under the divine right of kings, killing a king was a sin against God as well as treason, and the Gunpowder Plot of 1605 was fresh in the audience’s minds.</a:t>
            </a:r>
            <a:endParaRPr lang="en-GB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Have a go: Macbeth hears that Malcolm is heir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896112"/>
            <a:ext cx="8028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150" i="1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William Shakespeare · Act 1 Scene 4</a:t>
            </a:r>
            <a:endParaRPr lang="en-GB" sz="1150" dirty="0"/>
          </a:p>
        </p:txBody>
      </p:sp>
      <p:sp>
        <p:nvSpPr>
          <p:cNvPr id="5" name="Shape 3"/>
          <p:cNvSpPr/>
          <p:nvPr/>
        </p:nvSpPr>
        <p:spPr>
          <a:xfrm>
            <a:off x="658368" y="1234440"/>
            <a:ext cx="8028432" cy="3611880"/>
          </a:xfrm>
          <a:prstGeom prst="rect">
            <a:avLst/>
          </a:prstGeom>
          <a:solidFill>
            <a:srgbClr val="FFFFFF"/>
          </a:solidFill>
          <a:ln w="9525">
            <a:solidFill>
              <a:srgbClr val="DD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344168"/>
            <a:ext cx="41148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  <a:p>
            <a:pPr algn="r"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6B5A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GB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344168"/>
            <a:ext cx="7251192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MACBETH.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Prince of Cumberland!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is a step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which I must fall down, or else o’erleap,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in my way it lies. Stars, hide your fires!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 not light see my black and deep desires.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eye wink at the hand, yet let that be,</a:t>
            </a:r>
            <a:endParaRPr lang="en-GB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GB" sz="16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the eye fears, when it is done, to see.</a:t>
            </a:r>
            <a:endParaRPr lang="en-GB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Have a go</a:t>
            </a:r>
            <a:endParaRPr lang="en-GB" sz="2400" dirty="0"/>
          </a:p>
        </p:txBody>
      </p:sp>
      <p:sp>
        <p:nvSpPr>
          <p:cNvPr id="3" name="Phase"/>
          <p:cNvSpPr txBox="1"/>
          <p:nvPr/>
        </p:nvSpPr>
        <p:spPr>
          <a:xfrm>
            <a:off x="7452360" y="429768"/>
            <a:ext cx="1234440" cy="365760"/>
          </a:xfrm>
          <a:prstGeom prst="roundRect">
            <a:avLst>
              <a:gd name="adj" fmla="val 50000"/>
            </a:avLst>
          </a:prstGeom>
          <a:solidFill>
            <a:srgbClr val="E6DEF2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200" b="1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Practise</a:t>
            </a:r>
            <a:endParaRPr lang="en-GB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960120"/>
            <a:ext cx="80284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600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this short moment from later in Act 1. Answer in two or three sentences.</a:t>
            </a:r>
            <a:endParaRPr lang="en-GB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58368" y="1874520"/>
            <a:ext cx="8028432" cy="2377440"/>
          </a:xfrm>
          <a:prstGeom prst="rect">
            <a:avLst/>
          </a:prstGeom>
          <a:solidFill>
            <a:srgbClr val="4A2545"/>
          </a:solidFill>
          <a:ln/>
        </p:spPr>
        <p:txBody>
          <a:bodyPr wrap="square" lIns="177800" tIns="101600" rIns="177800" bIns="101600" rtlCol="0" anchor="ctr"/>
          <a:lstStyle/>
          <a:p>
            <a:pPr indent="0" marL="0">
              <a:buNone/>
            </a:pPr>
            <a:r>
              <a:rPr lang="en-GB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has Macbeth’s attitude to murder moved on since his aside in Act 1 Scene 3? Use one quotation.</a:t>
            </a:r>
            <a:endParaRPr lang="en-GB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658368" y="274320"/>
            <a:ext cx="6629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GB" sz="2400" dirty="0">
                <a:solidFill>
                  <a:srgbClr val="4A25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Green pen</a:t>
            </a:r>
            <a:endParaRPr lang="en-GB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658368" y="914400"/>
            <a:ext cx="8028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GB" sz="1600" dirty="0">
                <a:solidFill>
                  <a:srgbClr val="6E44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 work and improve it in green pen.</a:t>
            </a:r>
            <a:endParaRPr lang="en-GB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658368" y="1463040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GB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207008" y="1417320"/>
            <a:ext cx="7479792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8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thesis gives an idea about Macbeth, not a summary of the plot.</a:t>
            </a:r>
            <a:endParaRPr lang="en-GB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2240280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GB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207008" y="2194560"/>
            <a:ext cx="7479792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8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point has a short, exact quotation and a named method.</a:t>
            </a:r>
            <a:endParaRPr lang="en-GB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58368" y="3017520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GB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207008" y="2971800"/>
            <a:ext cx="7479792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8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context is linked to my argument.</a:t>
            </a:r>
            <a:endParaRPr lang="en-GB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3794760"/>
            <a:ext cx="384048" cy="384048"/>
          </a:xfrm>
          <a:prstGeom prst="ellipse">
            <a:avLst/>
          </a:prstGeom>
          <a:solidFill>
            <a:srgbClr val="6E44A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GB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GB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207008" y="3749040"/>
            <a:ext cx="7479792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GB" sz="1800" dirty="0">
                <a:solidFill>
                  <a:srgbClr val="211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checked the spelling of Shakespeare, prophecy, ambition and aside (AO4).</a:t>
            </a:r>
            <a:endParaRPr lang="en-GB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tween the Lines">
  <a:themeElements>
    <a:clrScheme name="Between the Lines">
      <a:dk1>
        <a:srgbClr val="21122B"/>
      </a:dk1>
      <a:lt1>
        <a:srgbClr val="FFFFFF"/>
      </a:lt1>
      <a:dk2>
        <a:srgbClr val="4A2545"/>
      </a:dk2>
      <a:lt2>
        <a:srgbClr val="FAF5E9"/>
      </a:lt2>
      <a:accent1>
        <a:srgbClr val="6E44A8"/>
      </a:accent1>
      <a:accent2>
        <a:srgbClr val="4A2545"/>
      </a:accent2>
      <a:accent3>
        <a:srgbClr val="C9D3E3"/>
      </a:accent3>
      <a:accent4>
        <a:srgbClr val="F3F0F8"/>
      </a:accent4>
      <a:accent5>
        <a:srgbClr val="EBF2F8"/>
      </a:accent5>
      <a:accent6>
        <a:srgbClr val="F4D67B"/>
      </a:accent6>
      <a:hlink>
        <a:srgbClr val="6E44A8"/>
      </a:hlink>
      <a:folHlink>
        <a:srgbClr val="4A2545"/>
      </a:folHlink>
    </a:clrScheme>
    <a:fontScheme name="Between the Lines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Between the Lines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Raising Achievement: Macbeth, drill 1: Two truths are told</dc:title>
  <dc:subject>PptxGenJS Presentation</dc:subject>
  <dc:creator>Between the Lines</dc:creator>
  <cp:lastModifiedBy>Between the Lines</cp:lastModifiedBy>
  <cp:revision>1</cp:revision>
  <dcterms:created xsi:type="dcterms:W3CDTF">2026-10-10T21:59:19Z</dcterms:created>
  <dcterms:modified xsi:type="dcterms:W3CDTF">2026-10-10T21:59:19Z</dcterms:modified>
</cp:coreProperties>
</file>