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1db23935-4783-d88e-2d15-685093499d40}">
          <p14:sldIdLst>
            <p14:sldId id="256"/>
          </p14:sldIdLst>
        </p14:section>
        <p14:section name="Know" id="{96b6ba72-8b18-8f07-6d6a-f76839fd9b03}">
          <p14:sldIdLst>
            <p14:sldId id="257"/>
            <p14:sldId id="258"/>
            <p14:sldId id="259"/>
            <p14:sldId id="260"/>
            <p14:sldId id="261"/>
            <p14:sldId id="262"/>
          </p14:sldIdLst>
        </p14:section>
        <p14:section name="Apply" id="{35212fcc-6445-0c2c-8a66-fc41288c95af}">
          <p14:sldIdLst>
            <p14:sldId id="263"/>
            <p14:sldId id="264"/>
            <p14:sldId id="265"/>
            <p14:sldId id="266"/>
          </p14:sldIdLst>
        </p14:section>
        <p14:section name="Master" id="{d8f2c493-a234-ac74-9050-044ebc71064b}">
          <p14:sldIdLst>
            <p14:sldId id="267"/>
            <p14:sldId id="268"/>
            <p14:sldId id="269"/>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3, Focus reminder and poem 4, Quotation explosion 4, Technique 3, The question: plan 9, Green pen 2, Have a go 3. This is the first drill: model Point 1 of the plan on the board before students do Points 2 and 3. Common error: writing about the statue as if it were the king himself. Keep students on ‘Shelley presents...’. If students cannot recall any lines from ‘My Last Duchess’, let them use the Have a go lines and tell them to learn two for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 the middle of a page and annotate it as you go through the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note form around the quotation. Take answers before showing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add anything they missed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it work: The thesis names both poems and one difference. Every point has a quotation from both poems, joined by a connective. Point 3 uses structure (the volta) as evidence, as well as language. Context is one line, tied to each poet’s purpose.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Ozymandias’s power has gone: “Nothing beside remains”. The Duke’s is still at work: “I gave commands” hints that he had his wife killed, and the short clause “Then all smiles stopped together” shows how quickly he ended her life. Shelley shows power ending; Browning shows it still deadly.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POWER AND CONFLICT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Look on my Works</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The power of humans</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how Shelley shows that a ruler’s power does not last</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28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Romantic poet wrote ‘Ozymandias’?</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the poetry question, how many poems do you write about, and which one must you quote from memory?</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word in the first line of ‘My Last Duchess’ tells us the Duke has been married before?</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tyrant?</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one or two words each, what do AO1, AO2 and AO3 reward?</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Which Romantic poet wrote ‘Ozymandias’?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Percy Bysshe Shelley</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the poetry question, how many poems do you write about, and which one must you quote from memory?</a:t>
            </a:r>
            <a:endParaRPr lang="en-GB" sz="1150" dirty="0"/>
          </a:p>
          <a:p>
            <a:pPr indent="0" marL="0">
              <a:buNone/>
            </a:pPr>
            <a:r>
              <a:rPr lang="en-GB" sz="1200" b="1" dirty="0">
                <a:solidFill>
                  <a:srgbClr val="6E44A8"/>
                </a:solidFill>
                <a:latin typeface="Calibri" pitchFamily="34" charset="0"/>
                <a:ea typeface="Calibri" pitchFamily="34" charset="-122"/>
                <a:cs typeface="Calibri" pitchFamily="34" charset="-120"/>
              </a:rPr>
              <a:t>Two. The named poem is printed; the second poem, which you choose, comes from memory.</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Which word in the first line of ‘My Last Duchess’ tells us the Duke has been married before?</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“last”: she is his last (most recent) Duchess, and she is dead.</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a tyrant?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 ruler who uses power cruelly and answers to no one</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one or two words each, what do AO1, AO2 and AO3 reward?</a:t>
            </a:r>
            <a:endParaRPr lang="en-GB" sz="1150" dirty="0"/>
          </a:p>
          <a:p>
            <a:pPr indent="0" marL="0">
              <a:buNone/>
            </a:pPr>
            <a:r>
              <a:rPr lang="en-GB" sz="1350" b="1" dirty="0">
                <a:solidFill>
                  <a:srgbClr val="6E44A8"/>
                </a:solidFill>
                <a:latin typeface="Calibri" pitchFamily="34" charset="0"/>
                <a:ea typeface="Calibri" pitchFamily="34" charset="-122"/>
                <a:cs typeface="Calibri" pitchFamily="34" charset="-120"/>
              </a:rPr>
              <a:t>AO1: your response, with quotations. AO2: the poet’s methods. AO3: context.</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Comparing poems about human power</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The named poem is printed on the paper. You choose the second poem from the cluster and quote it from memory.</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Ask what kind of power each poem shows: a ruler’s, a husband’s, a system’s. Who has it and who suffers?</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Compare inside every point with both, similarly, whereas or in contrast.</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Today you plan only: a thesis and three points, each with a quotation from both poems and a comparative link.</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Ozymandias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Percy Bysshe Shelley · 1818 · The whole poem (a sonnet)</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1</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5</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10</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a:p>
            <a:pPr algn="r" indent="0" marL="0">
              <a:lnSpc>
                <a:spcPct val="100000"/>
              </a:lnSpc>
              <a:buNone/>
            </a:pPr>
            <a:r>
              <a:rPr lang="en-GB" sz="1581" dirty="0">
                <a:solidFill>
                  <a:srgbClr val="6B5A75"/>
                </a:solidFill>
                <a:latin typeface="Calibri" pitchFamily="34" charset="0"/>
                <a:ea typeface="Calibri" pitchFamily="34" charset="-122"/>
                <a:cs typeface="Calibri" pitchFamily="34" charset="-120"/>
              </a:rPr>
              <a:t> </a:t>
            </a:r>
            <a:endParaRPr lang="en-GB" sz="1581"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I met a traveller from an antique land,</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Who said—“Two vast and trunkless legs of stone</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Stand in the desert. . . . Near them, on the sand,</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Half sunk a shattered visage lies, whose frown,</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And wrinkled lip, and sneer of cold command,</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Tell that its sculptor well those passions read</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Which yet survive, stamped on these lifeless things,</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The hand that mocked them, and the heart that fed;</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And on the pedestal, these words appear:</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My name is Ozymandias, King of Kings;</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Look on my Works, ye Mighty, and despair!</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Nothing beside remains. Round the decay</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Of that colossal Wreck, boundless and bare</a:t>
            </a:r>
            <a:endParaRPr lang="en-GB" sz="1581" dirty="0"/>
          </a:p>
          <a:p>
            <a:pPr indent="0" marL="0">
              <a:lnSpc>
                <a:spcPct val="100000"/>
              </a:lnSpc>
              <a:buNone/>
            </a:pPr>
            <a:r>
              <a:rPr lang="en-GB" sz="1581" dirty="0">
                <a:solidFill>
                  <a:srgbClr val="21122B"/>
                </a:solidFill>
                <a:latin typeface="Calibri" pitchFamily="34" charset="0"/>
                <a:ea typeface="Calibri" pitchFamily="34" charset="-122"/>
                <a:cs typeface="Calibri" pitchFamily="34" charset="-120"/>
              </a:rPr>
              <a:t>The lone and level sands stretch far away.”</a:t>
            </a:r>
            <a:endParaRPr lang="en-GB" sz="158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Where is the statue now, and what state is it in?</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Who carved the face, and what did he notice about the king?</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 the words on the pedestal tell other rulers to do?</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short sentence turns the poem from the king’s proud claim to the empty desert?</a:t>
            </a:r>
            <a:endParaRPr lang="en-GB"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Where is the statue now, and what state is it in?</a:t>
            </a:r>
            <a:endParaRPr lang="en-GB" sz="1150" dirty="0"/>
          </a:p>
          <a:p>
            <a:pPr indent="0" marL="0">
              <a:buNone/>
            </a:pPr>
            <a:r>
              <a:rPr lang="en-GB" sz="1250" b="1" dirty="0">
                <a:solidFill>
                  <a:srgbClr val="6E44A8"/>
                </a:solidFill>
                <a:latin typeface="Calibri" pitchFamily="34" charset="0"/>
                <a:ea typeface="Calibri" pitchFamily="34" charset="-122"/>
                <a:cs typeface="Calibri" pitchFamily="34" charset="-120"/>
              </a:rPr>
              <a:t>In the desert. Two legs still stand; the broken face lies half sunk in the sand.</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Who carved the face, and what did he notice about the king?</a:t>
            </a:r>
            <a:endParaRPr lang="en-GB" sz="1150" dirty="0"/>
          </a:p>
          <a:p>
            <a:pPr indent="0" marL="0">
              <a:buNone/>
            </a:pPr>
            <a:r>
              <a:rPr lang="en-GB" sz="1250" b="1" dirty="0">
                <a:solidFill>
                  <a:srgbClr val="6E44A8"/>
                </a:solidFill>
                <a:latin typeface="Calibri" pitchFamily="34" charset="0"/>
                <a:ea typeface="Calibri" pitchFamily="34" charset="-122"/>
                <a:cs typeface="Calibri" pitchFamily="34" charset="-120"/>
              </a:rPr>
              <a:t>The sculptor. He saw the king’s pride and cruelty and carved them into the stone.</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 the words on the pedestal tell other rulers to do?</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Look at his works and despair, because they could never match him.</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Which short sentence turns the poem from the king’s proud claim to the empty desert?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“Nothing beside remains.” (line 12)</a:t>
            </a:r>
            <a:endParaRPr lang="en-GB"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Quotation explosion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1024128" y="1188720"/>
            <a:ext cx="7296912" cy="2011680"/>
          </a:xfrm>
          <a:prstGeom prst="rect">
            <a:avLst/>
          </a:prstGeom>
          <a:solidFill>
            <a:srgbClr val="4A2545"/>
          </a:solidFill>
          <a:ln/>
        </p:spPr>
        <p:txBody>
          <a:bodyPr wrap="square" lIns="203200" tIns="127000" rIns="203200" bIns="127000" rtlCol="0" anchor="ctr"/>
          <a:lstStyle/>
          <a:p>
            <a:pPr algn="ctr" indent="0" marL="0">
              <a:buNone/>
            </a:pPr>
            <a:r>
              <a:rPr lang="en-GB" sz="3000" b="1" dirty="0">
                <a:solidFill>
                  <a:srgbClr val="FFFFFF"/>
                </a:solidFill>
                <a:latin typeface="Calibri" pitchFamily="34" charset="0"/>
                <a:ea typeface="Calibri" pitchFamily="34" charset="-122"/>
                <a:cs typeface="Calibri" pitchFamily="34" charset="-120"/>
              </a:rPr>
              <a:t>"sneer of cold command"</a:t>
            </a:r>
            <a:endParaRPr lang="en-GB" sz="3000" dirty="0"/>
          </a:p>
        </p:txBody>
      </p:sp>
      <p:sp>
        <p:nvSpPr>
          <p:cNvPr id="5" name="Text 3"/>
          <p:cNvSpPr txBox="1"/>
          <p:nvPr/>
        </p:nvSpPr>
        <p:spPr>
          <a:xfrm>
            <a:off x="658368" y="3474720"/>
            <a:ext cx="8028432" cy="54864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Copy the quotation into the middle of your page. Explode it: answer each question around it.</a:t>
            </a:r>
            <a:endParaRPr lang="en-GB"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this phrase tell us about the kind of ruler Ozymandias was?</a:t>
            </a:r>
            <a:endParaRPr lang="en-GB" sz="17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the noun “sneer” suggest?</a:t>
            </a:r>
            <a:endParaRPr lang="en-GB" sz="17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sounds repeat in “cold command”, and what do they add?</a:t>
            </a:r>
            <a:endParaRPr lang="en-GB" sz="17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Shelley opposed kings and tyrants. Why might he want readers to see this face broken in the sand?</a:t>
            </a:r>
            <a:endParaRPr lang="en-GB"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Explosion: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this phrase tell us about the kind of ruler Ozymandias was?</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He was proud and cold. He ruled by giving orders and looked down on the people beneath him.</a:t>
            </a:r>
            <a:endParaRPr lang="en-GB" sz="11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the noun “sneer” suggest?</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A sneer is a look of contempt. Even broken, the face still shows how he scorned everyone else.</a:t>
            </a:r>
            <a:endParaRPr lang="en-GB" sz="11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Which sounds repeat in “cold command”, and what do they add?</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The hard c sound (alliteration) is sharp and clipped, like a barked order.</a:t>
            </a:r>
            <a:endParaRPr lang="en-GB" sz="11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Shelley opposed kings and tyrants. Why might he want readers to see this face broken in the sand?</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As a Romantic writing in 1818, he shows that even the greatest ruler’s power ends. It is a warning to rulers of his own time.</a:t>
            </a:r>
            <a:endParaRPr lang="en-GB"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Comparative connectives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700" dirty="0">
                <a:solidFill>
                  <a:srgbClr val="21122B"/>
                </a:solidFill>
                <a:latin typeface="Calibri" pitchFamily="34" charset="0"/>
                <a:ea typeface="Calibri" pitchFamily="34" charset="-122"/>
                <a:cs typeface="Calibri" pitchFamily="34" charset="-120"/>
              </a:rPr>
              <a:t>Words such as both, similarly, whereas and in contrast link two poems inside one sentence, so you compare as you go.</a:t>
            </a:r>
            <a:endParaRPr lang="en-GB" sz="170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“Look on my Works, ye Mighty, and despair!”</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Write one sentence that links this proud claim to the Duke’s “I gave commands”. Use whereas or similarly.</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1005840"/>
            <a:ext cx="8028432" cy="301752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Compare how poets present ideas about power in ‘Ozymandias’ and in one other poem from ‘Power and conflict’.</a:t>
            </a:r>
            <a:endParaRPr lang="en-GB" sz="2000" dirty="0"/>
          </a:p>
        </p:txBody>
      </p:sp>
      <p:sp>
        <p:nvSpPr>
          <p:cNvPr id="5" name="Text 3"/>
          <p:cNvSpPr txBox="1"/>
          <p:nvPr/>
        </p:nvSpPr>
        <p:spPr>
          <a:xfrm>
            <a:off x="658368" y="4206240"/>
            <a:ext cx="8028432" cy="3200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Today: plan your answer. No essay. About 9 minutes.</a:t>
            </a:r>
            <a:endParaRPr lang="en-GB"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1. Today: plan your answer in 9 minutes. No essay. Write a thesis, then three points with a quotation from both poems in each.</a:t>
            </a:r>
            <a:endParaRPr lang="en-GB" sz="1450" dirty="0"/>
          </a:p>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2. Partner poem: ‘My Last Duchess’. Both show a proud ruler through a work of art: a statue and a portrait.</a:t>
            </a:r>
            <a:endParaRPr lang="en-GB" sz="1450" dirty="0"/>
          </a:p>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3. Three points: pride, control of other people, and what is left of their power.</a:t>
            </a:r>
            <a:endParaRPr lang="en-GB" sz="145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Name both poems and both poets in your thesis.</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Learn short quotations from your partner poem: three or four words is enough.</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Put context inside a point (Shelley and tyranny, the real Duke of Ferrara), never in a paragraph of its own.</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9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plan your answer in 9 minutes. No essay. Write a thesis, then three points with a quotation from both poems in each.</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plan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356616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Thesis: Both Shelley and Browning show proud rulers through works of art, but Shelley’s king has lost his power to time, whereas Browning’s Duke still uses his to control and destroy.</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1 (pride): Ozymandias calls himself “King of Kings” and orders the “Mighty” to “despair”; similarly, the Duke brags about his “nine-hundred-years-old name”. Both speak in commands.</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2 (control): the “sneer of cold command” shows a king who ruled through fear; the Duke controls even who sees his wife’s face: “none puts by / The curtain I have drawn for you, but I”.</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3 (what lasts): the volta, “Nothing beside remains”, turns the proud claim into empty desert. In contrast, “I gave commands; / Then all smiles stopped together” shows the Duke’s power is still alive, and his next wife is in danger.</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Context: Shelley the Romantic hated tyranny; Browning based the Duke on a real Renaissance Duke of Ferrara.</a:t>
            </a:r>
            <a:endParaRPr lang="en-GB"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 My Last Duchess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Robert Browning · Lines 45 to 47</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Much the same smile? This grew; I gave commands;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Then all smiles stopped together. There she stands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As if alive. Will’t please you rise? We’ll meet</a:t>
            </a:r>
            <a:endParaRPr lang="en-GB"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Read these lines from ‘My Last Duchess’. Answer in two or three sentences.</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How is the Duke’s power different from what is left of Ozymandias’s power? Use one quotation from each poem.</a:t>
            </a: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My thesis names both poems and one clear difference.</a:t>
            </a:r>
            <a:endParaRPr lang="en-GB" sz="1800" dirty="0"/>
          </a:p>
        </p:txBody>
      </p:sp>
      <p:sp>
        <p:nvSpPr>
          <p:cNvPr id="6" name="Text 4"/>
          <p:cNvSpPr txBox="1"/>
          <p:nvPr/>
        </p:nvSpPr>
        <p:spPr>
          <a:xfrm>
            <a:off x="658368" y="22402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19456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Each point has a quotation from both poems.</a:t>
            </a:r>
            <a:endParaRPr lang="en-GB" sz="1800" dirty="0"/>
          </a:p>
        </p:txBody>
      </p:sp>
      <p:sp>
        <p:nvSpPr>
          <p:cNvPr id="8" name="Text 6"/>
          <p:cNvSpPr txBox="1"/>
          <p:nvPr/>
        </p:nvSpPr>
        <p:spPr>
          <a:xfrm>
            <a:off x="658368" y="301752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297180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I linked the poems in every point with a comparative connective.</a:t>
            </a:r>
            <a:endParaRPr lang="en-GB" sz="1800" dirty="0"/>
          </a:p>
        </p:txBody>
      </p:sp>
      <p:sp>
        <p:nvSpPr>
          <p:cNvPr id="10" name="Text 8"/>
          <p:cNvSpPr txBox="1"/>
          <p:nvPr/>
        </p:nvSpPr>
        <p:spPr>
          <a:xfrm>
            <a:off x="658368" y="37947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11" name="Text 9"/>
          <p:cNvSpPr txBox="1"/>
          <p:nvPr/>
        </p:nvSpPr>
        <p:spPr>
          <a:xfrm>
            <a:off x="1207008" y="374904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I added one piece of context that explains a poet’s purpose.</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Power and Conflict poetry, drill 1: Look on my Works</dc:title>
  <dc:subject>PptxGenJS Presentation</dc:subject>
  <dc:creator>Between the Lines</dc:creator>
  <cp:lastModifiedBy>Between the Lines</cp:lastModifiedBy>
  <cp:revision>1</cp:revision>
  <dcterms:created xsi:type="dcterms:W3CDTF">2026-10-10T22:07:19Z</dcterms:created>
  <dcterms:modified xsi:type="dcterms:W3CDTF">2026-10-10T22:07:19Z</dcterms:modified>
</cp:coreProperties>
</file>