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2fe259d1-5c19-9391-042b-b4f6a9f2a2d5}">
          <p14:sldIdLst>
            <p14:sldId id="256"/>
          </p14:sldIdLst>
        </p14:section>
        <p14:section name="Know" id="{1345d6b1-8675-18d7-55a1-f96ea8fe4aff}">
          <p14:sldIdLst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Apply" id="{2230b288-2e07-c2c9-1b2f-ccb4964ddc67}">
          <p14:sldIdLst>
            <p14:sldId id="264"/>
            <p14:sldId id="265"/>
            <p14:sldId id="266"/>
            <p14:sldId id="267"/>
          </p14:sldIdLst>
        </p14:section>
        <p14:section name="Master" id="{417687c5-2cfd-ad40-3ed1-241478d9c307}">
          <p14:sldIdLst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GB"/>
              <a:t>7/23/19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Timings (minutes): Do Now 3, Focus reminder and extract 3, Quotation Explosion 4, Technique 2, The Question: plan 8, Model and green pen 3, Have a go 2. Read Capulet’s lines with growing irritation: he starts calm and ends giving orders. Common error: thinking Capulet is on Romeo’s side. He is protecting his feast and his good name as a host. Point out that Romeo came to see Rosaline. Tybalt’s reading of the situation is wrong from the start.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answer in silence, without notes. Answers are on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self-mark in a different colour.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Read the reminder aloud. Ask one student to put the first point in their own words.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Quick answers, out loud or on mini whiteboards.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Correct any misreadings now, before the analysis.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copy the quotation in the middle of a page and annotate it as you go through the questions.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answer in note form around the quotation. Take answers before showing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add anything they missed in a different colour.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Model the technique on the example, then give students two or three minutes for the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Read the question aloud. Students underline the focus and the lines or part of the text it names.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Go through the plan. The first step says how much to write today.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Time it. Give a one-minute warning.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makes it work: The thesis gives an idea about Tybalt’s purpose in the play, not a description of him. Each point has a quotation of five words or fewer and names a method: short lines, a list, repetition. The points move through the play, from Act 1 to Act 3. Context is tied to a point each time, never added on at the end.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Tybalt promises that Romeo’s “intrusion”, which seems sweet now, will “convert to bitter gall” (turn into bitter poison). In Act 3 Scene 1 he hunts Romeo down and calls him a villain, and the fight that follows kills Mercutio and then Tybalt himself.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Give students three minutes. Collect the sheets to see what to reteach next time.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TL_TITLE">
    <p:bg>
      <p:bgPr>
        <a:solidFill>
          <a:srgbClr val="FA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0"/>
            <a:ext cx="22860" cy="5143500"/>
          </a:xfrm>
          <a:prstGeom prst="rect">
            <a:avLst/>
          </a:prstGeom>
          <a:solidFill>
            <a:srgbClr val="6E44A8">
              <a:alpha val="90000"/>
            </a:srgbClr>
          </a:solidFill>
          <a:ln w="12700">
            <a:solidFill>
              <a:srgbClr val="6E44A8"/>
            </a:solidFill>
            <a:prstDash val="solid"/>
          </a:ln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658368" y="1444752"/>
            <a:ext cx="8028432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GB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58368" y="1792224"/>
            <a:ext cx="8028432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28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GB" sz="2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58368" y="3163824"/>
            <a:ext cx="8028432" cy="138988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14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GB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TL_CONTENT">
    <p:bg>
      <p:bgPr>
        <a:solidFill>
          <a:srgbClr val="FA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0"/>
            <a:ext cx="22860" cy="5143500"/>
          </a:xfrm>
          <a:prstGeom prst="rect">
            <a:avLst/>
          </a:prstGeom>
          <a:solidFill>
            <a:srgbClr val="6E44A8">
              <a:alpha val="90000"/>
            </a:srgbClr>
          </a:solidFill>
          <a:ln w="12700">
            <a:solidFill>
              <a:srgbClr val="6E44A8"/>
            </a:solidFill>
            <a:prstDash val="solid"/>
          </a:ln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GB" sz="2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TL_LILAC">
    <p:bg>
      <p:bgPr>
        <a:solidFill>
          <a:srgbClr val="F3F0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0"/>
            <a:ext cx="22860" cy="5143500"/>
          </a:xfrm>
          <a:prstGeom prst="rect">
            <a:avLst/>
          </a:prstGeom>
          <a:solidFill>
            <a:srgbClr val="6E44A8">
              <a:alpha val="90000"/>
            </a:srgbClr>
          </a:solidFill>
          <a:ln w="12700">
            <a:solidFill>
              <a:srgbClr val="6E44A8"/>
            </a:solidFill>
            <a:prstDash val="solid"/>
          </a:ln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GB" sz="2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658368" y="1444752"/>
            <a:ext cx="8028432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GB" sz="1200" b="1" spc="100" kern="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ACHIEVEMENT · ROMEO AND JULIET · DRILL 1</a:t>
            </a:r>
            <a:endParaRPr lang="en-GB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58368" y="1792224"/>
            <a:ext cx="80284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GB" sz="28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villain Romeo</a:t>
            </a:r>
            <a:endParaRPr lang="en-GB" sz="2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58368" y="3163824"/>
            <a:ext cx="8028432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 and violence</a:t>
            </a:r>
            <a:endParaRPr lang="en-GB" sz="1400" dirty="0"/>
          </a:p>
          <a:p>
            <a:pPr algn="l" indent="0" marL="0">
              <a:buNone/>
            </a:pPr>
            <a:r>
              <a:rPr lang="en-GB" sz="14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how Tybalt turns a feast into a threat of violence</a:t>
            </a:r>
            <a:endParaRPr lang="en-GB" sz="1400" dirty="0"/>
          </a:p>
          <a:p>
            <a:pPr algn="l" indent="0" marL="0">
              <a:buNone/>
            </a:pPr>
            <a:r>
              <a:rPr lang="en-GB" sz="14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minutes</a:t>
            </a:r>
            <a:endParaRPr lang="en-GB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Now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5156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family does Tybalt belong to, and how is he related to Juliet?</a:t>
            </a:r>
            <a:endParaRPr lang="en-GB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8308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are Romeo and his friends wearing masks at the feast?</a:t>
            </a:r>
            <a:endParaRPr lang="en-GB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51460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the host of the feast in Act 1 Scene 5?</a:t>
            </a:r>
            <a:endParaRPr lang="en-GB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4612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Tybalt tell his servant to fetch when he hears Romeo’s voice?</a:t>
            </a:r>
            <a:endParaRPr lang="en-GB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" y="403250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GB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07008" y="397764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dramatic irony?</a:t>
            </a:r>
            <a:endParaRPr lang="en-GB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Now: answers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3327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family does Tybalt belong to, and how is he related to Juliet?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Capulets. He is Lady Capulet’s nephew, so he is Juliet’s cousin.</a:t>
            </a:r>
            <a:endParaRPr lang="en-GB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6479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are Romeo and his friends wearing masks at the feast?</a:t>
            </a:r>
            <a:endParaRPr lang="en-GB" sz="1150" dirty="0"/>
          </a:p>
          <a:p>
            <a:pPr indent="0" marL="0">
              <a:buNone/>
            </a:pPr>
            <a:r>
              <a:rPr lang="en-GB" sz="11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 masked party, and the masks hide that they are Montagues, who were not invited.</a:t>
            </a:r>
            <a:endParaRPr lang="en-GB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49631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the host of the feast in Act 1 Scene 5?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Capulet, Juliet’s father.</a:t>
            </a:r>
            <a:endParaRPr lang="en-GB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2783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Tybalt tell his servant to fetch when he hears Romeo’s voice?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rapier, a long, thin sword used for duelling.</a:t>
            </a:r>
            <a:endParaRPr lang="en-GB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" y="403250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GB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07008" y="395935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dramatic irony?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audience knows something that a character on stage does not.</a:t>
            </a:r>
            <a:endParaRPr lang="en-GB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Focus reminder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60120"/>
            <a:ext cx="8028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700" b="1" dirty="0">
                <a:solidFill>
                  <a:srgbClr val="4A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plan for the Romeo and Juliet question looks like</a:t>
            </a:r>
            <a:endParaRPr lang="en-GB" sz="1700" dirty="0"/>
          </a:p>
        </p:txBody>
      </p:sp>
      <p:sp>
        <p:nvSpPr>
          <p:cNvPr id="5" name="Shape 3"/>
          <p:cNvSpPr/>
          <p:nvPr/>
        </p:nvSpPr>
        <p:spPr>
          <a:xfrm>
            <a:off x="658368" y="150876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41248" y="150876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Thesis first: one sentence that answers the question with an idea, not a retelling.</a:t>
            </a:r>
            <a:endParaRPr lang="en-GB" sz="1700" dirty="0"/>
          </a:p>
        </p:txBody>
      </p:sp>
      <p:sp>
        <p:nvSpPr>
          <p:cNvPr id="7" name="Shape 5"/>
          <p:cNvSpPr/>
          <p:nvPr/>
        </p:nvSpPr>
        <p:spPr>
          <a:xfrm>
            <a:off x="658368" y="226314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41248" y="226314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points: one from the extract, two from other moments in the play.</a:t>
            </a:r>
            <a:endParaRPr lang="en-GB" sz="1700" dirty="0"/>
          </a:p>
        </p:txBody>
      </p:sp>
      <p:sp>
        <p:nvSpPr>
          <p:cNvPr id="9" name="Shape 7"/>
          <p:cNvSpPr/>
          <p:nvPr/>
        </p:nvSpPr>
        <p:spPr>
          <a:xfrm>
            <a:off x="658368" y="301752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41248" y="301752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point gets a short quotation and the method Shakespeare uses.</a:t>
            </a:r>
            <a:endParaRPr lang="en-GB" sz="1700" dirty="0"/>
          </a:p>
        </p:txBody>
      </p:sp>
      <p:sp>
        <p:nvSpPr>
          <p:cNvPr id="11" name="Shape 9"/>
          <p:cNvSpPr/>
          <p:nvPr/>
        </p:nvSpPr>
        <p:spPr>
          <a:xfrm>
            <a:off x="658368" y="377190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1248" y="377190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context to each point: what would an audience in the 1590s think?</a:t>
            </a:r>
            <a:endParaRPr lang="en-GB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Tybalt recognises Romeo at the feast (1 of 2)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896112"/>
            <a:ext cx="8028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150" i="1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 Shakespeare · 1597 · Act 1 Scene 5</a:t>
            </a:r>
            <a:endParaRPr lang="en-GB" sz="1150" dirty="0"/>
          </a:p>
        </p:txBody>
      </p:sp>
      <p:sp>
        <p:nvSpPr>
          <p:cNvPr id="5" name="Shape 3"/>
          <p:cNvSpPr/>
          <p:nvPr/>
        </p:nvSpPr>
        <p:spPr>
          <a:xfrm>
            <a:off x="658368" y="1234440"/>
            <a:ext cx="8028432" cy="3611880"/>
          </a:xfrm>
          <a:prstGeom prst="rect">
            <a:avLst/>
          </a:prstGeom>
          <a:solidFill>
            <a:srgbClr val="FFFFFF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344168"/>
            <a:ext cx="4114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GB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344168"/>
            <a:ext cx="7251192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TYBALT.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Uncle, this is a Montague, our foe;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villain that is hither come in spite,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scorn at our solemnity this night.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CAPULET.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Young Romeo, is it?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TYBALT.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’Tis he, that villain Romeo.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CAPULET.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thee, gentle coz, let him alone,</a:t>
            </a:r>
            <a:endParaRPr lang="en-GB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Tybalt recognises Romeo at the feast (2 of 2)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</a:t>
            </a:r>
            <a:endParaRPr lang="en-GB" sz="1200" dirty="0"/>
          </a:p>
        </p:txBody>
      </p:sp>
      <p:sp>
        <p:nvSpPr>
          <p:cNvPr id="4" name="Shape 2"/>
          <p:cNvSpPr/>
          <p:nvPr/>
        </p:nvSpPr>
        <p:spPr>
          <a:xfrm>
            <a:off x="658368" y="1234440"/>
            <a:ext cx="8028432" cy="3611880"/>
          </a:xfrm>
          <a:prstGeom prst="rect">
            <a:avLst/>
          </a:prstGeom>
          <a:solidFill>
            <a:srgbClr val="FFFFFF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344168"/>
            <a:ext cx="4114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344168"/>
            <a:ext cx="7251192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bears him like a portly gentleman;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And, to say truth, Verona brags of him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be a virtuous and well-govern’d youth.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would not for the wealth of all the town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 in my house do him disparagement.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Therefore be patient, take no note of him,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my will; the which if thou respect,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a fair presence and put off these frowns,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ill-beseeming semblance for a feast.</a:t>
            </a:r>
            <a:endParaRPr lang="en-GB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 understanding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5156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Tybalt want to fight?</a:t>
            </a:r>
            <a:endParaRPr lang="en-GB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8308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Capulet say Verona thinks of Romeo?</a:t>
            </a:r>
            <a:endParaRPr lang="en-GB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51460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Capulet tell Tybalt to leave Romeo alone?</a:t>
            </a:r>
            <a:endParaRPr lang="en-GB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4612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Tybalt think Romeo has come?</a:t>
            </a:r>
            <a:endParaRPr lang="en-GB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 understanding: answers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3327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Tybalt want to fight?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Romeo, who has come to the Capulet feast in a mask.</a:t>
            </a:r>
            <a:endParaRPr lang="en-GB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6479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Capulet say Verona thinks of Romeo?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he is “a virtuous and well-govern’d youth”.</a:t>
            </a:r>
            <a:endParaRPr lang="en-GB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49631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Capulet tell Tybalt to leave Romeo alone?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does not want trouble at his own feast, and he says “It is my will”.</a:t>
            </a:r>
            <a:endParaRPr lang="en-GB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2783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Tybalt think Romeo has come?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“scorn at our solemnity”: to mock the Capulets’ celebration.</a:t>
            </a:r>
            <a:endParaRPr lang="en-GB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Quotation explosion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1188720"/>
            <a:ext cx="7296912" cy="2011680"/>
          </a:xfrm>
          <a:prstGeom prst="rect">
            <a:avLst/>
          </a:prstGeom>
          <a:solidFill>
            <a:srgbClr val="4A2545"/>
          </a:solidFill>
          <a:ln/>
        </p:spPr>
        <p:txBody>
          <a:bodyPr wrap="square" lIns="203200" tIns="127000" rIns="203200" bIns="127000" rtlCol="0" anchor="ctr"/>
          <a:lstStyle/>
          <a:p>
            <a:pPr algn="ctr" indent="0" marL="0">
              <a:buNone/>
            </a:pPr>
            <a:r>
              <a:rPr lang="en-GB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"’Tis he, that villain Romeo."</a:t>
            </a:r>
            <a:endParaRPr lang="en-GB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3474720"/>
            <a:ext cx="80284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5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the quotation into the middle of your page. Explode it: answer each question around it.</a:t>
            </a:r>
            <a:endParaRPr lang="en-GB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Explode it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5156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AO1</a:t>
            </a:r>
            <a:endParaRPr lang="en-GB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00584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Tybalt want Capulet to let him do?</a:t>
            </a:r>
            <a:endParaRPr lang="en-GB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95453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572768" y="190881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noun “villain” suggest about how Tybalt sees Romeo?</a:t>
            </a:r>
            <a:endParaRPr lang="en-GB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85750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572768" y="281178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Tybalt’s line is short and blunt. What does this show about him?</a:t>
            </a:r>
            <a:endParaRPr lang="en-GB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76047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AO3</a:t>
            </a:r>
            <a:endParaRPr lang="en-GB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71475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would an audience in the 1590s understand Tybalt’s anger?</a:t>
            </a:r>
            <a:endParaRPr lang="en-GB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Explosion: answers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5156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AO1</a:t>
            </a:r>
            <a:endParaRPr lang="en-GB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00584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Tybalt want Capulet to let him do?</a:t>
            </a:r>
            <a:endParaRPr lang="en-GB" sz="1100" dirty="0"/>
          </a:p>
          <a:p>
            <a:pPr indent="0" marL="0">
              <a:buNone/>
            </a:pPr>
            <a:r>
              <a:rPr lang="en-GB" sz="13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Throw Romeo out or fight him. He assumes Romeo has come to insult the family, when Romeo only came to see Rosaline.</a:t>
            </a:r>
            <a:endParaRPr lang="en-GB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95453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572768" y="190881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noun “villain” suggest about how Tybalt sees Romeo?</a:t>
            </a:r>
            <a:endParaRPr lang="en-GB" sz="1100" dirty="0"/>
          </a:p>
          <a:p>
            <a:pPr indent="0" marL="0">
              <a:buNone/>
            </a:pPr>
            <a:r>
              <a:rPr lang="en-GB" sz="13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villain is a wicked, low criminal. Tybalt judges Romeo by his family name alone, before Romeo has done anything.</a:t>
            </a:r>
            <a:endParaRPr lang="en-GB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85750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572768" y="281178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Tybalt’s line is short and blunt. What does this show about him?</a:t>
            </a:r>
            <a:endParaRPr lang="en-GB" sz="1100" dirty="0"/>
          </a:p>
          <a:p>
            <a:pPr indent="0" marL="0">
              <a:buNone/>
            </a:pPr>
            <a:r>
              <a:rPr lang="en-GB" sz="13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has already made up his mind. Capulet speaks in long, calm sentences, so the contrast makes Tybalt seem hot-headed and dangerous.</a:t>
            </a:r>
            <a:endParaRPr lang="en-GB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76047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AO3</a:t>
            </a:r>
            <a:endParaRPr lang="en-GB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71475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would an audience in the 1590s understand Tybalt’s anger?</a:t>
            </a:r>
            <a:endParaRPr lang="en-GB" sz="1100" dirty="0"/>
          </a:p>
          <a:p>
            <a:pPr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great families, honour mattered hugely. An enemy walking into your house uninvited was an insult that many young men felt they had to answer with a sword.</a:t>
            </a:r>
            <a:endParaRPr lang="en-GB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Comparing two speakers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Technique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60120"/>
            <a:ext cx="80284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5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two characters speak in one extract, compare how they speak as well as what they say. Short, sharp lines and long, calm sentences tell the audience different things.</a:t>
            </a:r>
            <a:endParaRPr lang="en-GB" sz="1550" dirty="0"/>
          </a:p>
        </p:txBody>
      </p:sp>
      <p:sp>
        <p:nvSpPr>
          <p:cNvPr id="5" name="Shape 3"/>
          <p:cNvSpPr/>
          <p:nvPr/>
        </p:nvSpPr>
        <p:spPr>
          <a:xfrm>
            <a:off x="658368" y="1874520"/>
            <a:ext cx="8028432" cy="1188720"/>
          </a:xfrm>
          <a:prstGeom prst="rect">
            <a:avLst/>
          </a:prstGeom>
          <a:solidFill>
            <a:srgbClr val="EBF2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41248" y="1874520"/>
            <a:ext cx="76626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i="1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thee, gentle coz, let him alone,</a:t>
            </a:r>
            <a:endParaRPr lang="en-GB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58368" y="3246120"/>
            <a:ext cx="80284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7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task  </a:t>
            </a:r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one sentence comparing Capulet’s “gentle coz” with Tybalt’s “villain Romeo”.</a:t>
            </a:r>
            <a:endParaRPr lang="en-GB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question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05840"/>
            <a:ext cx="8028432" cy="3017520"/>
          </a:xfrm>
          <a:prstGeom prst="rect">
            <a:avLst/>
          </a:prstGeom>
          <a:solidFill>
            <a:srgbClr val="4A2545"/>
          </a:solidFill>
          <a:ln/>
        </p:spPr>
        <p:txBody>
          <a:bodyPr wrap="square" lIns="177800" tIns="101600" rIns="177800" bIns="101600" rtlCol="0" anchor="ctr"/>
          <a:lstStyle/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following extract from Act 1 Scene 5 of Romeo and Juliet and then answer the question that follows.</a:t>
            </a:r>
            <a:endParaRPr lang="en-GB" sz="1500" dirty="0"/>
          </a:p>
          <a:p>
            <a:pPr indent="0" marL="0">
              <a:buNone/>
            </a:pPr>
            <a:endParaRPr lang="en-GB" sz="1500" dirty="0"/>
          </a:p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this point in the play Capulet is holding a feast. Tybalt has just recognised Romeo’s voice, although Romeo is wearing a mask.</a:t>
            </a:r>
            <a:endParaRPr lang="en-GB" sz="1500" dirty="0"/>
          </a:p>
          <a:p>
            <a:pPr indent="0" marL="0">
              <a:buNone/>
            </a:pPr>
            <a:endParaRPr lang="en-GB" sz="1500" dirty="0"/>
          </a:p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with this extract, how does Shakespeare present Tybalt as a threat to peace?</a:t>
            </a:r>
            <a:endParaRPr lang="en-GB" sz="1500" dirty="0"/>
          </a:p>
          <a:p>
            <a:pPr indent="0" marL="0">
              <a:buNone/>
            </a:pPr>
            <a:endParaRPr lang="en-GB" sz="1500" dirty="0"/>
          </a:p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about:</a:t>
            </a:r>
            <a:endParaRPr lang="en-GB" sz="1500" dirty="0"/>
          </a:p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how Shakespeare presents Tybalt in this extract</a:t>
            </a:r>
            <a:endParaRPr lang="en-GB" sz="1500" dirty="0"/>
          </a:p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how Shakespeare presents Tybalt in the play as a whole.</a:t>
            </a:r>
            <a:endParaRPr lang="en-GB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4206240"/>
            <a:ext cx="8028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300" i="1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plan your answer. No essay. About 8 minutes.</a:t>
            </a:r>
            <a:endParaRPr lang="en-GB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it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14400"/>
            <a:ext cx="38770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5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GB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809744" y="914400"/>
            <a:ext cx="38770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5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tips</a:t>
            </a:r>
            <a:endParaRPr lang="en-GB" sz="1500" dirty="0"/>
          </a:p>
        </p:txBody>
      </p:sp>
      <p:sp>
        <p:nvSpPr>
          <p:cNvPr id="6" name="Shape 4"/>
          <p:cNvSpPr/>
          <p:nvPr/>
        </p:nvSpPr>
        <p:spPr>
          <a:xfrm>
            <a:off x="658368" y="1280160"/>
            <a:ext cx="3877056" cy="3291840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09744" y="1280160"/>
            <a:ext cx="3877056" cy="3291840"/>
          </a:xfrm>
          <a:prstGeom prst="rect">
            <a:avLst/>
          </a:prstGeom>
          <a:solidFill>
            <a:srgbClr val="EBF2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95528" y="1371600"/>
            <a:ext cx="3602736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Today: plan your answer in 8 minutes. No essay.</a:t>
            </a:r>
            <a:endParaRPr lang="en-GB" sz="1350" dirty="0"/>
          </a:p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Thesis: one sentence on what Shakespeare uses Tybalt to show about the feud.</a:t>
            </a:r>
            <a:endParaRPr lang="en-GB" sz="1350" dirty="0"/>
          </a:p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Points: 1 from this extract, 2 from Tybalt in the brawl in Act 1 Scene 1, 3 from his fight with Mercutio in Act 3 Scene 1. A short quotation for each.</a:t>
            </a:r>
            <a:endParaRPr lang="en-GB" sz="1350" dirty="0"/>
          </a:p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Add context about honour or Verona to each point.</a:t>
            </a:r>
            <a:endParaRPr lang="en-GB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946904" y="1371600"/>
            <a:ext cx="3602736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‘Shakespeare presents Tybalt as...’, not ‘Tybalt is...’.</a:t>
            </a:r>
            <a:endParaRPr lang="en-GB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quotations short: two to five words.</a:t>
            </a:r>
            <a:endParaRPr lang="en-GB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Spelling counts (AO4): Tybalt, Capulet, Montague, villain.</a:t>
            </a:r>
            <a:endParaRPr lang="en-GB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GB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658368" y="1371600"/>
            <a:ext cx="80284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5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minutes</a:t>
            </a:r>
            <a:endParaRPr lang="en-GB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2743200"/>
            <a:ext cx="80284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8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plan your answer in 8 minutes. No essay.</a:t>
            </a:r>
            <a:endParaRPr lang="en-GB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plan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05840"/>
            <a:ext cx="8028432" cy="3566160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</a:ln>
        </p:spPr>
        <p:txBody>
          <a:bodyPr wrap="square" lIns="152400" tIns="101600" rIns="152400" bIns="10160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Thesis: Shakespeare presents Tybalt as the feud in human form, a young man so ruled by family honour that peace cannot last while he is near.</a:t>
            </a:r>
            <a:endParaRPr lang="en-GB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1 (extract): he calls Romeo “that villain Romeo” before Romeo has done anything. His short, blunt lines clash with Capulet’s calm “gentle coz”, so Tybalt seems hot-headed. Context: an enemy at your feast was an insult to a family’s honour.</a:t>
            </a:r>
            <a:endParaRPr lang="en-GB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2 (Act 1 Scene 1): he hates peace “As I hate hell, all Montagues, and thee”. The list puts every Montague beside hell. Context: these “civil brawls” break the Prince’s law.</a:t>
            </a:r>
            <a:endParaRPr lang="en-GB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3 (Act 3 Scene 1): he insults Romeo again, “Thou art a villain”, and kills Mercutio. The threat from the feast comes true and starts the tragedy. Context: young gentlemen of the 1590s carried swords and fought over honour.</a:t>
            </a:r>
            <a:endParaRPr lang="en-GB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Have a go: Tybalt leaves the feast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896112"/>
            <a:ext cx="8028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150" i="1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 Shakespeare · Act 1 Scene 5</a:t>
            </a:r>
            <a:endParaRPr lang="en-GB" sz="1150" dirty="0"/>
          </a:p>
        </p:txBody>
      </p:sp>
      <p:sp>
        <p:nvSpPr>
          <p:cNvPr id="5" name="Shape 3"/>
          <p:cNvSpPr/>
          <p:nvPr/>
        </p:nvSpPr>
        <p:spPr>
          <a:xfrm>
            <a:off x="658368" y="1234440"/>
            <a:ext cx="8028432" cy="3611880"/>
          </a:xfrm>
          <a:prstGeom prst="rect">
            <a:avLst/>
          </a:prstGeom>
          <a:solidFill>
            <a:srgbClr val="FFFFFF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344168"/>
            <a:ext cx="4114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GB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344168"/>
            <a:ext cx="7251192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TYBALT.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Patience perforce with wilful choler meeting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my flesh tremble in their different greeting.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will withdraw: but this intrusion shall,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seeming sweet, convert to bitter gall.</a:t>
            </a:r>
            <a:endParaRPr lang="en-GB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Have a go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Practise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60120"/>
            <a:ext cx="80284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6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Tybalt’s last lines before he leaves the feast. Answer in two or three sentences.</a:t>
            </a:r>
            <a:endParaRPr lang="en-GB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1874520"/>
            <a:ext cx="8028432" cy="2377440"/>
          </a:xfrm>
          <a:prstGeom prst="rect">
            <a:avLst/>
          </a:prstGeom>
          <a:solidFill>
            <a:srgbClr val="4A2545"/>
          </a:solidFill>
          <a:ln/>
        </p:spPr>
        <p:txBody>
          <a:bodyPr wrap="square" lIns="177800" tIns="101600" rIns="177800" bIns="101600" rtlCol="0" anchor="ctr"/>
          <a:lstStyle/>
          <a:p>
            <a:pPr indent="0" marL="0">
              <a:buNone/>
            </a:pPr>
            <a:r>
              <a:rPr lang="en-GB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Tybalt promise here, and how does Act 3 Scene 1 prove him right? Use one quotation.</a:t>
            </a:r>
            <a:endParaRPr lang="en-GB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Green pen</a:t>
            </a:r>
            <a:endParaRPr lang="en-GB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658368" y="914400"/>
            <a:ext cx="8028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6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work and improve it in green pen.</a:t>
            </a:r>
            <a:endParaRPr lang="en-GB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46304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41732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thesis gives an idea about Tybalt, not a summary of what he does.</a:t>
            </a:r>
            <a:endParaRPr lang="en-GB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224028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219456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point has a short quotation and a named method.</a:t>
            </a:r>
            <a:endParaRPr lang="en-GB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301752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97180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added context about honour or the feud to each point.</a:t>
            </a:r>
            <a:endParaRPr lang="en-GB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79476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74904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checked the spelling of Tybalt, Capulet, Montague and villain (AO4).</a:t>
            </a:r>
            <a:endParaRPr lang="en-GB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tween the Lines">
  <a:themeElements>
    <a:clrScheme name="Between the Lines">
      <a:dk1>
        <a:srgbClr val="21122B"/>
      </a:dk1>
      <a:lt1>
        <a:srgbClr val="FFFFFF"/>
      </a:lt1>
      <a:dk2>
        <a:srgbClr val="4A2545"/>
      </a:dk2>
      <a:lt2>
        <a:srgbClr val="FAF5E9"/>
      </a:lt2>
      <a:accent1>
        <a:srgbClr val="6E44A8"/>
      </a:accent1>
      <a:accent2>
        <a:srgbClr val="4A2545"/>
      </a:accent2>
      <a:accent3>
        <a:srgbClr val="C9D3E3"/>
      </a:accent3>
      <a:accent4>
        <a:srgbClr val="F3F0F8"/>
      </a:accent4>
      <a:accent5>
        <a:srgbClr val="EBF2F8"/>
      </a:accent5>
      <a:accent6>
        <a:srgbClr val="F4D67B"/>
      </a:accent6>
      <a:hlink>
        <a:srgbClr val="6E44A8"/>
      </a:hlink>
      <a:folHlink>
        <a:srgbClr val="4A2545"/>
      </a:folHlink>
    </a:clrScheme>
    <a:fontScheme name="Between the Line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Between the Lines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Raising Achievement: Romeo and Juliet, drill 1: That villain Romeo</dc:title>
  <dc:subject>PptxGenJS Presentation</dc:subject>
  <dc:creator>Between the Lines</dc:creator>
  <cp:lastModifiedBy>Between the Lines</cp:lastModifiedBy>
  <cp:revision>1</cp:revision>
  <dcterms:created xsi:type="dcterms:W3CDTF">2026-10-10T22:00:59Z</dcterms:created>
  <dcterms:modified xsi:type="dcterms:W3CDTF">2026-10-10T22:00:59Z</dcterms:modified>
</cp:coreProperties>
</file>