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8737be93-74ba-a63b-9bc0-81e506955a28}">
          <p14:sldIdLst>
            <p14:sldId id="256"/>
          </p14:sldIdLst>
        </p14:section>
        <p14:section name="Know" id="{a9fa5a2b-0c41-b349-cb98-eb4ed6de57a7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Apply" id="{df1f9dae-d96b-b525-30e4-29a49e532fd6}">
          <p14:sldIdLst>
            <p14:sldId id="265"/>
            <p14:sldId id="266"/>
            <p14:sldId id="267"/>
            <p14:sldId id="268"/>
          </p14:sldIdLst>
        </p14:section>
        <p14:section name="Master" id="{a4f53fbf-aeb3-e93b-536b-84d02dd13931}">
          <p14:sldIdLst>
            <p14:sldId id="269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GB"/>
              <a:t>7/23/19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Timings (minutes): Do Now 3, Focus reminder, poem and check 5, Quotation explosion and technique 5, The question: plan 8, Green pen 2, Have a go 2. Read the poem aloud and pause before the last line, so students hear the drop in tone. Common error: writing that the speaker hates nature. Stanza 5 shows the opposite: the snake is the exception. The poet never names the snake. Ask why: leaving it unnamed keeps it mysterious, and a little frightening. AO3 (context) is not assessed in unseen poetry, so the explosion uses AO1 and AO2 only. Biography can be mentioned in passing, but it earns no marks.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silence, without notes. Answers are on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self-mark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reminder aloud. Ask one student to put the first point in their own words.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Quick answers, out loud or on mini whiteboards.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Correct any misreadings now, before the analysis.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copy the quotation in the middle of a page and annotate it as you go through the questions.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note form around the quotation. Take answers before showing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add anything they missed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Model the technique on the example, then give students two or three minutes for the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question aloud. Students underline the focus and the lines or part of the text it names.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 through the plan. The first step says how much to write today.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Time it. Give a one-minute warning.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makes it work: The thesis answers the question and says how the feeling changes. Each point names a method and gives a short quotation. The points follow the poem in order, so the ending gets its own point. There is no context: all the marks are for AO1 and AO2.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child stoops “to secure” what looks like a harmless “whip-lash”, but “It wrinkled, and was gone.” The short final clause is as quick as the snake: by the end of the line it has vanished, so the reader feels how impossible it is to hold.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students three minutes. Collect the sheets to see what to reteach next time.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TITLE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CONTENT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LILAC">
    <p:bg>
      <p:bgPr>
        <a:solidFill>
          <a:srgbClr val="F3F0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GB" sz="1200" b="1" spc="100" kern="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ACHIEVEMENT · UNSEEN POETRY · DRILL 1</a:t>
            </a:r>
            <a:endParaRPr lang="en-GB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narrow fellow in the grass</a:t>
            </a:r>
            <a:endParaRPr lang="en-GB" sz="2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Nature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how the poet presents the speaker’s feelings about the snake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minutes</a:t>
            </a:r>
            <a:endParaRPr lang="en-GB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we write ‘the speaker’ about the voice in a poem, and not ‘the poet’?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question 28.1 ask you to write about?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two assessment objectives are marked in question 28.1?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euphemism?</a:t>
            </a:r>
            <a:endParaRPr lang="en-GB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7764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quatrain?</a:t>
            </a:r>
            <a:endParaRPr lang="en-GB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we write ‘the speaker’ about the voice in a poem, and not ‘the poet’?</a:t>
            </a:r>
            <a:endParaRPr lang="en-GB" sz="115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voice may be an invented character, so we cannot assume it is the poet.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question 28.1 ask you to write about?</a:t>
            </a:r>
            <a:endParaRPr lang="en-GB" sz="1150" dirty="0"/>
          </a:p>
          <a:p>
            <a:pPr indent="0" marL="0">
              <a:buNone/>
            </a:pPr>
            <a:r>
              <a:rPr lang="en-GB" sz="11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poem you have not seen before: how the poet presents a feeling, idea or person named in the question.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two assessment objectives are marked in question 28.1?</a:t>
            </a:r>
            <a:endParaRPr lang="en-GB" sz="1150" dirty="0"/>
          </a:p>
          <a:p>
            <a:pPr indent="0" marL="0">
              <a:buNone/>
            </a:pPr>
            <a:r>
              <a:rPr lang="en-GB" sz="12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 (your response, backed by quotations) and AO2 (language, form and structure).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euphemism?</a:t>
            </a:r>
            <a:endParaRPr lang="en-GB" sz="1150" dirty="0"/>
          </a:p>
          <a:p>
            <a:pPr indent="0" marL="0">
              <a:buNone/>
            </a:pPr>
            <a:r>
              <a:rPr lang="en-GB" sz="11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mild or indirect word used in place of a blunt one, such as ‘passed away’ for ‘died’.</a:t>
            </a:r>
            <a:endParaRPr lang="en-GB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5935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quatrain?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stanza of four lines.</a:t>
            </a:r>
            <a:endParaRPr lang="en-GB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 reminder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4A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Question 28.1 asks you to do</a:t>
            </a:r>
            <a:endParaRPr lang="en-GB" sz="1700" dirty="0"/>
          </a:p>
        </p:txBody>
      </p:sp>
      <p:sp>
        <p:nvSpPr>
          <p:cNvPr id="5" name="Shape 3"/>
          <p:cNvSpPr/>
          <p:nvPr/>
        </p:nvSpPr>
        <p:spPr>
          <a:xfrm>
            <a:off x="658368" y="150876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50876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poem twice: first for what happens and who speaks, then for how it makes you feel.</a:t>
            </a:r>
            <a:endParaRPr lang="en-GB" sz="1700" dirty="0"/>
          </a:p>
        </p:txBody>
      </p:sp>
      <p:sp>
        <p:nvSpPr>
          <p:cNvPr id="7" name="Shape 5"/>
          <p:cNvSpPr/>
          <p:nvPr/>
        </p:nvSpPr>
        <p:spPr>
          <a:xfrm>
            <a:off x="658368" y="226314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41248" y="226314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focus in the question. Write ‘the poet presents’ and ‘the speaker’.</a:t>
            </a:r>
            <a:endParaRPr lang="en-GB" sz="1700" dirty="0"/>
          </a:p>
        </p:txBody>
      </p:sp>
      <p:sp>
        <p:nvSpPr>
          <p:cNvPr id="9" name="Shape 7"/>
          <p:cNvSpPr/>
          <p:nvPr/>
        </p:nvSpPr>
        <p:spPr>
          <a:xfrm>
            <a:off x="658368" y="301752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41248" y="301752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 method and explain its effect: imagery, sound, form or structure.</a:t>
            </a:r>
            <a:endParaRPr lang="en-GB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377190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1248" y="377190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earns no marks here, so spend your time on the words.</a:t>
            </a:r>
            <a:endParaRPr lang="en-GB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narrow fellow in the grass (1 of 3)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896112"/>
            <a:ext cx="8028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15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Emily Dickinson · 1830–1886 · Project Gutenberg #12242, Poems by Emily Dickinson, Second Series</a:t>
            </a:r>
            <a:endParaRPr lang="en-GB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narrow fellow in the grass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Occasionally rides;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may have met him, — did you not,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notice sudden is.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grass divides as with a comb,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spotted shaft is seen;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then it closes at your feet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opens further on.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endParaRPr lang="en-GB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narrow fellow in the grass (2 of 3)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Shape 2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likes a boggy acre,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floor too cool for corn.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when a child, and barefoot,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more than once, at morn,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passed, I thought, a whip-lash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Unbraiding in the sun, —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When, stooping to secure it,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wrinkled, and was gone.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endParaRPr lang="en-GB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narrow fellow in the grass (3 of 3)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Shape 2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of nature’s people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know, and they know me;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feel for them a transport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cordiality;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never met this fellow,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Attended or alone,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tighter breathing,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zero at the bone.</a:t>
            </a:r>
            <a:endParaRPr lang="en-GB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“narrow fellow”?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the snake like to live?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the speaker think the snake was when they were a child?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the speaker feel whenever they meet the snake?</a:t>
            </a:r>
            <a:endParaRPr lang="en-GB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“narrow fellow”?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snake. The poet never names it.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the snake like to live?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“a boggy acre”: cool, wet ground.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the speaker think the snake was when they were a child?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“whip-lash” lying in the sun.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the speaker feel whenever they meet the snake?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Frightened: they feel “a tighter breathing” and “zero at the bone”.</a:t>
            </a:r>
            <a:endParaRPr lang="en-GB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Quotation explosion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1188720"/>
            <a:ext cx="7296912" cy="201168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203200" tIns="127000" rIns="203200" bIns="127000" rtlCol="0" anchor="ctr"/>
          <a:lstStyle/>
          <a:p>
            <a:pPr algn="ctr" indent="0" marL="0">
              <a:buNone/>
            </a:pPr>
            <a:r>
              <a:rPr lang="en-GB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"Without a tighter breathing, And zero at the bone."</a:t>
            </a:r>
            <a:endParaRPr lang="en-GB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3474720"/>
            <a:ext cx="8028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quotation into the middle of your page. Explode it: answer each question around it.</a:t>
            </a:r>
            <a:endParaRPr lang="en-GB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Explode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feeling does this ending show, and how is it different from stanza 5?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5552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220980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phrase “zero at the bone” suggest?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45948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341376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poet save this image for the very last line?</a:t>
            </a:r>
            <a:endParaRPr lang="en-GB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Explosion: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feeling does this ending show, and how is it different from stanza 5?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Fear. In stanza 5 the speaker feels warm “cordiality” towards “nature’s people”, but the snake always brings a cold shock.</a:t>
            </a:r>
            <a:endParaRPr lang="en-GB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5552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220980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phrase “zero at the bone” suggest?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cold that reaches the skeleton: fear felt in the body, deeper than the skin. “zero” also suggests nothing, as if the speaker is emptied out.</a:t>
            </a:r>
            <a:endParaRPr lang="en-GB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45948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3413760"/>
            <a:ext cx="7114032" cy="1149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poet save this image for the very last line?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poem opens in a light, chatty tone (“did you not”), so the last line is a sudden drop, like the snake’s “notice sudden”. The reader feels the shock with the speaker.</a:t>
            </a:r>
            <a:endParaRPr lang="en-GB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Naming a method: personification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Personification gives human qualities to something that is not human. Name it, quote it, then say what it makes the reader think or feel.</a:t>
            </a:r>
            <a:endParaRPr lang="en-GB" sz="160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8028432" cy="118872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874520"/>
            <a:ext cx="7662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i="1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narrow fellow in the grass</a:t>
            </a:r>
            <a:endParaRPr lang="en-GB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3246120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  </a:t>
            </a:r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sentence explaining what calling the snake a “fellow” suggests about the speaker’s attitude at the start of the poem.</a:t>
            </a:r>
            <a:endParaRPr lang="en-GB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01752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28.1</a:t>
            </a:r>
            <a:endParaRPr lang="en-GB" sz="2000" dirty="0"/>
          </a:p>
          <a:p>
            <a:pPr indent="0" marL="0">
              <a:buNone/>
            </a:pPr>
            <a:endParaRPr lang="en-GB" sz="2000" dirty="0"/>
          </a:p>
          <a:p>
            <a:pPr indent="0" marL="0">
              <a:buNone/>
            </a:pPr>
            <a:r>
              <a:rPr lang="en-GB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‘A narrow fellow in the grass’, how does the poet present the speaker’s feelings about the snake?</a:t>
            </a:r>
            <a:endParaRPr lang="en-GB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4206240"/>
            <a:ext cx="8028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30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answer. No essay. About 8 minutes.</a:t>
            </a:r>
            <a:endParaRPr lang="en-GB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809744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tips</a:t>
            </a:r>
            <a:endParaRPr lang="en-GB" sz="1500" dirty="0"/>
          </a:p>
        </p:txBody>
      </p:sp>
      <p:sp>
        <p:nvSpPr>
          <p:cNvPr id="6" name="Shape 4"/>
          <p:cNvSpPr/>
          <p:nvPr/>
        </p:nvSpPr>
        <p:spPr>
          <a:xfrm>
            <a:off x="658368" y="1280160"/>
            <a:ext cx="3877056" cy="329184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09744" y="1280160"/>
            <a:ext cx="3877056" cy="329184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95528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Today: plan your answer in 8 minutes. No essay.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Write a one-sentence thesis: how does the speaker feel about the snake, and does the feeling change?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Plan three points in poem order: the friendly opening, the childhood memory, the frightened ending. Add a quotation and a method to each.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For each point, note one effect on the reader.</a:t>
            </a:r>
            <a:endParaRPr lang="en-GB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946904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‘the speaker’, since the voice may not be the poet.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short quotations: two to five words are enough.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the gap between the polite words and the fear underneath them.</a:t>
            </a:r>
            <a:endParaRPr lang="en-GB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1371600"/>
            <a:ext cx="8028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5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minutes</a:t>
            </a:r>
            <a:endParaRPr lang="en-GB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2743200"/>
            <a:ext cx="80284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8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 in 8 minutes. No essay.</a:t>
            </a:r>
            <a:endParaRPr lang="en-GB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plan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56616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</a:ln>
        </p:spPr>
        <p:txBody>
          <a:bodyPr wrap="square" lIns="152400" tIns="101600" rIns="152400" bIns="10160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Thesis: The speaker describes the snake in polite, almost friendly language, but the poem shows a fear underneath the politeness that the speaker cannot control.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1 (opening): personification of the snake as a “narrow fellow” who “rides”, and the chatty question “did you not”, make him sound like a gentleman caller, so the reader is drawn in.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2 (middle): the childhood memory. The metaphor of a “whip-lash” that “wrinkled, and was gone” shows a creature that is hard to see and quick, so the danger is never fixed.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3 (ending): the contrast between “cordiality” towards “nature’s people” and the bodily fear of “a tighter breathing, And zero at the bone”. The last line drops the polite tone.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Order: follow the poem from start to end so the change from politeness to fear is clear.</a:t>
            </a:r>
            <a:endParaRPr lang="en-GB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a go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again at stanzas 3 and 4. Answer in two or three sentences.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1874520"/>
            <a:ext cx="8028432" cy="237744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the poet use the speaker’s childhood memory to make the snake seem impossible to catch? Use one quotation.</a:t>
            </a:r>
            <a:endParaRPr lang="en-GB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pen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91440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work and improve it in green pen.</a:t>
            </a:r>
            <a:endParaRPr lang="en-GB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46304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41732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thesis answers the question in one sentence.</a:t>
            </a:r>
            <a:endParaRPr lang="en-GB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4028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19456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has a short quotation and a named method.</a:t>
            </a:r>
            <a:endParaRPr lang="en-GB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01752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97180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said what each method makes the reader feel or think.</a:t>
            </a:r>
            <a:endParaRPr lang="en-GB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9476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74904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plan follows the poem through to its ending.</a:t>
            </a:r>
            <a:endParaRPr lang="en-GB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tween the Lines">
  <a:themeElements>
    <a:clrScheme name="Between the Lines">
      <a:dk1>
        <a:srgbClr val="21122B"/>
      </a:dk1>
      <a:lt1>
        <a:srgbClr val="FFFFFF"/>
      </a:lt1>
      <a:dk2>
        <a:srgbClr val="4A2545"/>
      </a:dk2>
      <a:lt2>
        <a:srgbClr val="FAF5E9"/>
      </a:lt2>
      <a:accent1>
        <a:srgbClr val="6E44A8"/>
      </a:accent1>
      <a:accent2>
        <a:srgbClr val="4A2545"/>
      </a:accent2>
      <a:accent3>
        <a:srgbClr val="C9D3E3"/>
      </a:accent3>
      <a:accent4>
        <a:srgbClr val="F3F0F8"/>
      </a:accent4>
      <a:accent5>
        <a:srgbClr val="EBF2F8"/>
      </a:accent5>
      <a:accent6>
        <a:srgbClr val="F4D67B"/>
      </a:accent6>
      <a:hlink>
        <a:srgbClr val="6E44A8"/>
      </a:hlink>
      <a:folHlink>
        <a:srgbClr val="4A2545"/>
      </a:folHlink>
    </a:clrScheme>
    <a:fontScheme name="Between the Lin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Between the Lines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Raising Achievement: Unseen poetry, drill 1: A narrow fellow in the grass</dc:title>
  <dc:subject>PptxGenJS Presentation</dc:subject>
  <dc:creator>Between the Lines</dc:creator>
  <cp:lastModifiedBy>Between the Lines</cp:lastModifiedBy>
  <cp:revision>1</cp:revision>
  <dcterms:created xsi:type="dcterms:W3CDTF">2026-10-10T22:08:55Z</dcterms:created>
  <dcterms:modified xsi:type="dcterms:W3CDTF">2026-10-10T22:08:55Z</dcterms:modified>
</cp:coreProperties>
</file>