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4bfa333f-f78d-7529-adce-065f0e7a916f}">
          <p14:sldIdLst>
            <p14:sldId id="256"/>
          </p14:sldIdLst>
        </p14:section>
        <p14:section name="Know" id="{9d079f36-f5a7-3944-2646-0d6728edfd38}">
          <p14:sldIdLst>
            <p14:sldId id="257"/>
            <p14:sldId id="258"/>
            <p14:sldId id="259"/>
            <p14:sldId id="260"/>
            <p14:sldId id="261"/>
            <p14:sldId id="262"/>
            <p14:sldId id="263"/>
          </p14:sldIdLst>
        </p14:section>
        <p14:section name="Apply" id="{2b3c5966-ae53-9f84-0576-4d2999772803}">
          <p14:sldIdLst>
            <p14:sldId id="264"/>
            <p14:sldId id="265"/>
            <p14:sldId id="266"/>
            <p14:sldId id="267"/>
          </p14:sldIdLst>
        </p14:section>
        <p14:section name="Master" id="{d5f32b44-8068-4dcf-695d-266fd5def7ae}">
          <p14:sldIdLst>
            <p14:sldId id="268"/>
            <p14:sldId id="269"/>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GB"/>
              <a:t>7/23/19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GB"/>
              <a:t>‹#›</a:t>
            </a:fld>
            <a:endParaRPr lang="en-GB"/>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 you bite your thumb at us. Sequence 1: Context and Act 1. Share the big question and the three outcomes. Subject knowledge: Biting the thumb was an insulting gesture. Sampson does it so that the Montagues must answer or be disgraced, though he first checks that the law is on his side. The quarrel grows in steps: servants, then Benvolio (whose name suggests good will) and Tybalt, then citizens with clubs, then the two old men calling for swords while their wives hold them back. The Prince arrives and calls the fighters “beasts” who quench their rage “With purple fountains issuing from your veins”. The brawls are “bred of an airy word”: the feud has no cause anyone can name.</a:t>
            </a:r>
            <a:endParaRPr lang="en-GB" dirty="0"/>
          </a:p>
          <a:p>
            <a:r>
              <a:rPr lang="en-GB" dirty="0"/>
              <a:t>Animation: Each slide builds itself as it opens. Where a slide waits for your click (answers, the notes on the exploded quotation, the model paragraph), its notes say what each click shows.</a:t>
            </a:r>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answer in silence in their books, without notes. The questions mix earlier lessons on purpose: retrieval strengthens memory. Answers are on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self-mark in a different colour. Ask who got all five; note any question most students missed and revisit it.</a:t>
            </a:r>
            <a:endParaRPr lang="en-GB" dirty="0"/>
          </a:p>
          <a:p>
            <a:r>
              <a:rPr lang="en-GB" dirty="0"/>
              <a:t>Animation: Each click shows the next answer (5 clicks).</a:t>
            </a:r>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each word aloud and have students repeat it. Ask for a sentence using each word before reading.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extract aloud while students follow. Pause on the glossed words. Ask: what is your first impression, and which words create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extract aloud while students follow. Pause on the glossed words. Ask: what is your first impression, and which words create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extract aloud while students follow. Pause on the glossed words. Ask: what is your first impression, and which words create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extract aloud while students follow. Pause on the glossed words. Ask: what is your first impression, and which words create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copy the quotation into the middle of a page (or use the explode grid in their student pack) and try all four boxes before anything is revealed: Method, Zoom in, Effect, Purpose. Let them work on their own, or model the first box aloud and let them try the other three. Take two or three ideas for each box, then move to the next slide and reveal the notes one at a time.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aloud: reveal one note at a time and compare it with what students wrote on the previous slide. Biting the thumb was an insulting gesture. Sampson does it so that the Montagues must answer or be disgraced, though he first checks that the law is on his side. The quarrel grows in steps: servants, then Benvolio (whose name suggests good will) and Tybalt, then citizens with clubs, then the two old men calling for swords while their wives hold them back. The Prince arrives and calls the fighters “beasts” who quench their rage “With purple fountains issuing from your veins”. The brawls are “bred of an airy word”: the feud has no cause anyone can name.</a:t>
            </a:r>
            <a:endParaRPr lang="en-GB" dirty="0"/>
          </a:p>
          <a:p>
            <a:r>
              <a:rPr lang="en-GB" dirty="0"/>
              <a:t>Animation: Each click brings the next note out of the quotation: Method, Zoom in, Effect and then Purpose.</a:t>
            </a:r>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Hinge question. Scan the room: the spread of answers decides who starts on which level of support. A means the student has the order wrong: re-read the opening lines and ask who makes the first move. B shows the student has missed the tone of Sampson’s swagger: point out that Sampson wants the Montagues to react, then start these students on Securing.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Answer C. A means the student has the order wrong: re-read the opening lines and ask who makes the first move. B shows the student has missed the tone of Sampson’s swagger: point out that Sampson wants the Montagues to react, then start these students on Securing.</a:t>
            </a:r>
            <a:endParaRPr lang="en-GB" dirty="0"/>
          </a:p>
          <a:p>
            <a:r>
              <a:rPr lang="en-GB" dirty="0"/>
              <a:t>Animation: One click highlights the answer and then shows why it is right.</a:t>
            </a:r>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Same question for everyone; only the support changes. Everyone writes the same task. Students who chose A or B in the hinge question start on Securing, with the frame. Anyone who finishes moves up a level and adds what that level asks for. The task practises formal, persuasive writing of the kind in Language Paper 2, Question 5: check that every quotation is exact and built into the Prince’s own sentences.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model aloud. What makes it work: Opens with a command to listen and closes with the Prince’s name, so it sounds official Uses exact detail from the scene in the order it happened: the thumb, Benvolio, Tybalt, the clubs, the old men Builds two of the Prince’s own lines into his sentences, and names the fathers as the people most to blame Students compare it with their own writing and add one improvement in a different colour.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Collect the exit tickets and sort them into three piles (secure, nearly there, not yet). Use them to plan the Do Now and starting levels for next lesson.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15</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TL_TITLE">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body" hasCustomPrompt="1"/>
          </p:nvPr>
        </p:nvSpPr>
        <p:spPr>
          <a:xfrm>
            <a:off x="658368" y="1444752"/>
            <a:ext cx="8028432" cy="329184"/>
          </a:xfrm>
          <a:prstGeom prst="rect">
            <a:avLst/>
          </a:prstGeom>
          <a:noFill/>
          <a:ln/>
        </p:spPr>
        <p:txBody>
          <a:bodyPr wrap="square" rtlCol="0"/>
          <a:lstStyle>
            <a:lvl1pPr algn="l" indent="0" marL="0">
              <a:buNone/>
              <a:defRPr lang="en-GB" sz="1200" b="1" dirty="0">
                <a:solidFill>
                  <a:srgbClr val="6E44A8"/>
                </a:solidFill>
                <a:latin typeface="Calibri" pitchFamily="34" charset="0"/>
                <a:ea typeface="Calibri" pitchFamily="34" charset="-122"/>
                <a:cs typeface="Calibri" pitchFamily="34" charset="-120"/>
              </a:defRPr>
            </a:lvl1pPr>
          </a:lstStyle>
          <a:p>
            <a:pPr algn="l" indent="0" marL="0">
              <a:buNone/>
            </a:pPr>
            <a:endParaRPr lang="en-GB" sz="1200" dirty="0"/>
          </a:p>
        </p:txBody>
      </p:sp>
      <p:sp>
        <p:nvSpPr>
          <p:cNvPr id="4" name="Text 1"/>
          <p:cNvSpPr/>
          <p:nvPr>
            <p:ph idx="102" type="title" hasCustomPrompt="1"/>
          </p:nvPr>
        </p:nvSpPr>
        <p:spPr>
          <a:xfrm>
            <a:off x="658368" y="1792224"/>
            <a:ext cx="8028432" cy="1280160"/>
          </a:xfrm>
          <a:prstGeom prst="rect">
            <a:avLst/>
          </a:prstGeom>
          <a:noFill/>
          <a:ln/>
        </p:spPr>
        <p:txBody>
          <a:bodyPr wrap="square" rtlCol="0"/>
          <a:lstStyle>
            <a:lvl1pPr algn="l" indent="0" marL="0">
              <a:buNone/>
              <a:defRPr lang="en-GB" sz="2800" dirty="0">
                <a:solidFill>
                  <a:srgbClr val="4A2545"/>
                </a:solidFill>
                <a:latin typeface="Cambria" pitchFamily="34" charset="0"/>
                <a:ea typeface="Cambria" pitchFamily="34" charset="-122"/>
                <a:cs typeface="Cambria" pitchFamily="34" charset="-120"/>
              </a:defRPr>
            </a:lvl1pPr>
          </a:lstStyle>
          <a:p>
            <a:pPr algn="l" indent="0" marL="0">
              <a:buNone/>
            </a:pPr>
            <a:endParaRPr lang="en-GB" sz="2800" dirty="0"/>
          </a:p>
        </p:txBody>
      </p:sp>
      <p:sp>
        <p:nvSpPr>
          <p:cNvPr id="5" name="Text 1"/>
          <p:cNvSpPr/>
          <p:nvPr>
            <p:ph idx="103" type="body" hasCustomPrompt="1"/>
          </p:nvPr>
        </p:nvSpPr>
        <p:spPr>
          <a:xfrm>
            <a:off x="658368" y="3163824"/>
            <a:ext cx="8028432" cy="1389888"/>
          </a:xfrm>
          <a:prstGeom prst="rect">
            <a:avLst/>
          </a:prstGeom>
          <a:noFill/>
          <a:ln/>
        </p:spPr>
        <p:txBody>
          <a:bodyPr wrap="square" rtlCol="0"/>
          <a:lstStyle>
            <a:lvl1pPr algn="l" indent="0" marL="0">
              <a:buNone/>
              <a:defRPr lang="en-GB" sz="1400" dirty="0">
                <a:solidFill>
                  <a:srgbClr val="21122B"/>
                </a:solidFill>
                <a:latin typeface="Calibri" pitchFamily="34" charset="0"/>
                <a:ea typeface="Calibri" pitchFamily="34" charset="-122"/>
                <a:cs typeface="Calibri" pitchFamily="34" charset="-120"/>
              </a:defRPr>
            </a:lvl1pPr>
          </a:lstStyle>
          <a:p>
            <a:pPr algn="l" indent="0" marL="0">
              <a:buNone/>
            </a:pPr>
            <a:endParaRPr lang="en-GB"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TL_CONTENT">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TL_LILAC">
    <p:bg>
      <p:bgPr>
        <a:solidFill>
          <a:srgbClr val="F3F0F8"/>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body" hasCustomPrompt="1"/>
          </p:nvPr>
        </p:nvSpPr>
        <p:spPr>
          <a:xfrm>
            <a:off x="658368" y="1444752"/>
            <a:ext cx="8028432" cy="329184"/>
          </a:xfrm>
          <a:prstGeom prst="rect">
            <a:avLst/>
          </a:prstGeom>
          <a:noFill/>
          <a:ln/>
        </p:spPr>
        <p:txBody>
          <a:bodyPr wrap="square" lIns="0" tIns="0" rIns="0" bIns="0" rtlCol="0"/>
          <a:lstStyle/>
          <a:p>
            <a:pPr algn="l" indent="0" marL="0">
              <a:buNone/>
            </a:pPr>
            <a:r>
              <a:rPr lang="en-GB" sz="1200" b="1" spc="100" kern="0" dirty="0">
                <a:solidFill>
                  <a:srgbClr val="6E44A8"/>
                </a:solidFill>
                <a:latin typeface="Calibri" pitchFamily="34" charset="0"/>
                <a:ea typeface="Calibri" pitchFamily="34" charset="-122"/>
                <a:cs typeface="Calibri" pitchFamily="34" charset="-120"/>
              </a:rPr>
              <a:t>LESSON 3 · DO YOU BITE YOUR THUMB AT US</a:t>
            </a:r>
            <a:endParaRPr lang="en-GB" sz="1200" dirty="0"/>
          </a:p>
        </p:txBody>
      </p:sp>
      <p:sp>
        <p:nvSpPr>
          <p:cNvPr id="3" name="Text 1"/>
          <p:cNvSpPr/>
          <p:nvPr>
            <p:ph idx="102" type="title" hasCustomPrompt="1"/>
          </p:nvPr>
        </p:nvSpPr>
        <p:spPr>
          <a:xfrm>
            <a:off x="658368" y="1792224"/>
            <a:ext cx="8028432" cy="1280160"/>
          </a:xfrm>
          <a:prstGeom prst="rect">
            <a:avLst/>
          </a:prstGeom>
          <a:noFill/>
          <a:ln/>
        </p:spPr>
        <p:txBody>
          <a:bodyPr wrap="square" lIns="0" tIns="0" rIns="0" bIns="0" rtlCol="0" anchor="t"/>
          <a:lstStyle/>
          <a:p>
            <a:pPr algn="l" indent="0" marL="0">
              <a:buNone/>
            </a:pPr>
            <a:r>
              <a:rPr lang="en-GB" sz="2800" dirty="0">
                <a:solidFill>
                  <a:srgbClr val="4A2545"/>
                </a:solidFill>
                <a:latin typeface="Cambria" pitchFamily="34" charset="0"/>
                <a:ea typeface="Cambria" pitchFamily="34" charset="-122"/>
                <a:cs typeface="Cambria" pitchFamily="34" charset="-120"/>
              </a:rPr>
              <a:t>How does Shakespeare show that the feud has spread through all of Verona?</a:t>
            </a:r>
            <a:endParaRPr lang="en-GB" sz="2800" dirty="0"/>
          </a:p>
        </p:txBody>
      </p:sp>
      <p:sp>
        <p:nvSpPr>
          <p:cNvPr id="4" name="Text 1"/>
          <p:cNvSpPr/>
          <p:nvPr>
            <p:ph idx="103" type="body" hasCustomPrompt="1"/>
          </p:nvPr>
        </p:nvSpPr>
        <p:spPr>
          <a:xfrm>
            <a:off x="658368" y="3163824"/>
            <a:ext cx="8028432" cy="1389888"/>
          </a:xfrm>
          <a:prstGeom prst="rect">
            <a:avLst/>
          </a:prstGeom>
          <a:noFill/>
          <a:ln/>
        </p:spPr>
        <p:txBody>
          <a:bodyPr wrap="square" lIns="0" tIns="0" rIns="0" bIns="0" rtlCol="0" anchor="t"/>
          <a:lstStyle/>
          <a:p>
            <a:pPr algn="l" indent="0" marL="0">
              <a:spcAft>
                <a:spcPts val="600"/>
              </a:spcAft>
              <a:buNone/>
            </a:pPr>
            <a:r>
              <a:rPr lang="en-GB" sz="1400" b="1" dirty="0">
                <a:solidFill>
                  <a:srgbClr val="6E44A8"/>
                </a:solidFill>
                <a:latin typeface="Calibri" pitchFamily="34" charset="0"/>
                <a:ea typeface="Calibri" pitchFamily="34" charset="-122"/>
                <a:cs typeface="Calibri" pitchFamily="34" charset="-120"/>
              </a:rPr>
              <a:t>By the end of this lesson you can:</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Explain how the quarrel spreads from two servants to the whole city in Act 1 Scene 1</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Analyse how Shakespeare contrasts Benvolio and Tybalt</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Write the Prince’s proclamation, using exact detail and imagery from the scene</a:t>
            </a:r>
            <a:endParaRPr lang="en-GB" sz="14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50"/>
                                        <p:tgtEl>
                                          <p:spTgt spid="2"/>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900"/>
                                        <p:tgtEl>
                                          <p:spTgt spid="3"/>
                                        </p:tgtEl>
                                      </p:cBhvr>
                                    </p:animEffect>
                                  </p:childTnLst>
                                </p:cTn>
                              </p:par>
                              <p:par>
                                <p:cTn id="11" presetID="42" presetClass="entr" presetSubtype="0" fill="hold" grpId="0" nodeType="withEffect">
                                  <p:stCondLst>
                                    <p:cond delay="115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450"/>
                                        <p:tgtEl>
                                          <p:spTgt spid="4">
                                            <p:txEl>
                                              <p:pRg st="0" end="0"/>
                                            </p:txEl>
                                          </p:spTgt>
                                        </p:tgtEl>
                                      </p:cBhvr>
                                    </p:animEffect>
                                    <p:anim calcmode="lin" valueType="num">
                                      <p:cBhvr>
                                        <p:cTn id="14" dur="450" decel="100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4">
                                            <p:txEl>
                                              <p:pRg st="0" end="0"/>
                                            </p:txEl>
                                          </p:spTgt>
                                        </p:tgtEl>
                                        <p:attrNameLst>
                                          <p:attrName>ppt_y</p:attrName>
                                        </p:attrNameLst>
                                      </p:cBhvr>
                                      <p:tavLst>
                                        <p:tav tm="0">
                                          <p:val>
                                            <p:strVal val="#ppt_y+0.025"/>
                                          </p:val>
                                        </p:tav>
                                        <p:tav tm="100000">
                                          <p:val>
                                            <p:strVal val="#ppt_y"/>
                                          </p:val>
                                        </p:tav>
                                      </p:tavLst>
                                    </p:anim>
                                  </p:childTnLst>
                                </p:cTn>
                              </p:par>
                              <p:par>
                                <p:cTn id="16" presetID="42" presetClass="entr" presetSubtype="0" fill="hold" grpId="0" nodeType="withEffect">
                                  <p:stCondLst>
                                    <p:cond delay="133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450"/>
                                        <p:tgtEl>
                                          <p:spTgt spid="4">
                                            <p:txEl>
                                              <p:pRg st="1" end="1"/>
                                            </p:txEl>
                                          </p:spTgt>
                                        </p:tgtEl>
                                      </p:cBhvr>
                                    </p:animEffect>
                                    <p:anim calcmode="lin" valueType="num">
                                      <p:cBhvr>
                                        <p:cTn id="19" dur="450" decel="100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450" decel="100000" fill="hold"/>
                                        <p:tgtEl>
                                          <p:spTgt spid="4">
                                            <p:txEl>
                                              <p:pRg st="1" end="1"/>
                                            </p:txEl>
                                          </p:spTgt>
                                        </p:tgtEl>
                                        <p:attrNameLst>
                                          <p:attrName>ppt_y</p:attrName>
                                        </p:attrNameLst>
                                      </p:cBhvr>
                                      <p:tavLst>
                                        <p:tav tm="0">
                                          <p:val>
                                            <p:strVal val="#ppt_y+0.025"/>
                                          </p:val>
                                        </p:tav>
                                        <p:tav tm="100000">
                                          <p:val>
                                            <p:strVal val="#ppt_y"/>
                                          </p:val>
                                        </p:tav>
                                      </p:tavLst>
                                    </p:anim>
                                  </p:childTnLst>
                                </p:cTn>
                              </p:par>
                              <p:par>
                                <p:cTn id="21" presetID="42" presetClass="entr" presetSubtype="0" fill="hold" grpId="0" nodeType="withEffect">
                                  <p:stCondLst>
                                    <p:cond delay="151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450"/>
                                        <p:tgtEl>
                                          <p:spTgt spid="4">
                                            <p:txEl>
                                              <p:pRg st="2" end="2"/>
                                            </p:txEl>
                                          </p:spTgt>
                                        </p:tgtEl>
                                      </p:cBhvr>
                                    </p:animEffect>
                                    <p:anim calcmode="lin" valueType="num">
                                      <p:cBhvr>
                                        <p:cTn id="24" dur="450" decel="100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5" dur="450" decel="100000" fill="hold"/>
                                        <p:tgtEl>
                                          <p:spTgt spid="4">
                                            <p:txEl>
                                              <p:pRg st="2" end="2"/>
                                            </p:txEl>
                                          </p:spTgt>
                                        </p:tgtEl>
                                        <p:attrNameLst>
                                          <p:attrName>ppt_y</p:attrName>
                                        </p:attrNameLst>
                                      </p:cBhvr>
                                      <p:tavLst>
                                        <p:tav tm="0">
                                          <p:val>
                                            <p:strVal val="#ppt_y+0.025"/>
                                          </p:val>
                                        </p:tav>
                                        <p:tav tm="100000">
                                          <p:val>
                                            <p:strVal val="#ppt_y"/>
                                          </p:val>
                                        </p:tav>
                                      </p:tavLst>
                                    </p:anim>
                                  </p:childTnLst>
                                </p:cTn>
                              </p:par>
                              <p:par>
                                <p:cTn id="26" presetID="42" presetClass="entr" presetSubtype="0" fill="hold" grpId="0" nodeType="withEffect">
                                  <p:stCondLst>
                                    <p:cond delay="169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450"/>
                                        <p:tgtEl>
                                          <p:spTgt spid="4">
                                            <p:txEl>
                                              <p:pRg st="3" end="3"/>
                                            </p:txEl>
                                          </p:spTgt>
                                        </p:tgtEl>
                                      </p:cBhvr>
                                    </p:animEffect>
                                    <p:anim calcmode="lin" valueType="num">
                                      <p:cBhvr>
                                        <p:cTn id="29" dur="450" decel="100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450" decel="100000" fill="hold"/>
                                        <p:tgtEl>
                                          <p:spTgt spid="4">
                                            <p:txEl>
                                              <p:pRg st="3" end="3"/>
                                            </p:txEl>
                                          </p:spTgt>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914400"/>
            <a:ext cx="6400800" cy="292608"/>
          </a:xfrm>
          <a:prstGeom prst="rect">
            <a:avLst/>
          </a:prstGeom>
          <a:noFill/>
          <a:ln/>
        </p:spPr>
        <p:txBody>
          <a:bodyPr wrap="square" lIns="0" tIns="0" rIns="0" bIns="0" rtlCol="0" anchor="t"/>
          <a:lstStyle/>
          <a:p>
            <a:pPr indent="0" marL="0">
              <a:buNone/>
            </a:pPr>
            <a:r>
              <a:rPr lang="en-GB" sz="1300" dirty="0">
                <a:solidFill>
                  <a:srgbClr val="6B5A75"/>
                </a:solidFill>
                <a:latin typeface="Calibri" pitchFamily="34" charset="0"/>
                <a:ea typeface="Calibri" pitchFamily="34" charset="-122"/>
                <a:cs typeface="Calibri" pitchFamily="34" charset="-120"/>
              </a:rPr>
              <a:t>Five quick questions · 8 minutes · no notes</a:t>
            </a:r>
            <a:endParaRPr lang="en-GB" sz="1300" dirty="0"/>
          </a:p>
        </p:txBody>
      </p:sp>
      <p:sp>
        <p:nvSpPr>
          <p:cNvPr id="5" name="Text 3"/>
          <p:cNvSpPr txBox="1"/>
          <p:nvPr/>
        </p:nvSpPr>
        <p:spPr>
          <a:xfrm>
            <a:off x="658368" y="1371600"/>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1</a:t>
            </a:r>
            <a:endParaRPr lang="en-GB" sz="1500" dirty="0"/>
          </a:p>
        </p:txBody>
      </p:sp>
      <p:sp>
        <p:nvSpPr>
          <p:cNvPr id="6" name="Text 4"/>
          <p:cNvSpPr txBox="1"/>
          <p:nvPr/>
        </p:nvSpPr>
        <p:spPr>
          <a:xfrm>
            <a:off x="1207008" y="1298448"/>
            <a:ext cx="7479792" cy="603504"/>
          </a:xfrm>
          <a:prstGeom prst="rect">
            <a:avLst/>
          </a:prstGeom>
          <a:noFill/>
          <a:ln/>
        </p:spPr>
        <p:txBody>
          <a:bodyPr wrap="square" lIns="254" tIns="254" rIns="254" bIns="254" rtlCol="0" anchor="ctr"/>
          <a:lstStyle/>
          <a:p>
            <a:pPr indent="0" marL="0">
              <a:buNone/>
            </a:pPr>
            <a:r>
              <a:rPr lang="en-GB" sz="1650" dirty="0">
                <a:solidFill>
                  <a:srgbClr val="21122B"/>
                </a:solidFill>
                <a:latin typeface="Calibri" pitchFamily="34" charset="0"/>
                <a:ea typeface="Calibri" pitchFamily="34" charset="-122"/>
                <a:cs typeface="Calibri" pitchFamily="34" charset="-120"/>
              </a:rPr>
              <a:t>Complete the opening line of the Prologue: “Two households, both alike in ________”.</a:t>
            </a:r>
            <a:endParaRPr lang="en-GB" sz="1650" dirty="0"/>
          </a:p>
        </p:txBody>
      </p:sp>
      <p:sp>
        <p:nvSpPr>
          <p:cNvPr id="7" name="Text 5"/>
          <p:cNvSpPr txBox="1"/>
          <p:nvPr/>
        </p:nvSpPr>
        <p:spPr>
          <a:xfrm>
            <a:off x="658368" y="2029968"/>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2</a:t>
            </a:r>
            <a:endParaRPr lang="en-GB" sz="1500" dirty="0"/>
          </a:p>
        </p:txBody>
      </p:sp>
      <p:sp>
        <p:nvSpPr>
          <p:cNvPr id="8" name="Text 6"/>
          <p:cNvSpPr txBox="1"/>
          <p:nvPr/>
        </p:nvSpPr>
        <p:spPr>
          <a:xfrm>
            <a:off x="1207008" y="1956816"/>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does “star-cross’d” mean?</a:t>
            </a:r>
            <a:endParaRPr lang="en-GB" sz="1700" dirty="0"/>
          </a:p>
        </p:txBody>
      </p:sp>
      <p:sp>
        <p:nvSpPr>
          <p:cNvPr id="9" name="Text 7"/>
          <p:cNvSpPr txBox="1"/>
          <p:nvPr/>
        </p:nvSpPr>
        <p:spPr>
          <a:xfrm>
            <a:off x="658368" y="2688336"/>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3</a:t>
            </a:r>
            <a:endParaRPr lang="en-GB" sz="1500" dirty="0"/>
          </a:p>
        </p:txBody>
      </p:sp>
      <p:sp>
        <p:nvSpPr>
          <p:cNvPr id="10" name="Text 8"/>
          <p:cNvSpPr txBox="1"/>
          <p:nvPr/>
        </p:nvSpPr>
        <p:spPr>
          <a:xfrm>
            <a:off x="1207008" y="2615184"/>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is a grudge?</a:t>
            </a:r>
            <a:endParaRPr lang="en-GB" sz="1700" dirty="0"/>
          </a:p>
        </p:txBody>
      </p:sp>
      <p:sp>
        <p:nvSpPr>
          <p:cNvPr id="11" name="Text 9"/>
          <p:cNvSpPr txBox="1"/>
          <p:nvPr/>
        </p:nvSpPr>
        <p:spPr>
          <a:xfrm>
            <a:off x="658368" y="3346704"/>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4</a:t>
            </a:r>
            <a:endParaRPr lang="en-GB" sz="1500" dirty="0"/>
          </a:p>
        </p:txBody>
      </p:sp>
      <p:sp>
        <p:nvSpPr>
          <p:cNvPr id="12" name="Text 10"/>
          <p:cNvSpPr txBox="1"/>
          <p:nvPr/>
        </p:nvSpPr>
        <p:spPr>
          <a:xfrm>
            <a:off x="1207008" y="3273552"/>
            <a:ext cx="7479792" cy="603504"/>
          </a:xfrm>
          <a:prstGeom prst="rect">
            <a:avLst/>
          </a:prstGeom>
          <a:noFill/>
          <a:ln/>
        </p:spPr>
        <p:txBody>
          <a:bodyPr wrap="square" lIns="254" tIns="254" rIns="254" bIns="254" rtlCol="0" anchor="ctr"/>
          <a:lstStyle/>
          <a:p>
            <a:pPr indent="0" marL="0">
              <a:buNone/>
            </a:pPr>
            <a:r>
              <a:rPr lang="en-GB" sz="1650" dirty="0">
                <a:solidFill>
                  <a:srgbClr val="21122B"/>
                </a:solidFill>
                <a:latin typeface="Calibri" pitchFamily="34" charset="0"/>
                <a:ea typeface="Calibri" pitchFamily="34" charset="-122"/>
                <a:cs typeface="Calibri" pitchFamily="34" charset="-120"/>
              </a:rPr>
              <a:t>Whose poem did Shakespeare use for the story of Romeo and Juliet?</a:t>
            </a:r>
            <a:endParaRPr lang="en-GB" sz="1650" dirty="0"/>
          </a:p>
        </p:txBody>
      </p:sp>
      <p:sp>
        <p:nvSpPr>
          <p:cNvPr id="13" name="Text 11"/>
          <p:cNvSpPr txBox="1"/>
          <p:nvPr/>
        </p:nvSpPr>
        <p:spPr>
          <a:xfrm>
            <a:off x="658368" y="4005072"/>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5</a:t>
            </a:r>
            <a:endParaRPr lang="en-GB" sz="1500" dirty="0"/>
          </a:p>
        </p:txBody>
      </p:sp>
      <p:sp>
        <p:nvSpPr>
          <p:cNvPr id="14" name="Text 12"/>
          <p:cNvSpPr txBox="1"/>
          <p:nvPr/>
        </p:nvSpPr>
        <p:spPr>
          <a:xfrm>
            <a:off x="1207008" y="3931920"/>
            <a:ext cx="7479792" cy="603504"/>
          </a:xfrm>
          <a:prstGeom prst="rect">
            <a:avLst/>
          </a:prstGeom>
          <a:noFill/>
          <a:ln/>
        </p:spPr>
        <p:txBody>
          <a:bodyPr wrap="square" lIns="254" tIns="254" rIns="254" bIns="254" rtlCol="0" anchor="ctr"/>
          <a:lstStyle/>
          <a:p>
            <a:pPr indent="0" marL="0">
              <a:buNone/>
            </a:pPr>
            <a:r>
              <a:rPr lang="en-GB" sz="1650" dirty="0">
                <a:solidFill>
                  <a:srgbClr val="21122B"/>
                </a:solidFill>
                <a:latin typeface="Calibri" pitchFamily="34" charset="0"/>
                <a:ea typeface="Calibri" pitchFamily="34" charset="-122"/>
                <a:cs typeface="Calibri" pitchFamily="34" charset="-120"/>
              </a:rPr>
              <a:t>Why did a young man of good family in the 1590s carry a sword?</a:t>
            </a:r>
            <a:endParaRPr lang="en-GB" sz="16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anim calcmode="lin" valueType="num">
                                      <p:cBhvr>
                                        <p:cTn id="11" dur="450" decel="100000" fill="hold"/>
                                        <p:tgtEl>
                                          <p:spTgt spid="5"/>
                                        </p:tgtEl>
                                        <p:attrNameLst>
                                          <p:attrName>ppt_x</p:attrName>
                                        </p:attrNameLst>
                                      </p:cBhvr>
                                      <p:tavLst>
                                        <p:tav tm="0">
                                          <p:val>
                                            <p:strVal val="#ppt_x"/>
                                          </p:val>
                                        </p:tav>
                                        <p:tav tm="100000">
                                          <p:val>
                                            <p:strVal val="#ppt_x"/>
                                          </p:val>
                                        </p:tav>
                                      </p:tavLst>
                                    </p:anim>
                                    <p:anim calcmode="lin" valueType="num">
                                      <p:cBhvr>
                                        <p:cTn id="12" dur="45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anim calcmode="lin" valueType="num">
                                      <p:cBhvr>
                                        <p:cTn id="16" dur="450" decel="100000" fill="hold"/>
                                        <p:tgtEl>
                                          <p:spTgt spid="6"/>
                                        </p:tgtEl>
                                        <p:attrNameLst>
                                          <p:attrName>ppt_x</p:attrName>
                                        </p:attrNameLst>
                                      </p:cBhvr>
                                      <p:tavLst>
                                        <p:tav tm="0">
                                          <p:val>
                                            <p:strVal val="#ppt_x"/>
                                          </p:val>
                                        </p:tav>
                                        <p:tav tm="100000">
                                          <p:val>
                                            <p:strVal val="#ppt_x"/>
                                          </p:val>
                                        </p:tav>
                                      </p:tavLst>
                                    </p:anim>
                                    <p:anim calcmode="lin" valueType="num">
                                      <p:cBhvr>
                                        <p:cTn id="17" dur="45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3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50"/>
                                        <p:tgtEl>
                                          <p:spTgt spid="7"/>
                                        </p:tgtEl>
                                      </p:cBhvr>
                                    </p:animEffect>
                                    <p:anim calcmode="lin" valueType="num">
                                      <p:cBhvr>
                                        <p:cTn id="21" dur="450" decel="100000" fill="hold"/>
                                        <p:tgtEl>
                                          <p:spTgt spid="7"/>
                                        </p:tgtEl>
                                        <p:attrNameLst>
                                          <p:attrName>ppt_x</p:attrName>
                                        </p:attrNameLst>
                                      </p:cBhvr>
                                      <p:tavLst>
                                        <p:tav tm="0">
                                          <p:val>
                                            <p:strVal val="#ppt_x"/>
                                          </p:val>
                                        </p:tav>
                                        <p:tav tm="100000">
                                          <p:val>
                                            <p:strVal val="#ppt_x"/>
                                          </p:val>
                                        </p:tav>
                                      </p:tavLst>
                                    </p:anim>
                                    <p:anim calcmode="lin" valueType="num">
                                      <p:cBhvr>
                                        <p:cTn id="22" dur="450" decel="100000" fill="hold"/>
                                        <p:tgtEl>
                                          <p:spTgt spid="7"/>
                                        </p:tgtEl>
                                        <p:attrNameLst>
                                          <p:attrName>ppt_y</p:attrName>
                                        </p:attrNameLst>
                                      </p:cBhvr>
                                      <p:tavLst>
                                        <p:tav tm="0">
                                          <p:val>
                                            <p:strVal val="#ppt_y+0.025"/>
                                          </p:val>
                                        </p:tav>
                                        <p:tav tm="100000">
                                          <p:val>
                                            <p:strVal val="#ppt_y"/>
                                          </p:val>
                                        </p:tav>
                                      </p:tavLst>
                                    </p:anim>
                                  </p:childTnLst>
                                </p:cTn>
                              </p:par>
                              <p:par>
                                <p:cTn id="23" presetID="42" presetClass="entr" presetSubtype="0" fill="hold" grpId="0" nodeType="withEffect">
                                  <p:stCondLst>
                                    <p:cond delay="3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450"/>
                                        <p:tgtEl>
                                          <p:spTgt spid="8"/>
                                        </p:tgtEl>
                                      </p:cBhvr>
                                    </p:animEffect>
                                    <p:anim calcmode="lin" valueType="num">
                                      <p:cBhvr>
                                        <p:cTn id="26" dur="450" decel="100000" fill="hold"/>
                                        <p:tgtEl>
                                          <p:spTgt spid="8"/>
                                        </p:tgtEl>
                                        <p:attrNameLst>
                                          <p:attrName>ppt_x</p:attrName>
                                        </p:attrNameLst>
                                      </p:cBhvr>
                                      <p:tavLst>
                                        <p:tav tm="0">
                                          <p:val>
                                            <p:strVal val="#ppt_x"/>
                                          </p:val>
                                        </p:tav>
                                        <p:tav tm="100000">
                                          <p:val>
                                            <p:strVal val="#ppt_x"/>
                                          </p:val>
                                        </p:tav>
                                      </p:tavLst>
                                    </p:anim>
                                    <p:anim calcmode="lin" valueType="num">
                                      <p:cBhvr>
                                        <p:cTn id="27" dur="450" decel="100000" fill="hold"/>
                                        <p:tgtEl>
                                          <p:spTgt spid="8"/>
                                        </p:tgtEl>
                                        <p:attrNameLst>
                                          <p:attrName>ppt_y</p:attrName>
                                        </p:attrNameLst>
                                      </p:cBhvr>
                                      <p:tavLst>
                                        <p:tav tm="0">
                                          <p:val>
                                            <p:strVal val="#ppt_y+0.025"/>
                                          </p:val>
                                        </p:tav>
                                        <p:tav tm="100000">
                                          <p:val>
                                            <p:strVal val="#ppt_y"/>
                                          </p:val>
                                        </p:tav>
                                      </p:tavLst>
                                    </p:anim>
                                  </p:childTnLst>
                                </p:cTn>
                              </p:par>
                              <p:par>
                                <p:cTn id="28" presetID="42" presetClass="entr" presetSubtype="0" fill="hold" grpId="0" nodeType="withEffect">
                                  <p:stCondLst>
                                    <p:cond delay="5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450"/>
                                        <p:tgtEl>
                                          <p:spTgt spid="9"/>
                                        </p:tgtEl>
                                      </p:cBhvr>
                                    </p:animEffect>
                                    <p:anim calcmode="lin" valueType="num">
                                      <p:cBhvr>
                                        <p:cTn id="31" dur="450" decel="100000" fill="hold"/>
                                        <p:tgtEl>
                                          <p:spTgt spid="9"/>
                                        </p:tgtEl>
                                        <p:attrNameLst>
                                          <p:attrName>ppt_x</p:attrName>
                                        </p:attrNameLst>
                                      </p:cBhvr>
                                      <p:tavLst>
                                        <p:tav tm="0">
                                          <p:val>
                                            <p:strVal val="#ppt_x"/>
                                          </p:val>
                                        </p:tav>
                                        <p:tav tm="100000">
                                          <p:val>
                                            <p:strVal val="#ppt_x"/>
                                          </p:val>
                                        </p:tav>
                                      </p:tavLst>
                                    </p:anim>
                                    <p:anim calcmode="lin" valueType="num">
                                      <p:cBhvr>
                                        <p:cTn id="32" dur="450" decel="100000" fill="hold"/>
                                        <p:tgtEl>
                                          <p:spTgt spid="9"/>
                                        </p:tgtEl>
                                        <p:attrNameLst>
                                          <p:attrName>ppt_y</p:attrName>
                                        </p:attrNameLst>
                                      </p:cBhvr>
                                      <p:tavLst>
                                        <p:tav tm="0">
                                          <p:val>
                                            <p:strVal val="#ppt_y+0.025"/>
                                          </p:val>
                                        </p:tav>
                                        <p:tav tm="100000">
                                          <p:val>
                                            <p:strVal val="#ppt_y"/>
                                          </p:val>
                                        </p:tav>
                                      </p:tavLst>
                                    </p:anim>
                                  </p:childTnLst>
                                </p:cTn>
                              </p:par>
                              <p:par>
                                <p:cTn id="33" presetID="42" presetClass="entr" presetSubtype="0" fill="hold" grpId="0" nodeType="withEffect">
                                  <p:stCondLst>
                                    <p:cond delay="5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450"/>
                                        <p:tgtEl>
                                          <p:spTgt spid="10"/>
                                        </p:tgtEl>
                                      </p:cBhvr>
                                    </p:animEffect>
                                    <p:anim calcmode="lin" valueType="num">
                                      <p:cBhvr>
                                        <p:cTn id="36" dur="450" decel="100000" fill="hold"/>
                                        <p:tgtEl>
                                          <p:spTgt spid="10"/>
                                        </p:tgtEl>
                                        <p:attrNameLst>
                                          <p:attrName>ppt_x</p:attrName>
                                        </p:attrNameLst>
                                      </p:cBhvr>
                                      <p:tavLst>
                                        <p:tav tm="0">
                                          <p:val>
                                            <p:strVal val="#ppt_x"/>
                                          </p:val>
                                        </p:tav>
                                        <p:tav tm="100000">
                                          <p:val>
                                            <p:strVal val="#ppt_x"/>
                                          </p:val>
                                        </p:tav>
                                      </p:tavLst>
                                    </p:anim>
                                    <p:anim calcmode="lin" valueType="num">
                                      <p:cBhvr>
                                        <p:cTn id="37" dur="450" decel="100000" fill="hold"/>
                                        <p:tgtEl>
                                          <p:spTgt spid="10"/>
                                        </p:tgtEl>
                                        <p:attrNameLst>
                                          <p:attrName>ppt_y</p:attrName>
                                        </p:attrNameLst>
                                      </p:cBhvr>
                                      <p:tavLst>
                                        <p:tav tm="0">
                                          <p:val>
                                            <p:strVal val="#ppt_y+0.025"/>
                                          </p:val>
                                        </p:tav>
                                        <p:tav tm="100000">
                                          <p:val>
                                            <p:strVal val="#ppt_y"/>
                                          </p:val>
                                        </p:tav>
                                      </p:tavLst>
                                    </p:anim>
                                  </p:childTnLst>
                                </p:cTn>
                              </p:par>
                              <p:par>
                                <p:cTn id="38" presetID="42" presetClass="entr" presetSubtype="0" fill="hold" grpId="0" nodeType="withEffect">
                                  <p:stCondLst>
                                    <p:cond delay="65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450"/>
                                        <p:tgtEl>
                                          <p:spTgt spid="11"/>
                                        </p:tgtEl>
                                      </p:cBhvr>
                                    </p:animEffect>
                                    <p:anim calcmode="lin" valueType="num">
                                      <p:cBhvr>
                                        <p:cTn id="41" dur="450" decel="100000" fill="hold"/>
                                        <p:tgtEl>
                                          <p:spTgt spid="11"/>
                                        </p:tgtEl>
                                        <p:attrNameLst>
                                          <p:attrName>ppt_x</p:attrName>
                                        </p:attrNameLst>
                                      </p:cBhvr>
                                      <p:tavLst>
                                        <p:tav tm="0">
                                          <p:val>
                                            <p:strVal val="#ppt_x"/>
                                          </p:val>
                                        </p:tav>
                                        <p:tav tm="100000">
                                          <p:val>
                                            <p:strVal val="#ppt_x"/>
                                          </p:val>
                                        </p:tav>
                                      </p:tavLst>
                                    </p:anim>
                                    <p:anim calcmode="lin" valueType="num">
                                      <p:cBhvr>
                                        <p:cTn id="42" dur="450" decel="100000" fill="hold"/>
                                        <p:tgtEl>
                                          <p:spTgt spid="11"/>
                                        </p:tgtEl>
                                        <p:attrNameLst>
                                          <p:attrName>ppt_y</p:attrName>
                                        </p:attrNameLst>
                                      </p:cBhvr>
                                      <p:tavLst>
                                        <p:tav tm="0">
                                          <p:val>
                                            <p:strVal val="#ppt_y+0.025"/>
                                          </p:val>
                                        </p:tav>
                                        <p:tav tm="100000">
                                          <p:val>
                                            <p:strVal val="#ppt_y"/>
                                          </p:val>
                                        </p:tav>
                                      </p:tavLst>
                                    </p:anim>
                                  </p:childTnLst>
                                </p:cTn>
                              </p:par>
                              <p:par>
                                <p:cTn id="43" presetID="42" presetClass="entr" presetSubtype="0" fill="hold" grpId="0" nodeType="withEffect">
                                  <p:stCondLst>
                                    <p:cond delay="65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450"/>
                                        <p:tgtEl>
                                          <p:spTgt spid="12"/>
                                        </p:tgtEl>
                                      </p:cBhvr>
                                    </p:animEffect>
                                    <p:anim calcmode="lin" valueType="num">
                                      <p:cBhvr>
                                        <p:cTn id="46" dur="450" decel="100000" fill="hold"/>
                                        <p:tgtEl>
                                          <p:spTgt spid="12"/>
                                        </p:tgtEl>
                                        <p:attrNameLst>
                                          <p:attrName>ppt_x</p:attrName>
                                        </p:attrNameLst>
                                      </p:cBhvr>
                                      <p:tavLst>
                                        <p:tav tm="0">
                                          <p:val>
                                            <p:strVal val="#ppt_x"/>
                                          </p:val>
                                        </p:tav>
                                        <p:tav tm="100000">
                                          <p:val>
                                            <p:strVal val="#ppt_x"/>
                                          </p:val>
                                        </p:tav>
                                      </p:tavLst>
                                    </p:anim>
                                    <p:anim calcmode="lin" valueType="num">
                                      <p:cBhvr>
                                        <p:cTn id="47" dur="450" decel="100000" fill="hold"/>
                                        <p:tgtEl>
                                          <p:spTgt spid="12"/>
                                        </p:tgtEl>
                                        <p:attrNameLst>
                                          <p:attrName>ppt_y</p:attrName>
                                        </p:attrNameLst>
                                      </p:cBhvr>
                                      <p:tavLst>
                                        <p:tav tm="0">
                                          <p:val>
                                            <p:strVal val="#ppt_y+0.025"/>
                                          </p:val>
                                        </p:tav>
                                        <p:tav tm="100000">
                                          <p:val>
                                            <p:strVal val="#ppt_y"/>
                                          </p:val>
                                        </p:tav>
                                      </p:tavLst>
                                    </p:anim>
                                  </p:childTnLst>
                                </p:cTn>
                              </p:par>
                              <p:par>
                                <p:cTn id="48" presetID="42" presetClass="entr" presetSubtype="0" fill="hold" grpId="0" nodeType="withEffect">
                                  <p:stCondLst>
                                    <p:cond delay="80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450"/>
                                        <p:tgtEl>
                                          <p:spTgt spid="13"/>
                                        </p:tgtEl>
                                      </p:cBhvr>
                                    </p:animEffect>
                                    <p:anim calcmode="lin" valueType="num">
                                      <p:cBhvr>
                                        <p:cTn id="51" dur="450" decel="100000" fill="hold"/>
                                        <p:tgtEl>
                                          <p:spTgt spid="13"/>
                                        </p:tgtEl>
                                        <p:attrNameLst>
                                          <p:attrName>ppt_x</p:attrName>
                                        </p:attrNameLst>
                                      </p:cBhvr>
                                      <p:tavLst>
                                        <p:tav tm="0">
                                          <p:val>
                                            <p:strVal val="#ppt_x"/>
                                          </p:val>
                                        </p:tav>
                                        <p:tav tm="100000">
                                          <p:val>
                                            <p:strVal val="#ppt_x"/>
                                          </p:val>
                                        </p:tav>
                                      </p:tavLst>
                                    </p:anim>
                                    <p:anim calcmode="lin" valueType="num">
                                      <p:cBhvr>
                                        <p:cTn id="52" dur="450" decel="100000" fill="hold"/>
                                        <p:tgtEl>
                                          <p:spTgt spid="13"/>
                                        </p:tgtEl>
                                        <p:attrNameLst>
                                          <p:attrName>ppt_y</p:attrName>
                                        </p:attrNameLst>
                                      </p:cBhvr>
                                      <p:tavLst>
                                        <p:tav tm="0">
                                          <p:val>
                                            <p:strVal val="#ppt_y+0.025"/>
                                          </p:val>
                                        </p:tav>
                                        <p:tav tm="100000">
                                          <p:val>
                                            <p:strVal val="#ppt_y"/>
                                          </p:val>
                                        </p:tav>
                                      </p:tavLst>
                                    </p:anim>
                                  </p:childTnLst>
                                </p:cTn>
                              </p:par>
                              <p:par>
                                <p:cTn id="53" presetID="42" presetClass="entr" presetSubtype="0" fill="hold" grpId="0" nodeType="withEffect">
                                  <p:stCondLst>
                                    <p:cond delay="80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450"/>
                                        <p:tgtEl>
                                          <p:spTgt spid="14"/>
                                        </p:tgtEl>
                                      </p:cBhvr>
                                    </p:animEffect>
                                    <p:anim calcmode="lin" valueType="num">
                                      <p:cBhvr>
                                        <p:cTn id="56" dur="450" decel="100000" fill="hold"/>
                                        <p:tgtEl>
                                          <p:spTgt spid="14"/>
                                        </p:tgtEl>
                                        <p:attrNameLst>
                                          <p:attrName>ppt_x</p:attrName>
                                        </p:attrNameLst>
                                      </p:cBhvr>
                                      <p:tavLst>
                                        <p:tav tm="0">
                                          <p:val>
                                            <p:strVal val="#ppt_x"/>
                                          </p:val>
                                        </p:tav>
                                        <p:tav tm="100000">
                                          <p:val>
                                            <p:strVal val="#ppt_x"/>
                                          </p:val>
                                        </p:tav>
                                      </p:tavLst>
                                    </p:anim>
                                    <p:anim calcmode="lin" valueType="num">
                                      <p:cBhvr>
                                        <p:cTn id="57" dur="450" decel="100000" fill="hold"/>
                                        <p:tgtEl>
                                          <p:spTgt spid="14"/>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371600"/>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1</a:t>
            </a:r>
            <a:endParaRPr lang="en-GB" sz="1500" dirty="0"/>
          </a:p>
        </p:txBody>
      </p:sp>
      <p:sp>
        <p:nvSpPr>
          <p:cNvPr id="5" name="Text 3"/>
          <p:cNvSpPr txBox="1"/>
          <p:nvPr/>
        </p:nvSpPr>
        <p:spPr>
          <a:xfrm>
            <a:off x="1207008" y="1280160"/>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Complete the opening line of the Prologue: “Two households, both alike in ________”.</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dignity</a:t>
            </a:r>
            <a:endParaRPr lang="en-GB" sz="1200" dirty="0"/>
          </a:p>
        </p:txBody>
      </p:sp>
      <p:sp>
        <p:nvSpPr>
          <p:cNvPr id="6" name="Text 4"/>
          <p:cNvSpPr txBox="1"/>
          <p:nvPr/>
        </p:nvSpPr>
        <p:spPr>
          <a:xfrm>
            <a:off x="658368" y="2029968"/>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2</a:t>
            </a:r>
            <a:endParaRPr lang="en-GB" sz="1500" dirty="0"/>
          </a:p>
        </p:txBody>
      </p:sp>
      <p:sp>
        <p:nvSpPr>
          <p:cNvPr id="7" name="Text 5"/>
          <p:cNvSpPr txBox="1"/>
          <p:nvPr/>
        </p:nvSpPr>
        <p:spPr>
          <a:xfrm>
            <a:off x="1207008" y="1938528"/>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What does “star-cross’d” mean?</a:t>
            </a:r>
            <a:endParaRPr lang="en-GB" sz="1200" dirty="0"/>
          </a:p>
          <a:p>
            <a:pPr indent="0" marL="0">
              <a:buNone/>
            </a:pPr>
            <a:r>
              <a:rPr lang="en-GB" sz="1300" b="1" dirty="0">
                <a:solidFill>
                  <a:srgbClr val="6E44A8"/>
                </a:solidFill>
                <a:latin typeface="Calibri" pitchFamily="34" charset="0"/>
                <a:ea typeface="Calibri" pitchFamily="34" charset="-122"/>
                <a:cs typeface="Calibri" pitchFamily="34" charset="-120"/>
              </a:rPr>
              <a:t>Blocked by the stars, which many Elizabethans believed shaped a person’s life</a:t>
            </a:r>
            <a:endParaRPr lang="en-GB" sz="1200" dirty="0"/>
          </a:p>
        </p:txBody>
      </p:sp>
      <p:sp>
        <p:nvSpPr>
          <p:cNvPr id="8" name="Text 6"/>
          <p:cNvSpPr txBox="1"/>
          <p:nvPr/>
        </p:nvSpPr>
        <p:spPr>
          <a:xfrm>
            <a:off x="658368" y="2688336"/>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3</a:t>
            </a:r>
            <a:endParaRPr lang="en-GB" sz="1500" dirty="0"/>
          </a:p>
        </p:txBody>
      </p:sp>
      <p:sp>
        <p:nvSpPr>
          <p:cNvPr id="9" name="Text 7"/>
          <p:cNvSpPr txBox="1"/>
          <p:nvPr/>
        </p:nvSpPr>
        <p:spPr>
          <a:xfrm>
            <a:off x="1207008" y="2596896"/>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What is a grudge?</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A long-held feeling of anger against someone for a past wrong</a:t>
            </a:r>
            <a:endParaRPr lang="en-GB" sz="1200" dirty="0"/>
          </a:p>
        </p:txBody>
      </p:sp>
      <p:sp>
        <p:nvSpPr>
          <p:cNvPr id="10" name="Text 8"/>
          <p:cNvSpPr txBox="1"/>
          <p:nvPr/>
        </p:nvSpPr>
        <p:spPr>
          <a:xfrm>
            <a:off x="658368" y="3346704"/>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4</a:t>
            </a:r>
            <a:endParaRPr lang="en-GB" sz="1500" dirty="0"/>
          </a:p>
        </p:txBody>
      </p:sp>
      <p:sp>
        <p:nvSpPr>
          <p:cNvPr id="11" name="Text 9"/>
          <p:cNvSpPr txBox="1"/>
          <p:nvPr/>
        </p:nvSpPr>
        <p:spPr>
          <a:xfrm>
            <a:off x="1207008" y="3255264"/>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Whose poem did Shakespeare use for the story of Romeo and Juliet?</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Arthur Brooke’s, The Tragicall Historye of Romeus and Juliet (1562)</a:t>
            </a:r>
            <a:endParaRPr lang="en-GB" sz="1200" dirty="0"/>
          </a:p>
        </p:txBody>
      </p:sp>
      <p:sp>
        <p:nvSpPr>
          <p:cNvPr id="12" name="Text 10"/>
          <p:cNvSpPr txBox="1"/>
          <p:nvPr/>
        </p:nvSpPr>
        <p:spPr>
          <a:xfrm>
            <a:off x="658368" y="4005072"/>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5</a:t>
            </a:r>
            <a:endParaRPr lang="en-GB" sz="1500" dirty="0"/>
          </a:p>
        </p:txBody>
      </p:sp>
      <p:sp>
        <p:nvSpPr>
          <p:cNvPr id="13" name="Text 11"/>
          <p:cNvSpPr txBox="1"/>
          <p:nvPr/>
        </p:nvSpPr>
        <p:spPr>
          <a:xfrm>
            <a:off x="1207008" y="3913632"/>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Why did a young man of good family in the 1590s carry a sword?</a:t>
            </a:r>
            <a:endParaRPr lang="en-GB" sz="1200" dirty="0"/>
          </a:p>
          <a:p>
            <a:pPr indent="0" marL="0">
              <a:buNone/>
            </a:pPr>
            <a:r>
              <a:rPr lang="en-GB" sz="1250" b="1" dirty="0">
                <a:solidFill>
                  <a:srgbClr val="6E44A8"/>
                </a:solidFill>
                <a:latin typeface="Calibri" pitchFamily="34" charset="0"/>
                <a:ea typeface="Calibri" pitchFamily="34" charset="-122"/>
                <a:cs typeface="Calibri" pitchFamily="34" charset="-120"/>
              </a:rPr>
              <a:t>To defend his honour: an insult to his name or family was expected to be answered</a:t>
            </a:r>
            <a:endParaRPr lang="en-GB" sz="12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55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5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wipe(left)">
                                      <p:cBhvr>
                                        <p:cTn id="17" dur="55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xEl>
                                              <p:pRg st="1" end="1"/>
                                            </p:txEl>
                                          </p:spTgt>
                                        </p:tgtEl>
                                        <p:attrNameLst>
                                          <p:attrName>style.visibility</p:attrName>
                                        </p:attrNameLst>
                                      </p:cBhvr>
                                      <p:to>
                                        <p:strVal val="visible"/>
                                      </p:to>
                                    </p:set>
                                    <p:animEffect transition="in" filter="wipe(left)">
                                      <p:cBhvr>
                                        <p:cTn id="22" dur="550"/>
                                        <p:tgtEl>
                                          <p:spTgt spid="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
                                            <p:txEl>
                                              <p:pRg st="1" end="1"/>
                                            </p:txEl>
                                          </p:spTgt>
                                        </p:tgtEl>
                                        <p:attrNameLst>
                                          <p:attrName>style.visibility</p:attrName>
                                        </p:attrNameLst>
                                      </p:cBhvr>
                                      <p:to>
                                        <p:strVal val="visible"/>
                                      </p:to>
                                    </p:set>
                                    <p:animEffect transition="in" filter="wipe(left)">
                                      <p:cBhvr>
                                        <p:cTn id="27" dur="55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9" grpId="0" build="p"/>
      <p:bldP spid="11" grpId="0" build="p"/>
      <p:bldP spid="1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Vocabulary</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Shape 2"/>
          <p:cNvSpPr/>
          <p:nvPr/>
        </p:nvSpPr>
        <p:spPr>
          <a:xfrm>
            <a:off x="658368" y="1188720"/>
            <a:ext cx="3913632" cy="1511808"/>
          </a:xfrm>
          <a:prstGeom prst="rect">
            <a:avLst/>
          </a:prstGeom>
          <a:solidFill>
            <a:srgbClr val="F3F0F8"/>
          </a:solidFill>
          <a:ln w="9525">
            <a:solidFill>
              <a:srgbClr val="DDD3E6"/>
            </a:solidFill>
            <a:prstDash val="solid"/>
          </a:ln>
        </p:spPr>
      </p:sp>
      <p:sp>
        <p:nvSpPr>
          <p:cNvPr id="5" name="Text 3"/>
          <p:cNvSpPr txBox="1"/>
          <p:nvPr/>
        </p:nvSpPr>
        <p:spPr>
          <a:xfrm>
            <a:off x="795528" y="1280160"/>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disgrace</a:t>
            </a:r>
            <a:endParaRPr lang="en-GB" sz="1900" dirty="0"/>
          </a:p>
        </p:txBody>
      </p:sp>
      <p:sp>
        <p:nvSpPr>
          <p:cNvPr id="6" name="Text 4"/>
          <p:cNvSpPr txBox="1"/>
          <p:nvPr/>
        </p:nvSpPr>
        <p:spPr>
          <a:xfrm>
            <a:off x="795528" y="1719072"/>
            <a:ext cx="3639312" cy="890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shame; losing the respect of others</a:t>
            </a:r>
            <a:endParaRPr lang="en-GB" sz="1600" dirty="0"/>
          </a:p>
        </p:txBody>
      </p:sp>
      <p:sp>
        <p:nvSpPr>
          <p:cNvPr id="7" name="Shape 5"/>
          <p:cNvSpPr/>
          <p:nvPr/>
        </p:nvSpPr>
        <p:spPr>
          <a:xfrm>
            <a:off x="4773168" y="1188720"/>
            <a:ext cx="3913632" cy="1511808"/>
          </a:xfrm>
          <a:prstGeom prst="rect">
            <a:avLst/>
          </a:prstGeom>
          <a:solidFill>
            <a:srgbClr val="F3F0F8"/>
          </a:solidFill>
          <a:ln w="9525">
            <a:solidFill>
              <a:srgbClr val="DDD3E6"/>
            </a:solidFill>
            <a:prstDash val="solid"/>
          </a:ln>
        </p:spPr>
      </p:sp>
      <p:sp>
        <p:nvSpPr>
          <p:cNvPr id="8" name="Text 6"/>
          <p:cNvSpPr txBox="1"/>
          <p:nvPr/>
        </p:nvSpPr>
        <p:spPr>
          <a:xfrm>
            <a:off x="4910328" y="1280160"/>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quarrel</a:t>
            </a:r>
            <a:endParaRPr lang="en-GB" sz="1900" dirty="0"/>
          </a:p>
        </p:txBody>
      </p:sp>
      <p:sp>
        <p:nvSpPr>
          <p:cNvPr id="9" name="Text 7"/>
          <p:cNvSpPr txBox="1"/>
          <p:nvPr/>
        </p:nvSpPr>
        <p:spPr>
          <a:xfrm>
            <a:off x="4910328" y="1719072"/>
            <a:ext cx="3639312" cy="890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an angry argument</a:t>
            </a:r>
            <a:endParaRPr lang="en-GB" sz="1600" dirty="0"/>
          </a:p>
        </p:txBody>
      </p:sp>
      <p:sp>
        <p:nvSpPr>
          <p:cNvPr id="10" name="Shape 8"/>
          <p:cNvSpPr/>
          <p:nvPr/>
        </p:nvSpPr>
        <p:spPr>
          <a:xfrm>
            <a:off x="658368" y="2901696"/>
            <a:ext cx="3913632" cy="1511808"/>
          </a:xfrm>
          <a:prstGeom prst="rect">
            <a:avLst/>
          </a:prstGeom>
          <a:solidFill>
            <a:srgbClr val="F3F0F8"/>
          </a:solidFill>
          <a:ln w="9525">
            <a:solidFill>
              <a:srgbClr val="DDD3E6"/>
            </a:solidFill>
            <a:prstDash val="solid"/>
          </a:ln>
        </p:spPr>
      </p:sp>
      <p:sp>
        <p:nvSpPr>
          <p:cNvPr id="11" name="Text 9"/>
          <p:cNvSpPr txBox="1"/>
          <p:nvPr/>
        </p:nvSpPr>
        <p:spPr>
          <a:xfrm>
            <a:off x="795528" y="2993136"/>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hinds</a:t>
            </a:r>
            <a:endParaRPr lang="en-GB" sz="1900" dirty="0"/>
          </a:p>
        </p:txBody>
      </p:sp>
      <p:sp>
        <p:nvSpPr>
          <p:cNvPr id="12" name="Text 10"/>
          <p:cNvSpPr txBox="1"/>
          <p:nvPr/>
        </p:nvSpPr>
        <p:spPr>
          <a:xfrm>
            <a:off x="795528" y="3432048"/>
            <a:ext cx="3639312" cy="890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servants; also female deer, so here an insult that makes them sound timid</a:t>
            </a:r>
            <a:endParaRPr lang="en-GB" sz="1600" dirty="0"/>
          </a:p>
        </p:txBody>
      </p:sp>
      <p:sp>
        <p:nvSpPr>
          <p:cNvPr id="13" name="Shape 11"/>
          <p:cNvSpPr/>
          <p:nvPr/>
        </p:nvSpPr>
        <p:spPr>
          <a:xfrm>
            <a:off x="4773168" y="2901696"/>
            <a:ext cx="3913632" cy="1511808"/>
          </a:xfrm>
          <a:prstGeom prst="rect">
            <a:avLst/>
          </a:prstGeom>
          <a:solidFill>
            <a:srgbClr val="F3F0F8"/>
          </a:solidFill>
          <a:ln w="9525">
            <a:solidFill>
              <a:srgbClr val="DDD3E6"/>
            </a:solidFill>
            <a:prstDash val="solid"/>
          </a:ln>
        </p:spPr>
      </p:sp>
      <p:sp>
        <p:nvSpPr>
          <p:cNvPr id="14" name="Text 12"/>
          <p:cNvSpPr txBox="1"/>
          <p:nvPr/>
        </p:nvSpPr>
        <p:spPr>
          <a:xfrm>
            <a:off x="4910328" y="2993136"/>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coward</a:t>
            </a:r>
            <a:endParaRPr lang="en-GB" sz="1900" dirty="0"/>
          </a:p>
        </p:txBody>
      </p:sp>
      <p:sp>
        <p:nvSpPr>
          <p:cNvPr id="15" name="Text 13"/>
          <p:cNvSpPr txBox="1"/>
          <p:nvPr/>
        </p:nvSpPr>
        <p:spPr>
          <a:xfrm>
            <a:off x="4910328" y="3432048"/>
            <a:ext cx="3639312" cy="890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someone who runs away from danger</a:t>
            </a:r>
            <a:endParaRPr lang="en-GB" sz="16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decel="100000" fill="hold"/>
                                        <p:tgtEl>
                                          <p:spTgt spid="4"/>
                                        </p:tgtEl>
                                        <p:attrNameLst>
                                          <p:attrName>ppt_x</p:attrName>
                                        </p:attrNameLst>
                                      </p:cBhvr>
                                      <p:tavLst>
                                        <p:tav tm="0">
                                          <p:val>
                                            <p:strVal val="#ppt_x"/>
                                          </p:val>
                                        </p:tav>
                                        <p:tav tm="100000">
                                          <p:val>
                                            <p:strVal val="#ppt_x"/>
                                          </p:val>
                                        </p:tav>
                                      </p:tavLst>
                                    </p:anim>
                                    <p:anim calcmode="lin" valueType="num">
                                      <p:cBhvr>
                                        <p:cTn id="9" dur="500" decel="100000" fill="hold"/>
                                        <p:tgtEl>
                                          <p:spTgt spid="4"/>
                                        </p:tgtEl>
                                        <p:attrNameLst>
                                          <p:attrName>ppt_y</p:attrName>
                                        </p:attrNameLst>
                                      </p:cBhvr>
                                      <p:tavLst>
                                        <p:tav tm="0">
                                          <p:val>
                                            <p:strVal val="#ppt_y+0.025"/>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decel="100000" fill="hold"/>
                                        <p:tgtEl>
                                          <p:spTgt spid="5"/>
                                        </p:tgtEl>
                                        <p:attrNameLst>
                                          <p:attrName>ppt_x</p:attrName>
                                        </p:attrNameLst>
                                      </p:cBhvr>
                                      <p:tavLst>
                                        <p:tav tm="0">
                                          <p:val>
                                            <p:strVal val="#ppt_x"/>
                                          </p:val>
                                        </p:tav>
                                        <p:tav tm="100000">
                                          <p:val>
                                            <p:strVal val="#ppt_x"/>
                                          </p:val>
                                        </p:tav>
                                      </p:tavLst>
                                    </p:anim>
                                    <p:anim calcmode="lin" valueType="num">
                                      <p:cBhvr>
                                        <p:cTn id="14" dur="500" decel="100000" fill="hold"/>
                                        <p:tgtEl>
                                          <p:spTgt spid="5"/>
                                        </p:tgtEl>
                                        <p:attrNameLst>
                                          <p:attrName>ppt_y</p:attrName>
                                        </p:attrNameLst>
                                      </p:cBhvr>
                                      <p:tavLst>
                                        <p:tav tm="0">
                                          <p:val>
                                            <p:strVal val="#ppt_y+0.025"/>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decel="100000" fill="hold"/>
                                        <p:tgtEl>
                                          <p:spTgt spid="6"/>
                                        </p:tgtEl>
                                        <p:attrNameLst>
                                          <p:attrName>ppt_x</p:attrName>
                                        </p:attrNameLst>
                                      </p:cBhvr>
                                      <p:tavLst>
                                        <p:tav tm="0">
                                          <p:val>
                                            <p:strVal val="#ppt_x"/>
                                          </p:val>
                                        </p:tav>
                                        <p:tav tm="100000">
                                          <p:val>
                                            <p:strVal val="#ppt_x"/>
                                          </p:val>
                                        </p:tav>
                                      </p:tavLst>
                                    </p:anim>
                                    <p:anim calcmode="lin" valueType="num">
                                      <p:cBhvr>
                                        <p:cTn id="19" dur="500" decel="100000" fill="hold"/>
                                        <p:tgtEl>
                                          <p:spTgt spid="6"/>
                                        </p:tgtEl>
                                        <p:attrNameLst>
                                          <p:attrName>ppt_y</p:attrName>
                                        </p:attrNameLst>
                                      </p:cBhvr>
                                      <p:tavLst>
                                        <p:tav tm="0">
                                          <p:val>
                                            <p:strVal val="#ppt_y+0.025"/>
                                          </p:val>
                                        </p:tav>
                                        <p:tav tm="100000">
                                          <p:val>
                                            <p:strVal val="#ppt_y"/>
                                          </p:val>
                                        </p:tav>
                                      </p:tavLst>
                                    </p:anim>
                                  </p:childTnLst>
                                </p:cTn>
                              </p:par>
                              <p:par>
                                <p:cTn id="20" presetID="42" presetClass="entr" presetSubtype="0" fill="hold" grpId="0" nodeType="withEffect">
                                  <p:stCondLst>
                                    <p:cond delay="17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decel="100000" fill="hold"/>
                                        <p:tgtEl>
                                          <p:spTgt spid="7"/>
                                        </p:tgtEl>
                                        <p:attrNameLst>
                                          <p:attrName>ppt_x</p:attrName>
                                        </p:attrNameLst>
                                      </p:cBhvr>
                                      <p:tavLst>
                                        <p:tav tm="0">
                                          <p:val>
                                            <p:strVal val="#ppt_x"/>
                                          </p:val>
                                        </p:tav>
                                        <p:tav tm="100000">
                                          <p:val>
                                            <p:strVal val="#ppt_x"/>
                                          </p:val>
                                        </p:tav>
                                      </p:tavLst>
                                    </p:anim>
                                    <p:anim calcmode="lin" valueType="num">
                                      <p:cBhvr>
                                        <p:cTn id="24" dur="500" decel="100000" fill="hold"/>
                                        <p:tgtEl>
                                          <p:spTgt spid="7"/>
                                        </p:tgtEl>
                                        <p:attrNameLst>
                                          <p:attrName>ppt_y</p:attrName>
                                        </p:attrNameLst>
                                      </p:cBhvr>
                                      <p:tavLst>
                                        <p:tav tm="0">
                                          <p:val>
                                            <p:strVal val="#ppt_y+0.025"/>
                                          </p:val>
                                        </p:tav>
                                        <p:tav tm="100000">
                                          <p:val>
                                            <p:strVal val="#ppt_y"/>
                                          </p:val>
                                        </p:tav>
                                      </p:tavLst>
                                    </p:anim>
                                  </p:childTnLst>
                                </p:cTn>
                              </p:par>
                              <p:par>
                                <p:cTn id="25" presetID="42" presetClass="entr" presetSubtype="0" fill="hold" grpId="0" nodeType="withEffect">
                                  <p:stCondLst>
                                    <p:cond delay="17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decel="100000" fill="hold"/>
                                        <p:tgtEl>
                                          <p:spTgt spid="8"/>
                                        </p:tgtEl>
                                        <p:attrNameLst>
                                          <p:attrName>ppt_x</p:attrName>
                                        </p:attrNameLst>
                                      </p:cBhvr>
                                      <p:tavLst>
                                        <p:tav tm="0">
                                          <p:val>
                                            <p:strVal val="#ppt_x"/>
                                          </p:val>
                                        </p:tav>
                                        <p:tav tm="100000">
                                          <p:val>
                                            <p:strVal val="#ppt_x"/>
                                          </p:val>
                                        </p:tav>
                                      </p:tavLst>
                                    </p:anim>
                                    <p:anim calcmode="lin" valueType="num">
                                      <p:cBhvr>
                                        <p:cTn id="29" dur="500" decel="100000" fill="hold"/>
                                        <p:tgtEl>
                                          <p:spTgt spid="8"/>
                                        </p:tgtEl>
                                        <p:attrNameLst>
                                          <p:attrName>ppt_y</p:attrName>
                                        </p:attrNameLst>
                                      </p:cBhvr>
                                      <p:tavLst>
                                        <p:tav tm="0">
                                          <p:val>
                                            <p:strVal val="#ppt_y+0.025"/>
                                          </p:val>
                                        </p:tav>
                                        <p:tav tm="100000">
                                          <p:val>
                                            <p:strVal val="#ppt_y"/>
                                          </p:val>
                                        </p:tav>
                                      </p:tavLst>
                                    </p:anim>
                                  </p:childTnLst>
                                </p:cTn>
                              </p:par>
                              <p:par>
                                <p:cTn id="30" presetID="42" presetClass="entr" presetSubtype="0" fill="hold" grpId="0" nodeType="withEffect">
                                  <p:stCondLst>
                                    <p:cond delay="17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anim calcmode="lin" valueType="num">
                                      <p:cBhvr>
                                        <p:cTn id="33" dur="500" decel="100000" fill="hold"/>
                                        <p:tgtEl>
                                          <p:spTgt spid="9"/>
                                        </p:tgtEl>
                                        <p:attrNameLst>
                                          <p:attrName>ppt_x</p:attrName>
                                        </p:attrNameLst>
                                      </p:cBhvr>
                                      <p:tavLst>
                                        <p:tav tm="0">
                                          <p:val>
                                            <p:strVal val="#ppt_x"/>
                                          </p:val>
                                        </p:tav>
                                        <p:tav tm="100000">
                                          <p:val>
                                            <p:strVal val="#ppt_x"/>
                                          </p:val>
                                        </p:tav>
                                      </p:tavLst>
                                    </p:anim>
                                    <p:anim calcmode="lin" valueType="num">
                                      <p:cBhvr>
                                        <p:cTn id="34" dur="500" decel="100000" fill="hold"/>
                                        <p:tgtEl>
                                          <p:spTgt spid="9"/>
                                        </p:tgtEl>
                                        <p:attrNameLst>
                                          <p:attrName>ppt_y</p:attrName>
                                        </p:attrNameLst>
                                      </p:cBhvr>
                                      <p:tavLst>
                                        <p:tav tm="0">
                                          <p:val>
                                            <p:strVal val="#ppt_y+0.025"/>
                                          </p:val>
                                        </p:tav>
                                        <p:tav tm="100000">
                                          <p:val>
                                            <p:strVal val="#ppt_y"/>
                                          </p:val>
                                        </p:tav>
                                      </p:tavLst>
                                    </p:anim>
                                  </p:childTnLst>
                                </p:cTn>
                              </p:par>
                              <p:par>
                                <p:cTn id="35" presetID="42" presetClass="entr" presetSubtype="0" fill="hold" grpId="0" nodeType="withEffect">
                                  <p:stCondLst>
                                    <p:cond delay="34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anim calcmode="lin" valueType="num">
                                      <p:cBhvr>
                                        <p:cTn id="38" dur="500" decel="100000" fill="hold"/>
                                        <p:tgtEl>
                                          <p:spTgt spid="10"/>
                                        </p:tgtEl>
                                        <p:attrNameLst>
                                          <p:attrName>ppt_x</p:attrName>
                                        </p:attrNameLst>
                                      </p:cBhvr>
                                      <p:tavLst>
                                        <p:tav tm="0">
                                          <p:val>
                                            <p:strVal val="#ppt_x"/>
                                          </p:val>
                                        </p:tav>
                                        <p:tav tm="100000">
                                          <p:val>
                                            <p:strVal val="#ppt_x"/>
                                          </p:val>
                                        </p:tav>
                                      </p:tavLst>
                                    </p:anim>
                                    <p:anim calcmode="lin" valueType="num">
                                      <p:cBhvr>
                                        <p:cTn id="39" dur="500" decel="100000" fill="hold"/>
                                        <p:tgtEl>
                                          <p:spTgt spid="10"/>
                                        </p:tgtEl>
                                        <p:attrNameLst>
                                          <p:attrName>ppt_y</p:attrName>
                                        </p:attrNameLst>
                                      </p:cBhvr>
                                      <p:tavLst>
                                        <p:tav tm="0">
                                          <p:val>
                                            <p:strVal val="#ppt_y+0.025"/>
                                          </p:val>
                                        </p:tav>
                                        <p:tav tm="100000">
                                          <p:val>
                                            <p:strVal val="#ppt_y"/>
                                          </p:val>
                                        </p:tav>
                                      </p:tavLst>
                                    </p:anim>
                                  </p:childTnLst>
                                </p:cTn>
                              </p:par>
                              <p:par>
                                <p:cTn id="40" presetID="42" presetClass="entr" presetSubtype="0" fill="hold" grpId="0" nodeType="withEffect">
                                  <p:stCondLst>
                                    <p:cond delay="34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anim calcmode="lin" valueType="num">
                                      <p:cBhvr>
                                        <p:cTn id="43" dur="500" decel="100000" fill="hold"/>
                                        <p:tgtEl>
                                          <p:spTgt spid="11"/>
                                        </p:tgtEl>
                                        <p:attrNameLst>
                                          <p:attrName>ppt_x</p:attrName>
                                        </p:attrNameLst>
                                      </p:cBhvr>
                                      <p:tavLst>
                                        <p:tav tm="0">
                                          <p:val>
                                            <p:strVal val="#ppt_x"/>
                                          </p:val>
                                        </p:tav>
                                        <p:tav tm="100000">
                                          <p:val>
                                            <p:strVal val="#ppt_x"/>
                                          </p:val>
                                        </p:tav>
                                      </p:tavLst>
                                    </p:anim>
                                    <p:anim calcmode="lin" valueType="num">
                                      <p:cBhvr>
                                        <p:cTn id="44" dur="500" decel="100000" fill="hold"/>
                                        <p:tgtEl>
                                          <p:spTgt spid="11"/>
                                        </p:tgtEl>
                                        <p:attrNameLst>
                                          <p:attrName>ppt_y</p:attrName>
                                        </p:attrNameLst>
                                      </p:cBhvr>
                                      <p:tavLst>
                                        <p:tav tm="0">
                                          <p:val>
                                            <p:strVal val="#ppt_y+0.025"/>
                                          </p:val>
                                        </p:tav>
                                        <p:tav tm="100000">
                                          <p:val>
                                            <p:strVal val="#ppt_y"/>
                                          </p:val>
                                        </p:tav>
                                      </p:tavLst>
                                    </p:anim>
                                  </p:childTnLst>
                                </p:cTn>
                              </p:par>
                              <p:par>
                                <p:cTn id="45" presetID="42" presetClass="entr" presetSubtype="0" fill="hold" grpId="0" nodeType="withEffect">
                                  <p:stCondLst>
                                    <p:cond delay="34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anim calcmode="lin" valueType="num">
                                      <p:cBhvr>
                                        <p:cTn id="48" dur="500" decel="100000" fill="hold"/>
                                        <p:tgtEl>
                                          <p:spTgt spid="12"/>
                                        </p:tgtEl>
                                        <p:attrNameLst>
                                          <p:attrName>ppt_x</p:attrName>
                                        </p:attrNameLst>
                                      </p:cBhvr>
                                      <p:tavLst>
                                        <p:tav tm="0">
                                          <p:val>
                                            <p:strVal val="#ppt_x"/>
                                          </p:val>
                                        </p:tav>
                                        <p:tav tm="100000">
                                          <p:val>
                                            <p:strVal val="#ppt_x"/>
                                          </p:val>
                                        </p:tav>
                                      </p:tavLst>
                                    </p:anim>
                                    <p:anim calcmode="lin" valueType="num">
                                      <p:cBhvr>
                                        <p:cTn id="49" dur="500" decel="100000" fill="hold"/>
                                        <p:tgtEl>
                                          <p:spTgt spid="12"/>
                                        </p:tgtEl>
                                        <p:attrNameLst>
                                          <p:attrName>ppt_y</p:attrName>
                                        </p:attrNameLst>
                                      </p:cBhvr>
                                      <p:tavLst>
                                        <p:tav tm="0">
                                          <p:val>
                                            <p:strVal val="#ppt_y+0.025"/>
                                          </p:val>
                                        </p:tav>
                                        <p:tav tm="100000">
                                          <p:val>
                                            <p:strVal val="#ppt_y"/>
                                          </p:val>
                                        </p:tav>
                                      </p:tavLst>
                                    </p:anim>
                                  </p:childTnLst>
                                </p:cTn>
                              </p:par>
                              <p:par>
                                <p:cTn id="50" presetID="42" presetClass="entr" presetSubtype="0" fill="hold" grpId="0" nodeType="withEffect">
                                  <p:stCondLst>
                                    <p:cond delay="51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anim calcmode="lin" valueType="num">
                                      <p:cBhvr>
                                        <p:cTn id="53" dur="500" decel="100000" fill="hold"/>
                                        <p:tgtEl>
                                          <p:spTgt spid="13"/>
                                        </p:tgtEl>
                                        <p:attrNameLst>
                                          <p:attrName>ppt_x</p:attrName>
                                        </p:attrNameLst>
                                      </p:cBhvr>
                                      <p:tavLst>
                                        <p:tav tm="0">
                                          <p:val>
                                            <p:strVal val="#ppt_x"/>
                                          </p:val>
                                        </p:tav>
                                        <p:tav tm="100000">
                                          <p:val>
                                            <p:strVal val="#ppt_x"/>
                                          </p:val>
                                        </p:tav>
                                      </p:tavLst>
                                    </p:anim>
                                    <p:anim calcmode="lin" valueType="num">
                                      <p:cBhvr>
                                        <p:cTn id="54" dur="500" decel="100000" fill="hold"/>
                                        <p:tgtEl>
                                          <p:spTgt spid="13"/>
                                        </p:tgtEl>
                                        <p:attrNameLst>
                                          <p:attrName>ppt_y</p:attrName>
                                        </p:attrNameLst>
                                      </p:cBhvr>
                                      <p:tavLst>
                                        <p:tav tm="0">
                                          <p:val>
                                            <p:strVal val="#ppt_y+0.025"/>
                                          </p:val>
                                        </p:tav>
                                        <p:tav tm="100000">
                                          <p:val>
                                            <p:strVal val="#ppt_y"/>
                                          </p:val>
                                        </p:tav>
                                      </p:tavLst>
                                    </p:anim>
                                  </p:childTnLst>
                                </p:cTn>
                              </p:par>
                              <p:par>
                                <p:cTn id="55" presetID="42" presetClass="entr" presetSubtype="0" fill="hold" grpId="0" nodeType="withEffect">
                                  <p:stCondLst>
                                    <p:cond delay="51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anim calcmode="lin" valueType="num">
                                      <p:cBhvr>
                                        <p:cTn id="58" dur="500" decel="100000" fill="hold"/>
                                        <p:tgtEl>
                                          <p:spTgt spid="14"/>
                                        </p:tgtEl>
                                        <p:attrNameLst>
                                          <p:attrName>ppt_x</p:attrName>
                                        </p:attrNameLst>
                                      </p:cBhvr>
                                      <p:tavLst>
                                        <p:tav tm="0">
                                          <p:val>
                                            <p:strVal val="#ppt_x"/>
                                          </p:val>
                                        </p:tav>
                                        <p:tav tm="100000">
                                          <p:val>
                                            <p:strVal val="#ppt_x"/>
                                          </p:val>
                                        </p:tav>
                                      </p:tavLst>
                                    </p:anim>
                                    <p:anim calcmode="lin" valueType="num">
                                      <p:cBhvr>
                                        <p:cTn id="59" dur="500" decel="100000" fill="hold"/>
                                        <p:tgtEl>
                                          <p:spTgt spid="14"/>
                                        </p:tgtEl>
                                        <p:attrNameLst>
                                          <p:attrName>ppt_y</p:attrName>
                                        </p:attrNameLst>
                                      </p:cBhvr>
                                      <p:tavLst>
                                        <p:tav tm="0">
                                          <p:val>
                                            <p:strVal val="#ppt_y+0.025"/>
                                          </p:val>
                                        </p:tav>
                                        <p:tav tm="100000">
                                          <p:val>
                                            <p:strVal val="#ppt_y"/>
                                          </p:val>
                                        </p:tav>
                                      </p:tavLst>
                                    </p:anim>
                                  </p:childTnLst>
                                </p:cTn>
                              </p:par>
                              <p:par>
                                <p:cTn id="60" presetID="42" presetClass="entr" presetSubtype="0" fill="hold" grpId="0" nodeType="withEffect">
                                  <p:stCondLst>
                                    <p:cond delay="51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anim calcmode="lin" valueType="num">
                                      <p:cBhvr>
                                        <p:cTn id="63" dur="500" decel="100000" fill="hold"/>
                                        <p:tgtEl>
                                          <p:spTgt spid="15"/>
                                        </p:tgtEl>
                                        <p:attrNameLst>
                                          <p:attrName>ppt_x</p:attrName>
                                        </p:attrNameLst>
                                      </p:cBhvr>
                                      <p:tavLst>
                                        <p:tav tm="0">
                                          <p:val>
                                            <p:strVal val="#ppt_x"/>
                                          </p:val>
                                        </p:tav>
                                        <p:tav tm="100000">
                                          <p:val>
                                            <p:strVal val="#ppt_x"/>
                                          </p:val>
                                        </p:tav>
                                      </p:tavLst>
                                    </p:anim>
                                    <p:anim calcmode="lin" valueType="num">
                                      <p:cBhvr>
                                        <p:cTn id="64" dur="500" decel="100000" fill="hold"/>
                                        <p:tgtEl>
                                          <p:spTgt spid="15"/>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Act 1 Scene 1: the quarrel becomes a brawl (1 of 4)</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Text 2"/>
          <p:cNvSpPr txBox="1"/>
          <p:nvPr/>
        </p:nvSpPr>
        <p:spPr>
          <a:xfrm>
            <a:off x="658368" y="1024128"/>
            <a:ext cx="8028432" cy="512064"/>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Sampson and Gregory are servants of the Capulets. In the street they meet Abram and Balthasar, servants of the Montagues. Benvolio is Romeo’s cousin, a Montague; Tybalt is Juliet’s cousin, a Capulet.</a:t>
            </a:r>
            <a:endParaRPr lang="en-GB" sz="1300" dirty="0"/>
          </a:p>
        </p:txBody>
      </p:sp>
      <p:sp>
        <p:nvSpPr>
          <p:cNvPr id="5" name="Shape 3"/>
          <p:cNvSpPr/>
          <p:nvPr/>
        </p:nvSpPr>
        <p:spPr>
          <a:xfrm>
            <a:off x="658368" y="1572768"/>
            <a:ext cx="8028432" cy="2651760"/>
          </a:xfrm>
          <a:prstGeom prst="rect">
            <a:avLst/>
          </a:prstGeom>
          <a:solidFill>
            <a:srgbClr val="EBF2F8"/>
          </a:solidFill>
          <a:ln w="9525">
            <a:solidFill>
              <a:srgbClr val="EBF2F8"/>
            </a:solidFill>
            <a:prstDash val="solid"/>
          </a:ln>
        </p:spPr>
      </p:sp>
      <p:sp>
        <p:nvSpPr>
          <p:cNvPr id="6" name="Shape 4"/>
          <p:cNvSpPr/>
          <p:nvPr/>
        </p:nvSpPr>
        <p:spPr>
          <a:xfrm>
            <a:off x="914400" y="1572768"/>
            <a:ext cx="18288" cy="2651760"/>
          </a:xfrm>
          <a:prstGeom prst="rect">
            <a:avLst/>
          </a:prstGeom>
          <a:solidFill>
            <a:srgbClr val="6E44A8"/>
          </a:solidFill>
          <a:ln w="12700">
            <a:solidFill>
              <a:srgbClr val="6E44A8"/>
            </a:solidFill>
            <a:prstDash val="solid"/>
          </a:ln>
        </p:spPr>
      </p:sp>
      <p:sp>
        <p:nvSpPr>
          <p:cNvPr id="7" name="Text 5"/>
          <p:cNvSpPr txBox="1"/>
          <p:nvPr/>
        </p:nvSpPr>
        <p:spPr>
          <a:xfrm>
            <a:off x="1042416" y="1682496"/>
            <a:ext cx="7525512" cy="2468880"/>
          </a:xfrm>
          <a:prstGeom prst="rect">
            <a:avLst/>
          </a:prstGeom>
          <a:noFill/>
          <a:ln/>
        </p:spPr>
        <p:txBody>
          <a:bodyPr wrap="square" lIns="1016" tIns="1016" rIns="1016" bIns="1016" rtlCol="0" anchor="t"/>
          <a:lstStyle/>
          <a:p>
            <a:pPr indent="0" marL="0">
              <a:lnSpc>
                <a:spcPct val="105000"/>
              </a:lnSpc>
              <a:buNone/>
            </a:pPr>
            <a:r>
              <a:rPr lang="en-GB" sz="1150" b="1" dirty="0">
                <a:solidFill>
                  <a:srgbClr val="4A2545"/>
                </a:solidFill>
                <a:latin typeface="Calibri" pitchFamily="34" charset="0"/>
                <a:ea typeface="Calibri" pitchFamily="34" charset="-122"/>
                <a:cs typeface="Calibri" pitchFamily="34" charset="-120"/>
              </a:rPr>
              <a:t>SAMPSON.</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Nay, as they dare. I will bite my thumb at them, which is disgrace to them if they bear it.</a:t>
            </a:r>
            <a:endParaRPr lang="en-GB" sz="1150" dirty="0"/>
          </a:p>
          <a:p>
            <a:pPr indent="0" marL="0">
              <a:lnSpc>
                <a:spcPct val="105000"/>
              </a:lnSpc>
              <a:spcBef>
                <a:spcPts val="400"/>
              </a:spcBef>
              <a:buNone/>
            </a:pPr>
            <a:r>
              <a:rPr lang="en-GB" sz="1150" b="1" dirty="0">
                <a:solidFill>
                  <a:srgbClr val="4A2545"/>
                </a:solidFill>
                <a:latin typeface="Calibri" pitchFamily="34" charset="0"/>
                <a:ea typeface="Calibri" pitchFamily="34" charset="-122"/>
                <a:cs typeface="Calibri" pitchFamily="34" charset="-120"/>
              </a:rPr>
              <a:t>ABRAM.</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Do you bite your thumb at us, sir?</a:t>
            </a:r>
            <a:endParaRPr lang="en-GB" sz="1150" dirty="0"/>
          </a:p>
          <a:p>
            <a:pPr indent="0" marL="0">
              <a:lnSpc>
                <a:spcPct val="105000"/>
              </a:lnSpc>
              <a:spcBef>
                <a:spcPts val="400"/>
              </a:spcBef>
              <a:buNone/>
            </a:pPr>
            <a:r>
              <a:rPr lang="en-GB" sz="1150" b="1" dirty="0">
                <a:solidFill>
                  <a:srgbClr val="4A2545"/>
                </a:solidFill>
                <a:latin typeface="Calibri" pitchFamily="34" charset="0"/>
                <a:ea typeface="Calibri" pitchFamily="34" charset="-122"/>
                <a:cs typeface="Calibri" pitchFamily="34" charset="-120"/>
              </a:rPr>
              <a:t>SAMPSON.</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I do bite my thumb, sir.</a:t>
            </a:r>
            <a:endParaRPr lang="en-GB" sz="1150" dirty="0"/>
          </a:p>
          <a:p>
            <a:pPr indent="0" marL="0">
              <a:lnSpc>
                <a:spcPct val="105000"/>
              </a:lnSpc>
              <a:spcBef>
                <a:spcPts val="400"/>
              </a:spcBef>
              <a:buNone/>
            </a:pPr>
            <a:r>
              <a:rPr lang="en-GB" sz="1150" b="1" dirty="0">
                <a:solidFill>
                  <a:srgbClr val="4A2545"/>
                </a:solidFill>
                <a:latin typeface="Calibri" pitchFamily="34" charset="0"/>
                <a:ea typeface="Calibri" pitchFamily="34" charset="-122"/>
                <a:cs typeface="Calibri" pitchFamily="34" charset="-120"/>
              </a:rPr>
              <a:t>ABRAM.</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Do you bite your thumb at us, sir?</a:t>
            </a:r>
            <a:endParaRPr lang="en-GB" sz="1150" dirty="0"/>
          </a:p>
          <a:p>
            <a:pPr indent="0" marL="0">
              <a:lnSpc>
                <a:spcPct val="105000"/>
              </a:lnSpc>
              <a:spcBef>
                <a:spcPts val="400"/>
              </a:spcBef>
              <a:buNone/>
            </a:pPr>
            <a:r>
              <a:rPr lang="en-GB" sz="1150" b="1" dirty="0">
                <a:solidFill>
                  <a:srgbClr val="4A2545"/>
                </a:solidFill>
                <a:latin typeface="Calibri" pitchFamily="34" charset="0"/>
                <a:ea typeface="Calibri" pitchFamily="34" charset="-122"/>
                <a:cs typeface="Calibri" pitchFamily="34" charset="-120"/>
              </a:rPr>
              <a:t>SAMPSON.</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Is the law of our side if I say ay?</a:t>
            </a:r>
            <a:endParaRPr lang="en-GB" sz="1150" dirty="0"/>
          </a:p>
          <a:p>
            <a:pPr indent="0" marL="0">
              <a:lnSpc>
                <a:spcPct val="105000"/>
              </a:lnSpc>
              <a:spcBef>
                <a:spcPts val="400"/>
              </a:spcBef>
              <a:buNone/>
            </a:pPr>
            <a:r>
              <a:rPr lang="en-GB" sz="1150" b="1" dirty="0">
                <a:solidFill>
                  <a:srgbClr val="4A2545"/>
                </a:solidFill>
                <a:latin typeface="Calibri" pitchFamily="34" charset="0"/>
                <a:ea typeface="Calibri" pitchFamily="34" charset="-122"/>
                <a:cs typeface="Calibri" pitchFamily="34" charset="-120"/>
              </a:rPr>
              <a:t>GREGORY.</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No.</a:t>
            </a:r>
            <a:endParaRPr lang="en-GB" sz="1150" dirty="0"/>
          </a:p>
        </p:txBody>
      </p:sp>
      <p:sp>
        <p:nvSpPr>
          <p:cNvPr id="8" name="Text 6"/>
          <p:cNvSpPr txBox="1"/>
          <p:nvPr/>
        </p:nvSpPr>
        <p:spPr>
          <a:xfrm>
            <a:off x="658368" y="4251960"/>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William Shakespeare, Romeo and Juliet (1597), Act 1 Scene 1</a:t>
            </a:r>
            <a:endParaRPr lang="en-GB" sz="10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12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12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par>
                                <p:cTn id="17" presetID="10" presetClass="entr" presetSubtype="0" fill="hold" grpId="0" nodeType="withEffect">
                                  <p:stCondLst>
                                    <p:cond delay="24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Act 1 Scene 1: the quarrel becomes a brawl (2 of 4)</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Shape 2"/>
          <p:cNvSpPr/>
          <p:nvPr/>
        </p:nvSpPr>
        <p:spPr>
          <a:xfrm>
            <a:off x="658368" y="1024128"/>
            <a:ext cx="8028432" cy="3200400"/>
          </a:xfrm>
          <a:prstGeom prst="rect">
            <a:avLst/>
          </a:prstGeom>
          <a:solidFill>
            <a:srgbClr val="EBF2F8"/>
          </a:solidFill>
          <a:ln w="9525">
            <a:solidFill>
              <a:srgbClr val="EBF2F8"/>
            </a:solidFill>
            <a:prstDash val="solid"/>
          </a:ln>
        </p:spPr>
      </p:sp>
      <p:sp>
        <p:nvSpPr>
          <p:cNvPr id="5" name="Shape 3"/>
          <p:cNvSpPr/>
          <p:nvPr/>
        </p:nvSpPr>
        <p:spPr>
          <a:xfrm>
            <a:off x="914400" y="1024128"/>
            <a:ext cx="18288" cy="3200400"/>
          </a:xfrm>
          <a:prstGeom prst="rect">
            <a:avLst/>
          </a:prstGeom>
          <a:solidFill>
            <a:srgbClr val="6E44A8"/>
          </a:solidFill>
          <a:ln w="12700">
            <a:solidFill>
              <a:srgbClr val="6E44A8"/>
            </a:solidFill>
            <a:prstDash val="solid"/>
          </a:ln>
        </p:spPr>
      </p:sp>
      <p:sp>
        <p:nvSpPr>
          <p:cNvPr id="6" name="Text 4"/>
          <p:cNvSpPr txBox="1"/>
          <p:nvPr/>
        </p:nvSpPr>
        <p:spPr>
          <a:xfrm>
            <a:off x="1042416" y="1133856"/>
            <a:ext cx="7525512" cy="3017520"/>
          </a:xfrm>
          <a:prstGeom prst="rect">
            <a:avLst/>
          </a:prstGeom>
          <a:noFill/>
          <a:ln/>
        </p:spPr>
        <p:txBody>
          <a:bodyPr wrap="square" lIns="1016" tIns="1016" rIns="1016" bIns="1016" rtlCol="0" anchor="t"/>
          <a:lstStyle/>
          <a:p>
            <a:pPr indent="0" marL="0">
              <a:lnSpc>
                <a:spcPct val="105000"/>
              </a:lnSpc>
              <a:buNone/>
            </a:pPr>
            <a:r>
              <a:rPr lang="en-GB" sz="1150" b="1" dirty="0">
                <a:solidFill>
                  <a:srgbClr val="4A2545"/>
                </a:solidFill>
                <a:latin typeface="Calibri" pitchFamily="34" charset="0"/>
                <a:ea typeface="Calibri" pitchFamily="34" charset="-122"/>
                <a:cs typeface="Calibri" pitchFamily="34" charset="-120"/>
              </a:rPr>
              <a:t>SAMPSON.</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No sir, I do not bite my thumb at you, sir; but I bite my thumb, sir.</a:t>
            </a:r>
            <a:endParaRPr lang="en-GB" sz="1150" dirty="0"/>
          </a:p>
          <a:p>
            <a:pPr indent="0" marL="0">
              <a:lnSpc>
                <a:spcPct val="105000"/>
              </a:lnSpc>
              <a:spcBef>
                <a:spcPts val="400"/>
              </a:spcBef>
              <a:buNone/>
            </a:pPr>
            <a:r>
              <a:rPr lang="en-GB" sz="1150" b="1" dirty="0">
                <a:solidFill>
                  <a:srgbClr val="4A2545"/>
                </a:solidFill>
                <a:latin typeface="Calibri" pitchFamily="34" charset="0"/>
                <a:ea typeface="Calibri" pitchFamily="34" charset="-122"/>
                <a:cs typeface="Calibri" pitchFamily="34" charset="-120"/>
              </a:rPr>
              <a:t>GREGORY.</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Do you quarrel, sir?</a:t>
            </a:r>
            <a:endParaRPr lang="en-GB" sz="1150" dirty="0"/>
          </a:p>
          <a:p>
            <a:pPr indent="0" marL="0">
              <a:lnSpc>
                <a:spcPct val="105000"/>
              </a:lnSpc>
              <a:spcBef>
                <a:spcPts val="400"/>
              </a:spcBef>
              <a:buNone/>
            </a:pPr>
            <a:r>
              <a:rPr lang="en-GB" sz="1150" b="1" dirty="0">
                <a:solidFill>
                  <a:srgbClr val="4A2545"/>
                </a:solidFill>
                <a:latin typeface="Calibri" pitchFamily="34" charset="0"/>
                <a:ea typeface="Calibri" pitchFamily="34" charset="-122"/>
                <a:cs typeface="Calibri" pitchFamily="34" charset="-120"/>
              </a:rPr>
              <a:t>ABRAM.</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Quarrel, sir? No, sir.</a:t>
            </a:r>
            <a:endParaRPr lang="en-GB" sz="1150" dirty="0"/>
          </a:p>
          <a:p>
            <a:pPr indent="0" marL="0">
              <a:lnSpc>
                <a:spcPct val="105000"/>
              </a:lnSpc>
              <a:spcBef>
                <a:spcPts val="400"/>
              </a:spcBef>
              <a:buNone/>
            </a:pPr>
            <a:r>
              <a:rPr lang="en-GB" sz="1150" b="1" dirty="0">
                <a:solidFill>
                  <a:srgbClr val="4A2545"/>
                </a:solidFill>
                <a:latin typeface="Calibri" pitchFamily="34" charset="0"/>
                <a:ea typeface="Calibri" pitchFamily="34" charset="-122"/>
                <a:cs typeface="Calibri" pitchFamily="34" charset="-120"/>
              </a:rPr>
              <a:t>SAMPSON.</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But if you do, sir, I am for you. I serve as good a man as you.</a:t>
            </a:r>
            <a:endParaRPr lang="en-GB" sz="1150" dirty="0"/>
          </a:p>
          <a:p>
            <a:pPr indent="0" marL="0">
              <a:lnSpc>
                <a:spcPct val="105000"/>
              </a:lnSpc>
              <a:spcBef>
                <a:spcPts val="400"/>
              </a:spcBef>
              <a:buNone/>
            </a:pPr>
            <a:r>
              <a:rPr lang="en-GB" sz="1150" b="1" dirty="0">
                <a:solidFill>
                  <a:srgbClr val="4A2545"/>
                </a:solidFill>
                <a:latin typeface="Calibri" pitchFamily="34" charset="0"/>
                <a:ea typeface="Calibri" pitchFamily="34" charset="-122"/>
                <a:cs typeface="Calibri" pitchFamily="34" charset="-120"/>
              </a:rPr>
              <a:t>ABRAM.</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No better.</a:t>
            </a:r>
            <a:endParaRPr lang="en-GB" sz="1150" dirty="0"/>
          </a:p>
          <a:p>
            <a:pPr indent="0" marL="0">
              <a:lnSpc>
                <a:spcPct val="105000"/>
              </a:lnSpc>
              <a:spcBef>
                <a:spcPts val="400"/>
              </a:spcBef>
              <a:buNone/>
            </a:pPr>
            <a:r>
              <a:rPr lang="en-GB" sz="1150" b="1" dirty="0">
                <a:solidFill>
                  <a:srgbClr val="4A2545"/>
                </a:solidFill>
                <a:latin typeface="Calibri" pitchFamily="34" charset="0"/>
                <a:ea typeface="Calibri" pitchFamily="34" charset="-122"/>
                <a:cs typeface="Calibri" pitchFamily="34" charset="-120"/>
              </a:rPr>
              <a:t>SAMPSON.</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Well, sir.</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Enter Benvolio.</a:t>
            </a:r>
            <a:endParaRPr lang="en-GB" sz="1150" dirty="0"/>
          </a:p>
        </p:txBody>
      </p:sp>
      <p:sp>
        <p:nvSpPr>
          <p:cNvPr id="7" name="Text 5"/>
          <p:cNvSpPr txBox="1"/>
          <p:nvPr/>
        </p:nvSpPr>
        <p:spPr>
          <a:xfrm>
            <a:off x="658368" y="4251960"/>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William Shakespeare, Romeo and Juliet (1597), Act 1 Scene 1</a:t>
            </a:r>
            <a:endParaRPr lang="en-GB" sz="10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Act 1 Scene 1: the quarrel becomes a brawl (3 of 4)</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Shape 2"/>
          <p:cNvSpPr/>
          <p:nvPr/>
        </p:nvSpPr>
        <p:spPr>
          <a:xfrm>
            <a:off x="658368" y="1024128"/>
            <a:ext cx="8028432" cy="3200400"/>
          </a:xfrm>
          <a:prstGeom prst="rect">
            <a:avLst/>
          </a:prstGeom>
          <a:solidFill>
            <a:srgbClr val="EBF2F8"/>
          </a:solidFill>
          <a:ln w="9525">
            <a:solidFill>
              <a:srgbClr val="EBF2F8"/>
            </a:solidFill>
            <a:prstDash val="solid"/>
          </a:ln>
        </p:spPr>
      </p:sp>
      <p:sp>
        <p:nvSpPr>
          <p:cNvPr id="5" name="Shape 3"/>
          <p:cNvSpPr/>
          <p:nvPr/>
        </p:nvSpPr>
        <p:spPr>
          <a:xfrm>
            <a:off x="914400" y="1024128"/>
            <a:ext cx="18288" cy="3200400"/>
          </a:xfrm>
          <a:prstGeom prst="rect">
            <a:avLst/>
          </a:prstGeom>
          <a:solidFill>
            <a:srgbClr val="6E44A8"/>
          </a:solidFill>
          <a:ln w="12700">
            <a:solidFill>
              <a:srgbClr val="6E44A8"/>
            </a:solidFill>
            <a:prstDash val="solid"/>
          </a:ln>
        </p:spPr>
      </p:sp>
      <p:sp>
        <p:nvSpPr>
          <p:cNvPr id="6" name="Text 4"/>
          <p:cNvSpPr txBox="1"/>
          <p:nvPr/>
        </p:nvSpPr>
        <p:spPr>
          <a:xfrm>
            <a:off x="1042416" y="1133856"/>
            <a:ext cx="7525512" cy="3017520"/>
          </a:xfrm>
          <a:prstGeom prst="rect">
            <a:avLst/>
          </a:prstGeom>
          <a:noFill/>
          <a:ln/>
        </p:spPr>
        <p:txBody>
          <a:bodyPr wrap="square" lIns="1016" tIns="1016" rIns="1016" bIns="1016" rtlCol="0" anchor="t"/>
          <a:lstStyle/>
          <a:p>
            <a:pPr indent="0" marL="0">
              <a:lnSpc>
                <a:spcPct val="105000"/>
              </a:lnSpc>
              <a:buNone/>
            </a:pPr>
            <a:r>
              <a:rPr lang="en-GB" sz="1150" b="1" dirty="0">
                <a:solidFill>
                  <a:srgbClr val="4A2545"/>
                </a:solidFill>
                <a:latin typeface="Calibri" pitchFamily="34" charset="0"/>
                <a:ea typeface="Calibri" pitchFamily="34" charset="-122"/>
                <a:cs typeface="Calibri" pitchFamily="34" charset="-120"/>
              </a:rPr>
              <a:t>GREGORY.</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Say better; here comes one of my master’s kinsmen.</a:t>
            </a:r>
            <a:endParaRPr lang="en-GB" sz="1150" dirty="0"/>
          </a:p>
          <a:p>
            <a:pPr indent="0" marL="0">
              <a:lnSpc>
                <a:spcPct val="105000"/>
              </a:lnSpc>
              <a:spcBef>
                <a:spcPts val="400"/>
              </a:spcBef>
              <a:buNone/>
            </a:pPr>
            <a:r>
              <a:rPr lang="en-GB" sz="1150" b="1" dirty="0">
                <a:solidFill>
                  <a:srgbClr val="4A2545"/>
                </a:solidFill>
                <a:latin typeface="Calibri" pitchFamily="34" charset="0"/>
                <a:ea typeface="Calibri" pitchFamily="34" charset="-122"/>
                <a:cs typeface="Calibri" pitchFamily="34" charset="-120"/>
              </a:rPr>
              <a:t>SAMPSON.</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Yes, better, sir.</a:t>
            </a:r>
            <a:endParaRPr lang="en-GB" sz="1150" dirty="0"/>
          </a:p>
          <a:p>
            <a:pPr indent="0" marL="0">
              <a:lnSpc>
                <a:spcPct val="105000"/>
              </a:lnSpc>
              <a:spcBef>
                <a:spcPts val="400"/>
              </a:spcBef>
              <a:buNone/>
            </a:pPr>
            <a:r>
              <a:rPr lang="en-GB" sz="1150" b="1" dirty="0">
                <a:solidFill>
                  <a:srgbClr val="4A2545"/>
                </a:solidFill>
                <a:latin typeface="Calibri" pitchFamily="34" charset="0"/>
                <a:ea typeface="Calibri" pitchFamily="34" charset="-122"/>
                <a:cs typeface="Calibri" pitchFamily="34" charset="-120"/>
              </a:rPr>
              <a:t>ABRAM.</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You lie.</a:t>
            </a:r>
            <a:endParaRPr lang="en-GB" sz="1150" dirty="0"/>
          </a:p>
          <a:p>
            <a:pPr indent="0" marL="0">
              <a:lnSpc>
                <a:spcPct val="105000"/>
              </a:lnSpc>
              <a:spcBef>
                <a:spcPts val="400"/>
              </a:spcBef>
              <a:buNone/>
            </a:pPr>
            <a:r>
              <a:rPr lang="en-GB" sz="1150" b="1" dirty="0">
                <a:solidFill>
                  <a:srgbClr val="4A2545"/>
                </a:solidFill>
                <a:latin typeface="Calibri" pitchFamily="34" charset="0"/>
                <a:ea typeface="Calibri" pitchFamily="34" charset="-122"/>
                <a:cs typeface="Calibri" pitchFamily="34" charset="-120"/>
              </a:rPr>
              <a:t>SAMPSON.</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Draw, if you be men. Gregory, remember thy washing blow.</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[They fight.]</a:t>
            </a:r>
            <a:endParaRPr lang="en-GB" sz="1150" dirty="0"/>
          </a:p>
          <a:p>
            <a:pPr indent="0" marL="0">
              <a:lnSpc>
                <a:spcPct val="105000"/>
              </a:lnSpc>
              <a:spcBef>
                <a:spcPts val="400"/>
              </a:spcBef>
              <a:buNone/>
            </a:pPr>
            <a:r>
              <a:rPr lang="en-GB" sz="1150" b="1" dirty="0">
                <a:solidFill>
                  <a:srgbClr val="4A2545"/>
                </a:solidFill>
                <a:latin typeface="Calibri" pitchFamily="34" charset="0"/>
                <a:ea typeface="Calibri" pitchFamily="34" charset="-122"/>
                <a:cs typeface="Calibri" pitchFamily="34" charset="-120"/>
              </a:rPr>
              <a:t>BENVOLIO.</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Part, fools! put up your swords, you know not what you do.</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[Beats down their swords.]</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Enter Tybalt.</a:t>
            </a:r>
            <a:endParaRPr lang="en-GB" sz="1150" dirty="0"/>
          </a:p>
        </p:txBody>
      </p:sp>
      <p:sp>
        <p:nvSpPr>
          <p:cNvPr id="7" name="Text 5"/>
          <p:cNvSpPr txBox="1"/>
          <p:nvPr/>
        </p:nvSpPr>
        <p:spPr>
          <a:xfrm>
            <a:off x="658368" y="4251960"/>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William Shakespeare, Romeo and Juliet (1597), Act 1 Scene 1</a:t>
            </a:r>
            <a:endParaRPr lang="en-GB" sz="10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Act 1 Scene 1: the quarrel becomes a brawl (4 of 4)</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Shape 2"/>
          <p:cNvSpPr/>
          <p:nvPr/>
        </p:nvSpPr>
        <p:spPr>
          <a:xfrm>
            <a:off x="658368" y="1024128"/>
            <a:ext cx="8028432" cy="2816352"/>
          </a:xfrm>
          <a:prstGeom prst="rect">
            <a:avLst/>
          </a:prstGeom>
          <a:solidFill>
            <a:srgbClr val="EBF2F8"/>
          </a:solidFill>
          <a:ln w="9525">
            <a:solidFill>
              <a:srgbClr val="EBF2F8"/>
            </a:solidFill>
            <a:prstDash val="solid"/>
          </a:ln>
        </p:spPr>
      </p:sp>
      <p:sp>
        <p:nvSpPr>
          <p:cNvPr id="5" name="Shape 3"/>
          <p:cNvSpPr/>
          <p:nvPr/>
        </p:nvSpPr>
        <p:spPr>
          <a:xfrm>
            <a:off x="914400" y="1024128"/>
            <a:ext cx="18288" cy="2816352"/>
          </a:xfrm>
          <a:prstGeom prst="rect">
            <a:avLst/>
          </a:prstGeom>
          <a:solidFill>
            <a:srgbClr val="6E44A8"/>
          </a:solidFill>
          <a:ln w="12700">
            <a:solidFill>
              <a:srgbClr val="6E44A8"/>
            </a:solidFill>
            <a:prstDash val="solid"/>
          </a:ln>
        </p:spPr>
      </p:sp>
      <p:sp>
        <p:nvSpPr>
          <p:cNvPr id="6" name="Text 4"/>
          <p:cNvSpPr txBox="1"/>
          <p:nvPr/>
        </p:nvSpPr>
        <p:spPr>
          <a:xfrm>
            <a:off x="1042416" y="1133856"/>
            <a:ext cx="7525512" cy="2633472"/>
          </a:xfrm>
          <a:prstGeom prst="rect">
            <a:avLst/>
          </a:prstGeom>
          <a:noFill/>
          <a:ln/>
        </p:spPr>
        <p:txBody>
          <a:bodyPr wrap="square" lIns="1016" tIns="1016" rIns="1016" bIns="1016" rtlCol="0" anchor="t"/>
          <a:lstStyle/>
          <a:p>
            <a:pPr indent="0" marL="0">
              <a:lnSpc>
                <a:spcPct val="105000"/>
              </a:lnSpc>
              <a:buNone/>
            </a:pPr>
            <a:r>
              <a:rPr lang="en-GB" sz="1150" b="1" dirty="0">
                <a:solidFill>
                  <a:srgbClr val="4A2545"/>
                </a:solidFill>
                <a:latin typeface="Calibri" pitchFamily="34" charset="0"/>
                <a:ea typeface="Calibri" pitchFamily="34" charset="-122"/>
                <a:cs typeface="Calibri" pitchFamily="34" charset="-120"/>
              </a:rPr>
              <a:t>TYBALT.</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What, art thou drawn among these heartless hinds?</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Turn thee Benvolio, look upon thy death.</a:t>
            </a:r>
            <a:endParaRPr lang="en-GB" sz="1150" dirty="0"/>
          </a:p>
          <a:p>
            <a:pPr indent="0" marL="0">
              <a:lnSpc>
                <a:spcPct val="105000"/>
              </a:lnSpc>
              <a:spcBef>
                <a:spcPts val="400"/>
              </a:spcBef>
              <a:buNone/>
            </a:pPr>
            <a:r>
              <a:rPr lang="en-GB" sz="1150" b="1" dirty="0">
                <a:solidFill>
                  <a:srgbClr val="4A2545"/>
                </a:solidFill>
                <a:latin typeface="Calibri" pitchFamily="34" charset="0"/>
                <a:ea typeface="Calibri" pitchFamily="34" charset="-122"/>
                <a:cs typeface="Calibri" pitchFamily="34" charset="-120"/>
              </a:rPr>
              <a:t>BENVOLIO.</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I do but keep the peace, put up thy sword,</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Or manage it to part these men with me.</a:t>
            </a:r>
            <a:endParaRPr lang="en-GB" sz="1150" dirty="0"/>
          </a:p>
          <a:p>
            <a:pPr indent="0" marL="0">
              <a:lnSpc>
                <a:spcPct val="105000"/>
              </a:lnSpc>
              <a:spcBef>
                <a:spcPts val="400"/>
              </a:spcBef>
              <a:buNone/>
            </a:pPr>
            <a:r>
              <a:rPr lang="en-GB" sz="1150" b="1" dirty="0">
                <a:solidFill>
                  <a:srgbClr val="4A2545"/>
                </a:solidFill>
                <a:latin typeface="Calibri" pitchFamily="34" charset="0"/>
                <a:ea typeface="Calibri" pitchFamily="34" charset="-122"/>
                <a:cs typeface="Calibri" pitchFamily="34" charset="-120"/>
              </a:rPr>
              <a:t>TYBALT.</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What, drawn, and talk of peace? I hate the word</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As I hate hell, all Montagues, and thee:</a:t>
            </a:r>
            <a:endParaRPr lang="en-GB" sz="1150" dirty="0"/>
          </a:p>
          <a:p>
            <a:pPr indent="0" marL="0">
              <a:lnSpc>
                <a:spcPct val="105000"/>
              </a:lnSpc>
              <a:buNone/>
            </a:pPr>
            <a:r>
              <a:rPr lang="en-GB" sz="1150" dirty="0">
                <a:solidFill>
                  <a:srgbClr val="21122B"/>
                </a:solidFill>
                <a:latin typeface="Calibri" pitchFamily="34" charset="0"/>
                <a:ea typeface="Calibri" pitchFamily="34" charset="-122"/>
                <a:cs typeface="Calibri" pitchFamily="34" charset="-120"/>
              </a:rPr>
              <a:t>Have at thee, coward.</a:t>
            </a:r>
            <a:endParaRPr lang="en-GB" sz="1150" dirty="0"/>
          </a:p>
        </p:txBody>
      </p:sp>
      <p:sp>
        <p:nvSpPr>
          <p:cNvPr id="7" name="Text 5"/>
          <p:cNvSpPr txBox="1"/>
          <p:nvPr/>
        </p:nvSpPr>
        <p:spPr>
          <a:xfrm>
            <a:off x="658368" y="3867912"/>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William Shakespeare, Romeo and Juliet (1597), Act 1 Scene 1</a:t>
            </a:r>
            <a:endParaRPr lang="en-GB" sz="1000" dirty="0"/>
          </a:p>
        </p:txBody>
      </p:sp>
      <p:sp>
        <p:nvSpPr>
          <p:cNvPr id="8" name="Text 6"/>
          <p:cNvSpPr txBox="1"/>
          <p:nvPr/>
        </p:nvSpPr>
        <p:spPr>
          <a:xfrm>
            <a:off x="658368" y="4133088"/>
            <a:ext cx="8028432" cy="329184"/>
          </a:xfrm>
          <a:prstGeom prst="rect">
            <a:avLst/>
          </a:prstGeom>
          <a:noFill/>
          <a:ln/>
        </p:spPr>
        <p:txBody>
          <a:bodyPr wrap="square" lIns="0" tIns="0" rIns="0" bIns="0" rtlCol="0" anchor="t"/>
          <a:lstStyle/>
          <a:p>
            <a:pPr indent="0" marL="0">
              <a:buNone/>
            </a:pPr>
            <a:r>
              <a:rPr lang="en-GB" sz="950" b="1" dirty="0">
                <a:solidFill>
                  <a:srgbClr val="6E44A8"/>
                </a:solidFill>
                <a:latin typeface="Calibri" pitchFamily="34" charset="0"/>
                <a:ea typeface="Calibri" pitchFamily="34" charset="-122"/>
                <a:cs typeface="Calibri" pitchFamily="34" charset="-120"/>
              </a:rPr>
              <a:t>Word help  </a:t>
            </a:r>
            <a:pPr indent="0" marL="0">
              <a:buNone/>
            </a:pPr>
            <a:r>
              <a:rPr lang="en-GB" sz="950" dirty="0">
                <a:solidFill>
                  <a:srgbClr val="21122B"/>
                </a:solidFill>
                <a:latin typeface="Calibri" pitchFamily="34" charset="0"/>
                <a:ea typeface="Calibri" pitchFamily="34" charset="-122"/>
                <a:cs typeface="Calibri" pitchFamily="34" charset="-120"/>
              </a:rPr>
              <a:t>bear it: put up with it   ·   washing blow: a slashing sword stroke   ·   heartless hinds: cowardly servants   ·   Have at thee: on guard; I am coming for you</a:t>
            </a:r>
            <a:endParaRPr lang="en-GB" sz="9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par>
                                <p:cTn id="17" presetID="10" presetClass="entr" presetSubtype="0" fill="hold" grpId="0" nodeType="withEffect">
                                  <p:stCondLst>
                                    <p:cond delay="24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Explode the quotation: your turn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2523744" y="2212848"/>
            <a:ext cx="4297680" cy="960120"/>
          </a:xfrm>
          <a:prstGeom prst="rect">
            <a:avLst/>
          </a:prstGeom>
          <a:solidFill>
            <a:srgbClr val="4A2545"/>
          </a:solidFill>
          <a:ln/>
        </p:spPr>
        <p:txBody>
          <a:bodyPr wrap="square" lIns="127000" tIns="50800" rIns="127000" bIns="50800" rtlCol="0" anchor="ctr"/>
          <a:lstStyle/>
          <a:p>
            <a:pPr algn="ctr" indent="0" marL="0">
              <a:buNone/>
            </a:pPr>
            <a:r>
              <a:rPr lang="en-GB" sz="2300" i="1" dirty="0">
                <a:solidFill>
                  <a:srgbClr val="FFFFFF"/>
                </a:solidFill>
                <a:latin typeface="Cambria" pitchFamily="34" charset="0"/>
                <a:ea typeface="Cambria" pitchFamily="34" charset="-122"/>
                <a:cs typeface="Cambria" pitchFamily="34" charset="-120"/>
              </a:rPr>
              <a:t>“I hate the word As I hate hell, all Montagues, and thee”</a:t>
            </a:r>
            <a:endParaRPr lang="en-GB" sz="2300" dirty="0"/>
          </a:p>
        </p:txBody>
      </p:sp>
      <p:sp>
        <p:nvSpPr>
          <p:cNvPr id="5" name="Shape 3"/>
          <p:cNvSpPr/>
          <p:nvPr/>
        </p:nvSpPr>
        <p:spPr>
          <a:xfrm>
            <a:off x="658368" y="1051560"/>
            <a:ext cx="3611880" cy="1078992"/>
          </a:xfrm>
          <a:prstGeom prst="rect">
            <a:avLst/>
          </a:prstGeom>
          <a:solidFill>
            <a:srgbClr val="F3F0F8"/>
          </a:solidFill>
          <a:ln w="9525">
            <a:solidFill>
              <a:srgbClr val="DDD3E6"/>
            </a:solidFill>
            <a:prstDash val="solid"/>
          </a:ln>
        </p:spPr>
      </p:sp>
      <p:sp>
        <p:nvSpPr>
          <p:cNvPr id="6" name="Text 4"/>
          <p:cNvSpPr txBox="1"/>
          <p:nvPr/>
        </p:nvSpPr>
        <p:spPr>
          <a:xfrm>
            <a:off x="768096"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Method</a:t>
            </a:r>
            <a:endParaRPr lang="en-GB" sz="1200" dirty="0"/>
          </a:p>
        </p:txBody>
      </p:sp>
      <p:sp>
        <p:nvSpPr>
          <p:cNvPr id="7" name="Shape 5"/>
          <p:cNvSpPr/>
          <p:nvPr/>
        </p:nvSpPr>
        <p:spPr>
          <a:xfrm>
            <a:off x="5074920" y="1051560"/>
            <a:ext cx="3611880" cy="1078992"/>
          </a:xfrm>
          <a:prstGeom prst="rect">
            <a:avLst/>
          </a:prstGeom>
          <a:solidFill>
            <a:srgbClr val="F3F0F8"/>
          </a:solidFill>
          <a:ln w="9525">
            <a:solidFill>
              <a:srgbClr val="DDD3E6"/>
            </a:solidFill>
            <a:prstDash val="solid"/>
          </a:ln>
        </p:spPr>
      </p:sp>
      <p:sp>
        <p:nvSpPr>
          <p:cNvPr id="8" name="Text 6"/>
          <p:cNvSpPr txBox="1"/>
          <p:nvPr/>
        </p:nvSpPr>
        <p:spPr>
          <a:xfrm>
            <a:off x="5184648"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Zoom in</a:t>
            </a:r>
            <a:endParaRPr lang="en-GB" sz="1200" dirty="0"/>
          </a:p>
        </p:txBody>
      </p:sp>
      <p:sp>
        <p:nvSpPr>
          <p:cNvPr id="9" name="Shape 7"/>
          <p:cNvSpPr/>
          <p:nvPr/>
        </p:nvSpPr>
        <p:spPr>
          <a:xfrm>
            <a:off x="658368" y="3401568"/>
            <a:ext cx="3611880" cy="1078992"/>
          </a:xfrm>
          <a:prstGeom prst="rect">
            <a:avLst/>
          </a:prstGeom>
          <a:solidFill>
            <a:srgbClr val="F3F0F8"/>
          </a:solidFill>
          <a:ln w="9525">
            <a:solidFill>
              <a:srgbClr val="DDD3E6"/>
            </a:solidFill>
            <a:prstDash val="solid"/>
          </a:ln>
        </p:spPr>
      </p:sp>
      <p:sp>
        <p:nvSpPr>
          <p:cNvPr id="10" name="Text 8"/>
          <p:cNvSpPr txBox="1"/>
          <p:nvPr/>
        </p:nvSpPr>
        <p:spPr>
          <a:xfrm>
            <a:off x="768096"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Effect</a:t>
            </a:r>
            <a:endParaRPr lang="en-GB" sz="1200" dirty="0"/>
          </a:p>
        </p:txBody>
      </p:sp>
      <p:sp>
        <p:nvSpPr>
          <p:cNvPr id="11" name="Shape 9"/>
          <p:cNvSpPr/>
          <p:nvPr/>
        </p:nvSpPr>
        <p:spPr>
          <a:xfrm>
            <a:off x="5074920" y="3401568"/>
            <a:ext cx="3611880" cy="1078992"/>
          </a:xfrm>
          <a:prstGeom prst="rect">
            <a:avLst/>
          </a:prstGeom>
          <a:solidFill>
            <a:srgbClr val="F3F0F8"/>
          </a:solidFill>
          <a:ln w="9525">
            <a:solidFill>
              <a:srgbClr val="DDD3E6"/>
            </a:solidFill>
            <a:prstDash val="solid"/>
          </a:ln>
        </p:spPr>
      </p:sp>
      <p:sp>
        <p:nvSpPr>
          <p:cNvPr id="12" name="Text 10"/>
          <p:cNvSpPr txBox="1"/>
          <p:nvPr/>
        </p:nvSpPr>
        <p:spPr>
          <a:xfrm>
            <a:off x="5184648"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Purpose</a:t>
            </a:r>
            <a:endParaRPr lang="en-GB" sz="12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decel="100000" fill="hold"/>
                                        <p:tgtEl>
                                          <p:spTgt spid="4"/>
                                        </p:tgtEl>
                                        <p:attrNameLst>
                                          <p:attrName>ppt_x</p:attrName>
                                        </p:attrNameLst>
                                      </p:cBhvr>
                                      <p:tavLst>
                                        <p:tav tm="0">
                                          <p:val>
                                            <p:strVal val="#ppt_x"/>
                                          </p:val>
                                        </p:tav>
                                        <p:tav tm="100000">
                                          <p:val>
                                            <p:strVal val="#ppt_x"/>
                                          </p:val>
                                        </p:tav>
                                      </p:tavLst>
                                    </p:anim>
                                    <p:anim calcmode="lin" valueType="num">
                                      <p:cBhvr>
                                        <p:cTn id="9" dur="500" decel="100000" fill="hold"/>
                                        <p:tgtEl>
                                          <p:spTgt spid="4"/>
                                        </p:tgtEl>
                                        <p:attrNameLst>
                                          <p:attrName>ppt_y</p:attrName>
                                        </p:attrNameLst>
                                      </p:cBhvr>
                                      <p:tavLst>
                                        <p:tav tm="0">
                                          <p:val>
                                            <p:strVal val="#ppt_y+0.025"/>
                                          </p:val>
                                        </p:tav>
                                        <p:tav tm="100000">
                                          <p:val>
                                            <p:strVal val="#ppt_y"/>
                                          </p:val>
                                        </p:tav>
                                      </p:tavLst>
                                    </p:anim>
                                  </p:childTnLst>
                                </p:cTn>
                              </p:par>
                              <p:par>
                                <p:cTn id="10" presetID="42" presetClass="entr" presetSubtype="0" fill="hold" grpId="0" nodeType="withEffect">
                                  <p:stCondLst>
                                    <p:cond delay="17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decel="100000" fill="hold"/>
                                        <p:tgtEl>
                                          <p:spTgt spid="5"/>
                                        </p:tgtEl>
                                        <p:attrNameLst>
                                          <p:attrName>ppt_x</p:attrName>
                                        </p:attrNameLst>
                                      </p:cBhvr>
                                      <p:tavLst>
                                        <p:tav tm="0">
                                          <p:val>
                                            <p:strVal val="#ppt_x"/>
                                          </p:val>
                                        </p:tav>
                                        <p:tav tm="100000">
                                          <p:val>
                                            <p:strVal val="#ppt_x"/>
                                          </p:val>
                                        </p:tav>
                                      </p:tavLst>
                                    </p:anim>
                                    <p:anim calcmode="lin" valueType="num">
                                      <p:cBhvr>
                                        <p:cTn id="14" dur="500" decel="100000" fill="hold"/>
                                        <p:tgtEl>
                                          <p:spTgt spid="5"/>
                                        </p:tgtEl>
                                        <p:attrNameLst>
                                          <p:attrName>ppt_y</p:attrName>
                                        </p:attrNameLst>
                                      </p:cBhvr>
                                      <p:tavLst>
                                        <p:tav tm="0">
                                          <p:val>
                                            <p:strVal val="#ppt_y+0.025"/>
                                          </p:val>
                                        </p:tav>
                                        <p:tav tm="100000">
                                          <p:val>
                                            <p:strVal val="#ppt_y"/>
                                          </p:val>
                                        </p:tav>
                                      </p:tavLst>
                                    </p:anim>
                                  </p:childTnLst>
                                </p:cTn>
                              </p:par>
                              <p:par>
                                <p:cTn id="15" presetID="42" presetClass="entr" presetSubtype="0" fill="hold" grpId="0" nodeType="withEffect">
                                  <p:stCondLst>
                                    <p:cond delay="17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decel="100000" fill="hold"/>
                                        <p:tgtEl>
                                          <p:spTgt spid="6"/>
                                        </p:tgtEl>
                                        <p:attrNameLst>
                                          <p:attrName>ppt_x</p:attrName>
                                        </p:attrNameLst>
                                      </p:cBhvr>
                                      <p:tavLst>
                                        <p:tav tm="0">
                                          <p:val>
                                            <p:strVal val="#ppt_x"/>
                                          </p:val>
                                        </p:tav>
                                        <p:tav tm="100000">
                                          <p:val>
                                            <p:strVal val="#ppt_x"/>
                                          </p:val>
                                        </p:tav>
                                      </p:tavLst>
                                    </p:anim>
                                    <p:anim calcmode="lin" valueType="num">
                                      <p:cBhvr>
                                        <p:cTn id="19" dur="500" decel="100000" fill="hold"/>
                                        <p:tgtEl>
                                          <p:spTgt spid="6"/>
                                        </p:tgtEl>
                                        <p:attrNameLst>
                                          <p:attrName>ppt_y</p:attrName>
                                        </p:attrNameLst>
                                      </p:cBhvr>
                                      <p:tavLst>
                                        <p:tav tm="0">
                                          <p:val>
                                            <p:strVal val="#ppt_y+0.025"/>
                                          </p:val>
                                        </p:tav>
                                        <p:tav tm="100000">
                                          <p:val>
                                            <p:strVal val="#ppt_y"/>
                                          </p:val>
                                        </p:tav>
                                      </p:tavLst>
                                    </p:anim>
                                  </p:childTnLst>
                                </p:cTn>
                              </p:par>
                              <p:par>
                                <p:cTn id="20" presetID="42" presetClass="entr" presetSubtype="0" fill="hold" grpId="0" nodeType="withEffect">
                                  <p:stCondLst>
                                    <p:cond delay="34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decel="100000" fill="hold"/>
                                        <p:tgtEl>
                                          <p:spTgt spid="7"/>
                                        </p:tgtEl>
                                        <p:attrNameLst>
                                          <p:attrName>ppt_x</p:attrName>
                                        </p:attrNameLst>
                                      </p:cBhvr>
                                      <p:tavLst>
                                        <p:tav tm="0">
                                          <p:val>
                                            <p:strVal val="#ppt_x"/>
                                          </p:val>
                                        </p:tav>
                                        <p:tav tm="100000">
                                          <p:val>
                                            <p:strVal val="#ppt_x"/>
                                          </p:val>
                                        </p:tav>
                                      </p:tavLst>
                                    </p:anim>
                                    <p:anim calcmode="lin" valueType="num">
                                      <p:cBhvr>
                                        <p:cTn id="24" dur="500" decel="100000" fill="hold"/>
                                        <p:tgtEl>
                                          <p:spTgt spid="7"/>
                                        </p:tgtEl>
                                        <p:attrNameLst>
                                          <p:attrName>ppt_y</p:attrName>
                                        </p:attrNameLst>
                                      </p:cBhvr>
                                      <p:tavLst>
                                        <p:tav tm="0">
                                          <p:val>
                                            <p:strVal val="#ppt_y+0.025"/>
                                          </p:val>
                                        </p:tav>
                                        <p:tav tm="100000">
                                          <p:val>
                                            <p:strVal val="#ppt_y"/>
                                          </p:val>
                                        </p:tav>
                                      </p:tavLst>
                                    </p:anim>
                                  </p:childTnLst>
                                </p:cTn>
                              </p:par>
                              <p:par>
                                <p:cTn id="25" presetID="42" presetClass="entr" presetSubtype="0" fill="hold" grpId="0" nodeType="withEffect">
                                  <p:stCondLst>
                                    <p:cond delay="34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decel="100000" fill="hold"/>
                                        <p:tgtEl>
                                          <p:spTgt spid="8"/>
                                        </p:tgtEl>
                                        <p:attrNameLst>
                                          <p:attrName>ppt_x</p:attrName>
                                        </p:attrNameLst>
                                      </p:cBhvr>
                                      <p:tavLst>
                                        <p:tav tm="0">
                                          <p:val>
                                            <p:strVal val="#ppt_x"/>
                                          </p:val>
                                        </p:tav>
                                        <p:tav tm="100000">
                                          <p:val>
                                            <p:strVal val="#ppt_x"/>
                                          </p:val>
                                        </p:tav>
                                      </p:tavLst>
                                    </p:anim>
                                    <p:anim calcmode="lin" valueType="num">
                                      <p:cBhvr>
                                        <p:cTn id="29" dur="500" decel="100000" fill="hold"/>
                                        <p:tgtEl>
                                          <p:spTgt spid="8"/>
                                        </p:tgtEl>
                                        <p:attrNameLst>
                                          <p:attrName>ppt_y</p:attrName>
                                        </p:attrNameLst>
                                      </p:cBhvr>
                                      <p:tavLst>
                                        <p:tav tm="0">
                                          <p:val>
                                            <p:strVal val="#ppt_y+0.025"/>
                                          </p:val>
                                        </p:tav>
                                        <p:tav tm="100000">
                                          <p:val>
                                            <p:strVal val="#ppt_y"/>
                                          </p:val>
                                        </p:tav>
                                      </p:tavLst>
                                    </p:anim>
                                  </p:childTnLst>
                                </p:cTn>
                              </p:par>
                              <p:par>
                                <p:cTn id="30" presetID="42" presetClass="entr" presetSubtype="0" fill="hold" grpId="0" nodeType="withEffect">
                                  <p:stCondLst>
                                    <p:cond delay="51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anim calcmode="lin" valueType="num">
                                      <p:cBhvr>
                                        <p:cTn id="33" dur="500" decel="100000" fill="hold"/>
                                        <p:tgtEl>
                                          <p:spTgt spid="9"/>
                                        </p:tgtEl>
                                        <p:attrNameLst>
                                          <p:attrName>ppt_x</p:attrName>
                                        </p:attrNameLst>
                                      </p:cBhvr>
                                      <p:tavLst>
                                        <p:tav tm="0">
                                          <p:val>
                                            <p:strVal val="#ppt_x"/>
                                          </p:val>
                                        </p:tav>
                                        <p:tav tm="100000">
                                          <p:val>
                                            <p:strVal val="#ppt_x"/>
                                          </p:val>
                                        </p:tav>
                                      </p:tavLst>
                                    </p:anim>
                                    <p:anim calcmode="lin" valueType="num">
                                      <p:cBhvr>
                                        <p:cTn id="34" dur="500" decel="100000" fill="hold"/>
                                        <p:tgtEl>
                                          <p:spTgt spid="9"/>
                                        </p:tgtEl>
                                        <p:attrNameLst>
                                          <p:attrName>ppt_y</p:attrName>
                                        </p:attrNameLst>
                                      </p:cBhvr>
                                      <p:tavLst>
                                        <p:tav tm="0">
                                          <p:val>
                                            <p:strVal val="#ppt_y+0.025"/>
                                          </p:val>
                                        </p:tav>
                                        <p:tav tm="100000">
                                          <p:val>
                                            <p:strVal val="#ppt_y"/>
                                          </p:val>
                                        </p:tav>
                                      </p:tavLst>
                                    </p:anim>
                                  </p:childTnLst>
                                </p:cTn>
                              </p:par>
                              <p:par>
                                <p:cTn id="35" presetID="42" presetClass="entr" presetSubtype="0" fill="hold" grpId="0" nodeType="withEffect">
                                  <p:stCondLst>
                                    <p:cond delay="51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anim calcmode="lin" valueType="num">
                                      <p:cBhvr>
                                        <p:cTn id="38" dur="500" decel="100000" fill="hold"/>
                                        <p:tgtEl>
                                          <p:spTgt spid="10"/>
                                        </p:tgtEl>
                                        <p:attrNameLst>
                                          <p:attrName>ppt_x</p:attrName>
                                        </p:attrNameLst>
                                      </p:cBhvr>
                                      <p:tavLst>
                                        <p:tav tm="0">
                                          <p:val>
                                            <p:strVal val="#ppt_x"/>
                                          </p:val>
                                        </p:tav>
                                        <p:tav tm="100000">
                                          <p:val>
                                            <p:strVal val="#ppt_x"/>
                                          </p:val>
                                        </p:tav>
                                      </p:tavLst>
                                    </p:anim>
                                    <p:anim calcmode="lin" valueType="num">
                                      <p:cBhvr>
                                        <p:cTn id="39" dur="500" decel="100000" fill="hold"/>
                                        <p:tgtEl>
                                          <p:spTgt spid="10"/>
                                        </p:tgtEl>
                                        <p:attrNameLst>
                                          <p:attrName>ppt_y</p:attrName>
                                        </p:attrNameLst>
                                      </p:cBhvr>
                                      <p:tavLst>
                                        <p:tav tm="0">
                                          <p:val>
                                            <p:strVal val="#ppt_y+0.025"/>
                                          </p:val>
                                        </p:tav>
                                        <p:tav tm="100000">
                                          <p:val>
                                            <p:strVal val="#ppt_y"/>
                                          </p:val>
                                        </p:tav>
                                      </p:tavLst>
                                    </p:anim>
                                  </p:childTnLst>
                                </p:cTn>
                              </p:par>
                              <p:par>
                                <p:cTn id="40" presetID="42" presetClass="entr" presetSubtype="0" fill="hold" grpId="0" nodeType="withEffect">
                                  <p:stCondLst>
                                    <p:cond delay="68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anim calcmode="lin" valueType="num">
                                      <p:cBhvr>
                                        <p:cTn id="43" dur="500" decel="100000" fill="hold"/>
                                        <p:tgtEl>
                                          <p:spTgt spid="11"/>
                                        </p:tgtEl>
                                        <p:attrNameLst>
                                          <p:attrName>ppt_x</p:attrName>
                                        </p:attrNameLst>
                                      </p:cBhvr>
                                      <p:tavLst>
                                        <p:tav tm="0">
                                          <p:val>
                                            <p:strVal val="#ppt_x"/>
                                          </p:val>
                                        </p:tav>
                                        <p:tav tm="100000">
                                          <p:val>
                                            <p:strVal val="#ppt_x"/>
                                          </p:val>
                                        </p:tav>
                                      </p:tavLst>
                                    </p:anim>
                                    <p:anim calcmode="lin" valueType="num">
                                      <p:cBhvr>
                                        <p:cTn id="44" dur="500" decel="100000" fill="hold"/>
                                        <p:tgtEl>
                                          <p:spTgt spid="11"/>
                                        </p:tgtEl>
                                        <p:attrNameLst>
                                          <p:attrName>ppt_y</p:attrName>
                                        </p:attrNameLst>
                                      </p:cBhvr>
                                      <p:tavLst>
                                        <p:tav tm="0">
                                          <p:val>
                                            <p:strVal val="#ppt_y+0.025"/>
                                          </p:val>
                                        </p:tav>
                                        <p:tav tm="100000">
                                          <p:val>
                                            <p:strVal val="#ppt_y"/>
                                          </p:val>
                                        </p:tav>
                                      </p:tavLst>
                                    </p:anim>
                                  </p:childTnLst>
                                </p:cTn>
                              </p:par>
                              <p:par>
                                <p:cTn id="45" presetID="42" presetClass="entr" presetSubtype="0" fill="hold" grpId="0" nodeType="withEffect">
                                  <p:stCondLst>
                                    <p:cond delay="68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anim calcmode="lin" valueType="num">
                                      <p:cBhvr>
                                        <p:cTn id="48" dur="500" decel="100000" fill="hold"/>
                                        <p:tgtEl>
                                          <p:spTgt spid="12"/>
                                        </p:tgtEl>
                                        <p:attrNameLst>
                                          <p:attrName>ppt_x</p:attrName>
                                        </p:attrNameLst>
                                      </p:cBhvr>
                                      <p:tavLst>
                                        <p:tav tm="0">
                                          <p:val>
                                            <p:strVal val="#ppt_x"/>
                                          </p:val>
                                        </p:tav>
                                        <p:tav tm="100000">
                                          <p:val>
                                            <p:strVal val="#ppt_x"/>
                                          </p:val>
                                        </p:tav>
                                      </p:tavLst>
                                    </p:anim>
                                    <p:anim calcmode="lin" valueType="num">
                                      <p:cBhvr>
                                        <p:cTn id="49" dur="500" decel="100000" fill="hold"/>
                                        <p:tgtEl>
                                          <p:spTgt spid="12"/>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Explode the quotation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2523744" y="2212848"/>
            <a:ext cx="4297680" cy="960120"/>
          </a:xfrm>
          <a:prstGeom prst="rect">
            <a:avLst/>
          </a:prstGeom>
          <a:solidFill>
            <a:srgbClr val="4A2545"/>
          </a:solidFill>
          <a:ln/>
        </p:spPr>
        <p:txBody>
          <a:bodyPr wrap="square" lIns="127000" tIns="50800" rIns="127000" bIns="50800" rtlCol="0" anchor="ctr"/>
          <a:lstStyle/>
          <a:p>
            <a:pPr algn="ctr" indent="0" marL="0">
              <a:buNone/>
            </a:pPr>
            <a:r>
              <a:rPr lang="en-GB" sz="2300" i="1" dirty="0">
                <a:solidFill>
                  <a:srgbClr val="FFFFFF"/>
                </a:solidFill>
                <a:latin typeface="Cambria" pitchFamily="34" charset="0"/>
                <a:ea typeface="Cambria" pitchFamily="34" charset="-122"/>
                <a:cs typeface="Cambria" pitchFamily="34" charset="-120"/>
              </a:rPr>
              <a:t>“I hate the word As I hate hell, all Montagues, and thee”</a:t>
            </a:r>
            <a:endParaRPr lang="en-GB" sz="2300" dirty="0"/>
          </a:p>
        </p:txBody>
      </p:sp>
      <p:sp>
        <p:nvSpPr>
          <p:cNvPr id="5" name="Shape 3"/>
          <p:cNvSpPr/>
          <p:nvPr/>
        </p:nvSpPr>
        <p:spPr>
          <a:xfrm>
            <a:off x="658368" y="1051560"/>
            <a:ext cx="3611880" cy="1078992"/>
          </a:xfrm>
          <a:prstGeom prst="rect">
            <a:avLst/>
          </a:prstGeom>
          <a:solidFill>
            <a:srgbClr val="F3F0F8"/>
          </a:solidFill>
          <a:ln w="9525">
            <a:solidFill>
              <a:srgbClr val="DDD3E6"/>
            </a:solidFill>
            <a:prstDash val="solid"/>
          </a:ln>
        </p:spPr>
      </p:sp>
      <p:sp>
        <p:nvSpPr>
          <p:cNvPr id="6" name="Text 4"/>
          <p:cNvSpPr txBox="1"/>
          <p:nvPr/>
        </p:nvSpPr>
        <p:spPr>
          <a:xfrm>
            <a:off x="768096"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Method</a:t>
            </a:r>
            <a:endParaRPr lang="en-GB" sz="1200" dirty="0"/>
          </a:p>
        </p:txBody>
      </p:sp>
      <p:sp>
        <p:nvSpPr>
          <p:cNvPr id="7" name="Text 5"/>
          <p:cNvSpPr txBox="1"/>
          <p:nvPr/>
        </p:nvSpPr>
        <p:spPr>
          <a:xfrm>
            <a:off x="768096" y="1380744"/>
            <a:ext cx="3392424" cy="694944"/>
          </a:xfrm>
          <a:prstGeom prst="rect">
            <a:avLst/>
          </a:prstGeom>
          <a:noFill/>
          <a:ln/>
        </p:spPr>
        <p:txBody>
          <a:bodyPr wrap="square" lIns="0" tIns="0" rIns="0" bIns="0" rtlCol="0" anchor="t"/>
          <a:lstStyle/>
          <a:p>
            <a:pPr indent="0" marL="0">
              <a:buNone/>
            </a:pPr>
            <a:r>
              <a:rPr lang="en-GB" sz="1200" dirty="0">
                <a:solidFill>
                  <a:srgbClr val="21122B"/>
                </a:solidFill>
                <a:latin typeface="Calibri" pitchFamily="34" charset="0"/>
                <a:ea typeface="Calibri" pitchFamily="34" charset="-122"/>
                <a:cs typeface="Calibri" pitchFamily="34" charset="-120"/>
              </a:rPr>
              <a:t>A simile and a list. Tybalt compares his hatred of peace to his hatred of hell, then names everyone else he hates.</a:t>
            </a:r>
            <a:endParaRPr lang="en-GB" sz="1200" dirty="0"/>
          </a:p>
        </p:txBody>
      </p:sp>
      <p:sp>
        <p:nvSpPr>
          <p:cNvPr id="8" name="Shape 6"/>
          <p:cNvSpPr/>
          <p:nvPr/>
        </p:nvSpPr>
        <p:spPr>
          <a:xfrm>
            <a:off x="5074920" y="1051560"/>
            <a:ext cx="3611880" cy="1078992"/>
          </a:xfrm>
          <a:prstGeom prst="rect">
            <a:avLst/>
          </a:prstGeom>
          <a:solidFill>
            <a:srgbClr val="F3F0F8"/>
          </a:solidFill>
          <a:ln w="9525">
            <a:solidFill>
              <a:srgbClr val="DDD3E6"/>
            </a:solidFill>
            <a:prstDash val="solid"/>
          </a:ln>
        </p:spPr>
      </p:sp>
      <p:sp>
        <p:nvSpPr>
          <p:cNvPr id="9" name="Text 7"/>
          <p:cNvSpPr txBox="1"/>
          <p:nvPr/>
        </p:nvSpPr>
        <p:spPr>
          <a:xfrm>
            <a:off x="5184648"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Zoom in</a:t>
            </a:r>
            <a:endParaRPr lang="en-GB" sz="1200" dirty="0"/>
          </a:p>
        </p:txBody>
      </p:sp>
      <p:sp>
        <p:nvSpPr>
          <p:cNvPr id="10" name="Text 8"/>
          <p:cNvSpPr txBox="1"/>
          <p:nvPr/>
        </p:nvSpPr>
        <p:spPr>
          <a:xfrm>
            <a:off x="5184648" y="1380744"/>
            <a:ext cx="3392424" cy="694944"/>
          </a:xfrm>
          <a:prstGeom prst="rect">
            <a:avLst/>
          </a:prstGeom>
          <a:noFill/>
          <a:ln/>
        </p:spPr>
        <p:txBody>
          <a:bodyPr wrap="square" lIns="0" tIns="0" rIns="0" bIns="0" rtlCol="0" anchor="t"/>
          <a:lstStyle/>
          <a:p>
            <a:pPr indent="0" marL="0">
              <a:buNone/>
            </a:pPr>
            <a:r>
              <a:rPr lang="en-GB" sz="1050" dirty="0">
                <a:solidFill>
                  <a:srgbClr val="21122B"/>
                </a:solidFill>
                <a:latin typeface="Calibri" pitchFamily="34" charset="0"/>
                <a:ea typeface="Calibri" pitchFamily="34" charset="-122"/>
                <a:cs typeface="Calibri" pitchFamily="34" charset="-120"/>
              </a:rPr>
              <a:t>“the word” is peace. Tybalt hates the idea of peace itself, and his list narrows from a whole family, “all Montagues”, to one man, “thee”.</a:t>
            </a:r>
            <a:endParaRPr lang="en-GB" sz="1050" dirty="0"/>
          </a:p>
        </p:txBody>
      </p:sp>
      <p:sp>
        <p:nvSpPr>
          <p:cNvPr id="11" name="Shape 9"/>
          <p:cNvSpPr/>
          <p:nvPr/>
        </p:nvSpPr>
        <p:spPr>
          <a:xfrm>
            <a:off x="658368" y="3401568"/>
            <a:ext cx="3611880" cy="1078992"/>
          </a:xfrm>
          <a:prstGeom prst="rect">
            <a:avLst/>
          </a:prstGeom>
          <a:solidFill>
            <a:srgbClr val="F3F0F8"/>
          </a:solidFill>
          <a:ln w="9525">
            <a:solidFill>
              <a:srgbClr val="DDD3E6"/>
            </a:solidFill>
            <a:prstDash val="solid"/>
          </a:ln>
        </p:spPr>
      </p:sp>
      <p:sp>
        <p:nvSpPr>
          <p:cNvPr id="12" name="Text 10"/>
          <p:cNvSpPr txBox="1"/>
          <p:nvPr/>
        </p:nvSpPr>
        <p:spPr>
          <a:xfrm>
            <a:off x="768096"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Effect</a:t>
            </a:r>
            <a:endParaRPr lang="en-GB" sz="1200" dirty="0"/>
          </a:p>
        </p:txBody>
      </p:sp>
      <p:sp>
        <p:nvSpPr>
          <p:cNvPr id="13" name="Text 11"/>
          <p:cNvSpPr txBox="1"/>
          <p:nvPr/>
        </p:nvSpPr>
        <p:spPr>
          <a:xfrm>
            <a:off x="768096" y="3730752"/>
            <a:ext cx="3392424" cy="694944"/>
          </a:xfrm>
          <a:prstGeom prst="rect">
            <a:avLst/>
          </a:prstGeom>
          <a:noFill/>
          <a:ln/>
        </p:spPr>
        <p:txBody>
          <a:bodyPr wrap="square" lIns="0" tIns="0" rIns="0" bIns="0" rtlCol="0" anchor="t"/>
          <a:lstStyle/>
          <a:p>
            <a:pPr indent="0" marL="0">
              <a:buNone/>
            </a:pPr>
            <a:r>
              <a:rPr lang="en-GB" sz="1050" dirty="0">
                <a:solidFill>
                  <a:srgbClr val="21122B"/>
                </a:solidFill>
                <a:latin typeface="Calibri" pitchFamily="34" charset="0"/>
                <a:ea typeface="Calibri" pitchFamily="34" charset="-122"/>
                <a:cs typeface="Calibri" pitchFamily="34" charset="-120"/>
              </a:rPr>
              <a:t>The audience sees that Tybalt cannot be reasoned with. Benvolio has just said he only wants to keep the peace, and Tybalt answers with a sword.</a:t>
            </a:r>
            <a:endParaRPr lang="en-GB" sz="1050" dirty="0"/>
          </a:p>
        </p:txBody>
      </p:sp>
      <p:sp>
        <p:nvSpPr>
          <p:cNvPr id="14" name="Shape 12"/>
          <p:cNvSpPr/>
          <p:nvPr/>
        </p:nvSpPr>
        <p:spPr>
          <a:xfrm>
            <a:off x="5074920" y="3401568"/>
            <a:ext cx="3611880" cy="1078992"/>
          </a:xfrm>
          <a:prstGeom prst="rect">
            <a:avLst/>
          </a:prstGeom>
          <a:solidFill>
            <a:srgbClr val="F3F0F8"/>
          </a:solidFill>
          <a:ln w="9525">
            <a:solidFill>
              <a:srgbClr val="DDD3E6"/>
            </a:solidFill>
            <a:prstDash val="solid"/>
          </a:ln>
        </p:spPr>
      </p:sp>
      <p:sp>
        <p:nvSpPr>
          <p:cNvPr id="15" name="Text 13"/>
          <p:cNvSpPr txBox="1"/>
          <p:nvPr/>
        </p:nvSpPr>
        <p:spPr>
          <a:xfrm>
            <a:off x="5184648"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Purpose</a:t>
            </a:r>
            <a:endParaRPr lang="en-GB" sz="1200" dirty="0"/>
          </a:p>
        </p:txBody>
      </p:sp>
      <p:sp>
        <p:nvSpPr>
          <p:cNvPr id="16" name="Text 14"/>
          <p:cNvSpPr txBox="1"/>
          <p:nvPr/>
        </p:nvSpPr>
        <p:spPr>
          <a:xfrm>
            <a:off x="5184648" y="3730752"/>
            <a:ext cx="3392424" cy="694944"/>
          </a:xfrm>
          <a:prstGeom prst="rect">
            <a:avLst/>
          </a:prstGeom>
          <a:noFill/>
          <a:ln/>
        </p:spPr>
        <p:txBody>
          <a:bodyPr wrap="square" lIns="0" tIns="0" rIns="0" bIns="0" rtlCol="0" anchor="t"/>
          <a:lstStyle/>
          <a:p>
            <a:pPr indent="0" marL="0">
              <a:buNone/>
            </a:pPr>
            <a:r>
              <a:rPr lang="en-GB" sz="1050" dirty="0">
                <a:solidFill>
                  <a:srgbClr val="21122B"/>
                </a:solidFill>
                <a:latin typeface="Calibri" pitchFamily="34" charset="0"/>
                <a:ea typeface="Calibri" pitchFamily="34" charset="-122"/>
                <a:cs typeface="Calibri" pitchFamily="34" charset="-120"/>
              </a:rPr>
              <a:t>Shakespeare makes Tybalt a man whose honour depends on hatred. In a city where young men carried swords and answered insults, one such man is enough to start a war in the street.</a:t>
            </a:r>
            <a:endParaRPr lang="en-GB" sz="10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anim calcmode="lin" valueType="num">
                                      <p:cBhvr>
                                        <p:cTn id="8" dur="600" decel="100000" fill="hold"/>
                                        <p:tgtEl>
                                          <p:spTgt spid="4"/>
                                        </p:tgtEl>
                                        <p:attrNameLst>
                                          <p:attrName>ppt_x</p:attrName>
                                        </p:attrNameLst>
                                      </p:cBhvr>
                                      <p:tavLst>
                                        <p:tav tm="0">
                                          <p:val>
                                            <p:strVal val="#ppt_x"/>
                                          </p:val>
                                        </p:tav>
                                        <p:tav tm="100000">
                                          <p:val>
                                            <p:strVal val="#ppt_x"/>
                                          </p:val>
                                        </p:tav>
                                      </p:tavLst>
                                    </p:anim>
                                    <p:anim calcmode="lin" valueType="num">
                                      <p:cBhvr>
                                        <p:cTn id="9" dur="600" decel="100000" fill="hold"/>
                                        <p:tgtEl>
                                          <p:spTgt spid="4"/>
                                        </p:tgtEl>
                                        <p:attrNameLst>
                                          <p:attrName>ppt_y</p:attrName>
                                        </p:attrNameLst>
                                      </p:cBhvr>
                                      <p:tavLst>
                                        <p:tav tm="0">
                                          <p:val>
                                            <p:strVal val="#ppt_y+0.02"/>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50"/>
                                        <p:tgtEl>
                                          <p:spTgt spid="5"/>
                                        </p:tgtEl>
                                      </p:cBhvr>
                                    </p:animEffect>
                                    <p:anim calcmode="lin" valueType="num">
                                      <p:cBhvr>
                                        <p:cTn id="15" dur="550" decel="100000" fill="hold"/>
                                        <p:tgtEl>
                                          <p:spTgt spid="5"/>
                                        </p:tgtEl>
                                        <p:attrNameLst>
                                          <p:attrName>ppt_x</p:attrName>
                                        </p:attrNameLst>
                                      </p:cBhvr>
                                      <p:tavLst>
                                        <p:tav tm="0">
                                          <p:val>
                                            <p:strVal val="#ppt_x+0.025"/>
                                          </p:val>
                                        </p:tav>
                                        <p:tav tm="100000">
                                          <p:val>
                                            <p:strVal val="#ppt_x"/>
                                          </p:val>
                                        </p:tav>
                                      </p:tavLst>
                                    </p:anim>
                                    <p:anim calcmode="lin" valueType="num">
                                      <p:cBhvr>
                                        <p:cTn id="16" dur="550" decel="100000" fill="hold"/>
                                        <p:tgtEl>
                                          <p:spTgt spid="5"/>
                                        </p:tgtEl>
                                        <p:attrNameLst>
                                          <p:attrName>ppt_y</p:attrName>
                                        </p:attrNameLst>
                                      </p:cBhvr>
                                      <p:tavLst>
                                        <p:tav tm="0">
                                          <p:val>
                                            <p:strVal val="#ppt_y+0.035"/>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50"/>
                                        <p:tgtEl>
                                          <p:spTgt spid="6"/>
                                        </p:tgtEl>
                                      </p:cBhvr>
                                    </p:animEffect>
                                    <p:anim calcmode="lin" valueType="num">
                                      <p:cBhvr>
                                        <p:cTn id="20" dur="550" decel="100000" fill="hold"/>
                                        <p:tgtEl>
                                          <p:spTgt spid="6"/>
                                        </p:tgtEl>
                                        <p:attrNameLst>
                                          <p:attrName>ppt_x</p:attrName>
                                        </p:attrNameLst>
                                      </p:cBhvr>
                                      <p:tavLst>
                                        <p:tav tm="0">
                                          <p:val>
                                            <p:strVal val="#ppt_x+0.025"/>
                                          </p:val>
                                        </p:tav>
                                        <p:tav tm="100000">
                                          <p:val>
                                            <p:strVal val="#ppt_x"/>
                                          </p:val>
                                        </p:tav>
                                      </p:tavLst>
                                    </p:anim>
                                    <p:anim calcmode="lin" valueType="num">
                                      <p:cBhvr>
                                        <p:cTn id="21" dur="550" decel="100000" fill="hold"/>
                                        <p:tgtEl>
                                          <p:spTgt spid="6"/>
                                        </p:tgtEl>
                                        <p:attrNameLst>
                                          <p:attrName>ppt_y</p:attrName>
                                        </p:attrNameLst>
                                      </p:cBhvr>
                                      <p:tavLst>
                                        <p:tav tm="0">
                                          <p:val>
                                            <p:strVal val="#ppt_y+0.035"/>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50"/>
                                        <p:tgtEl>
                                          <p:spTgt spid="7"/>
                                        </p:tgtEl>
                                      </p:cBhvr>
                                    </p:animEffect>
                                    <p:anim calcmode="lin" valueType="num">
                                      <p:cBhvr>
                                        <p:cTn id="25" dur="550" decel="100000" fill="hold"/>
                                        <p:tgtEl>
                                          <p:spTgt spid="7"/>
                                        </p:tgtEl>
                                        <p:attrNameLst>
                                          <p:attrName>ppt_x</p:attrName>
                                        </p:attrNameLst>
                                      </p:cBhvr>
                                      <p:tavLst>
                                        <p:tav tm="0">
                                          <p:val>
                                            <p:strVal val="#ppt_x+0.025"/>
                                          </p:val>
                                        </p:tav>
                                        <p:tav tm="100000">
                                          <p:val>
                                            <p:strVal val="#ppt_x"/>
                                          </p:val>
                                        </p:tav>
                                      </p:tavLst>
                                    </p:anim>
                                    <p:anim calcmode="lin" valueType="num">
                                      <p:cBhvr>
                                        <p:cTn id="26" dur="550" decel="100000" fill="hold"/>
                                        <p:tgtEl>
                                          <p:spTgt spid="7"/>
                                        </p:tgtEl>
                                        <p:attrNameLst>
                                          <p:attrName>ppt_y</p:attrName>
                                        </p:attrNameLst>
                                      </p:cBhvr>
                                      <p:tavLst>
                                        <p:tav tm="0">
                                          <p:val>
                                            <p:strVal val="#ppt_y+0.035"/>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50"/>
                                        <p:tgtEl>
                                          <p:spTgt spid="8"/>
                                        </p:tgtEl>
                                      </p:cBhvr>
                                    </p:animEffect>
                                    <p:anim calcmode="lin" valueType="num">
                                      <p:cBhvr>
                                        <p:cTn id="32" dur="550" decel="100000" fill="hold"/>
                                        <p:tgtEl>
                                          <p:spTgt spid="8"/>
                                        </p:tgtEl>
                                        <p:attrNameLst>
                                          <p:attrName>ppt_x</p:attrName>
                                        </p:attrNameLst>
                                      </p:cBhvr>
                                      <p:tavLst>
                                        <p:tav tm="0">
                                          <p:val>
                                            <p:strVal val="#ppt_x-0.025"/>
                                          </p:val>
                                        </p:tav>
                                        <p:tav tm="100000">
                                          <p:val>
                                            <p:strVal val="#ppt_x"/>
                                          </p:val>
                                        </p:tav>
                                      </p:tavLst>
                                    </p:anim>
                                    <p:anim calcmode="lin" valueType="num">
                                      <p:cBhvr>
                                        <p:cTn id="33" dur="550" decel="100000" fill="hold"/>
                                        <p:tgtEl>
                                          <p:spTgt spid="8"/>
                                        </p:tgtEl>
                                        <p:attrNameLst>
                                          <p:attrName>ppt_y</p:attrName>
                                        </p:attrNameLst>
                                      </p:cBhvr>
                                      <p:tavLst>
                                        <p:tav tm="0">
                                          <p:val>
                                            <p:strVal val="#ppt_y+0.035"/>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50"/>
                                        <p:tgtEl>
                                          <p:spTgt spid="9"/>
                                        </p:tgtEl>
                                      </p:cBhvr>
                                    </p:animEffect>
                                    <p:anim calcmode="lin" valueType="num">
                                      <p:cBhvr>
                                        <p:cTn id="37" dur="550" decel="100000" fill="hold"/>
                                        <p:tgtEl>
                                          <p:spTgt spid="9"/>
                                        </p:tgtEl>
                                        <p:attrNameLst>
                                          <p:attrName>ppt_x</p:attrName>
                                        </p:attrNameLst>
                                      </p:cBhvr>
                                      <p:tavLst>
                                        <p:tav tm="0">
                                          <p:val>
                                            <p:strVal val="#ppt_x-0.025"/>
                                          </p:val>
                                        </p:tav>
                                        <p:tav tm="100000">
                                          <p:val>
                                            <p:strVal val="#ppt_x"/>
                                          </p:val>
                                        </p:tav>
                                      </p:tavLst>
                                    </p:anim>
                                    <p:anim calcmode="lin" valueType="num">
                                      <p:cBhvr>
                                        <p:cTn id="38" dur="550" decel="100000" fill="hold"/>
                                        <p:tgtEl>
                                          <p:spTgt spid="9"/>
                                        </p:tgtEl>
                                        <p:attrNameLst>
                                          <p:attrName>ppt_y</p:attrName>
                                        </p:attrNameLst>
                                      </p:cBhvr>
                                      <p:tavLst>
                                        <p:tav tm="0">
                                          <p:val>
                                            <p:strVal val="#ppt_y+0.035"/>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50"/>
                                        <p:tgtEl>
                                          <p:spTgt spid="10"/>
                                        </p:tgtEl>
                                      </p:cBhvr>
                                    </p:animEffect>
                                    <p:anim calcmode="lin" valueType="num">
                                      <p:cBhvr>
                                        <p:cTn id="42" dur="550" decel="100000" fill="hold"/>
                                        <p:tgtEl>
                                          <p:spTgt spid="10"/>
                                        </p:tgtEl>
                                        <p:attrNameLst>
                                          <p:attrName>ppt_x</p:attrName>
                                        </p:attrNameLst>
                                      </p:cBhvr>
                                      <p:tavLst>
                                        <p:tav tm="0">
                                          <p:val>
                                            <p:strVal val="#ppt_x-0.025"/>
                                          </p:val>
                                        </p:tav>
                                        <p:tav tm="100000">
                                          <p:val>
                                            <p:strVal val="#ppt_x"/>
                                          </p:val>
                                        </p:tav>
                                      </p:tavLst>
                                    </p:anim>
                                    <p:anim calcmode="lin" valueType="num">
                                      <p:cBhvr>
                                        <p:cTn id="43" dur="550" decel="100000" fill="hold"/>
                                        <p:tgtEl>
                                          <p:spTgt spid="10"/>
                                        </p:tgtEl>
                                        <p:attrNameLst>
                                          <p:attrName>ppt_y</p:attrName>
                                        </p:attrNameLst>
                                      </p:cBhvr>
                                      <p:tavLst>
                                        <p:tav tm="0">
                                          <p:val>
                                            <p:strVal val="#ppt_y+0.035"/>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50"/>
                                        <p:tgtEl>
                                          <p:spTgt spid="11"/>
                                        </p:tgtEl>
                                      </p:cBhvr>
                                    </p:animEffect>
                                    <p:anim calcmode="lin" valueType="num">
                                      <p:cBhvr>
                                        <p:cTn id="49" dur="550" decel="100000" fill="hold"/>
                                        <p:tgtEl>
                                          <p:spTgt spid="11"/>
                                        </p:tgtEl>
                                        <p:attrNameLst>
                                          <p:attrName>ppt_x</p:attrName>
                                        </p:attrNameLst>
                                      </p:cBhvr>
                                      <p:tavLst>
                                        <p:tav tm="0">
                                          <p:val>
                                            <p:strVal val="#ppt_x+0.025"/>
                                          </p:val>
                                        </p:tav>
                                        <p:tav tm="100000">
                                          <p:val>
                                            <p:strVal val="#ppt_x"/>
                                          </p:val>
                                        </p:tav>
                                      </p:tavLst>
                                    </p:anim>
                                    <p:anim calcmode="lin" valueType="num">
                                      <p:cBhvr>
                                        <p:cTn id="50" dur="550" decel="100000" fill="hold"/>
                                        <p:tgtEl>
                                          <p:spTgt spid="11"/>
                                        </p:tgtEl>
                                        <p:attrNameLst>
                                          <p:attrName>ppt_y</p:attrName>
                                        </p:attrNameLst>
                                      </p:cBhvr>
                                      <p:tavLst>
                                        <p:tav tm="0">
                                          <p:val>
                                            <p:strVal val="#ppt_y-0.035"/>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50"/>
                                        <p:tgtEl>
                                          <p:spTgt spid="12"/>
                                        </p:tgtEl>
                                      </p:cBhvr>
                                    </p:animEffect>
                                    <p:anim calcmode="lin" valueType="num">
                                      <p:cBhvr>
                                        <p:cTn id="54" dur="550" decel="100000" fill="hold"/>
                                        <p:tgtEl>
                                          <p:spTgt spid="12"/>
                                        </p:tgtEl>
                                        <p:attrNameLst>
                                          <p:attrName>ppt_x</p:attrName>
                                        </p:attrNameLst>
                                      </p:cBhvr>
                                      <p:tavLst>
                                        <p:tav tm="0">
                                          <p:val>
                                            <p:strVal val="#ppt_x+0.025"/>
                                          </p:val>
                                        </p:tav>
                                        <p:tav tm="100000">
                                          <p:val>
                                            <p:strVal val="#ppt_x"/>
                                          </p:val>
                                        </p:tav>
                                      </p:tavLst>
                                    </p:anim>
                                    <p:anim calcmode="lin" valueType="num">
                                      <p:cBhvr>
                                        <p:cTn id="55" dur="550" decel="100000" fill="hold"/>
                                        <p:tgtEl>
                                          <p:spTgt spid="12"/>
                                        </p:tgtEl>
                                        <p:attrNameLst>
                                          <p:attrName>ppt_y</p:attrName>
                                        </p:attrNameLst>
                                      </p:cBhvr>
                                      <p:tavLst>
                                        <p:tav tm="0">
                                          <p:val>
                                            <p:strVal val="#ppt_y-0.035"/>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50"/>
                                        <p:tgtEl>
                                          <p:spTgt spid="13"/>
                                        </p:tgtEl>
                                      </p:cBhvr>
                                    </p:animEffect>
                                    <p:anim calcmode="lin" valueType="num">
                                      <p:cBhvr>
                                        <p:cTn id="59" dur="550" decel="100000" fill="hold"/>
                                        <p:tgtEl>
                                          <p:spTgt spid="13"/>
                                        </p:tgtEl>
                                        <p:attrNameLst>
                                          <p:attrName>ppt_x</p:attrName>
                                        </p:attrNameLst>
                                      </p:cBhvr>
                                      <p:tavLst>
                                        <p:tav tm="0">
                                          <p:val>
                                            <p:strVal val="#ppt_x+0.025"/>
                                          </p:val>
                                        </p:tav>
                                        <p:tav tm="100000">
                                          <p:val>
                                            <p:strVal val="#ppt_x"/>
                                          </p:val>
                                        </p:tav>
                                      </p:tavLst>
                                    </p:anim>
                                    <p:anim calcmode="lin" valueType="num">
                                      <p:cBhvr>
                                        <p:cTn id="60" dur="550" decel="100000" fill="hold"/>
                                        <p:tgtEl>
                                          <p:spTgt spid="13"/>
                                        </p:tgtEl>
                                        <p:attrNameLst>
                                          <p:attrName>ppt_y</p:attrName>
                                        </p:attrNameLst>
                                      </p:cBhvr>
                                      <p:tavLst>
                                        <p:tav tm="0">
                                          <p:val>
                                            <p:strVal val="#ppt_y-0.035"/>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50"/>
                                        <p:tgtEl>
                                          <p:spTgt spid="14"/>
                                        </p:tgtEl>
                                      </p:cBhvr>
                                    </p:animEffect>
                                    <p:anim calcmode="lin" valueType="num">
                                      <p:cBhvr>
                                        <p:cTn id="66" dur="550" decel="100000" fill="hold"/>
                                        <p:tgtEl>
                                          <p:spTgt spid="14"/>
                                        </p:tgtEl>
                                        <p:attrNameLst>
                                          <p:attrName>ppt_x</p:attrName>
                                        </p:attrNameLst>
                                      </p:cBhvr>
                                      <p:tavLst>
                                        <p:tav tm="0">
                                          <p:val>
                                            <p:strVal val="#ppt_x-0.025"/>
                                          </p:val>
                                        </p:tav>
                                        <p:tav tm="100000">
                                          <p:val>
                                            <p:strVal val="#ppt_x"/>
                                          </p:val>
                                        </p:tav>
                                      </p:tavLst>
                                    </p:anim>
                                    <p:anim calcmode="lin" valueType="num">
                                      <p:cBhvr>
                                        <p:cTn id="67" dur="550" decel="100000" fill="hold"/>
                                        <p:tgtEl>
                                          <p:spTgt spid="14"/>
                                        </p:tgtEl>
                                        <p:attrNameLst>
                                          <p:attrName>ppt_y</p:attrName>
                                        </p:attrNameLst>
                                      </p:cBhvr>
                                      <p:tavLst>
                                        <p:tav tm="0">
                                          <p:val>
                                            <p:strVal val="#ppt_y-0.035"/>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50"/>
                                        <p:tgtEl>
                                          <p:spTgt spid="15"/>
                                        </p:tgtEl>
                                      </p:cBhvr>
                                    </p:animEffect>
                                    <p:anim calcmode="lin" valueType="num">
                                      <p:cBhvr>
                                        <p:cTn id="71" dur="550" decel="100000" fill="hold"/>
                                        <p:tgtEl>
                                          <p:spTgt spid="15"/>
                                        </p:tgtEl>
                                        <p:attrNameLst>
                                          <p:attrName>ppt_x</p:attrName>
                                        </p:attrNameLst>
                                      </p:cBhvr>
                                      <p:tavLst>
                                        <p:tav tm="0">
                                          <p:val>
                                            <p:strVal val="#ppt_x-0.025"/>
                                          </p:val>
                                        </p:tav>
                                        <p:tav tm="100000">
                                          <p:val>
                                            <p:strVal val="#ppt_x"/>
                                          </p:val>
                                        </p:tav>
                                      </p:tavLst>
                                    </p:anim>
                                    <p:anim calcmode="lin" valueType="num">
                                      <p:cBhvr>
                                        <p:cTn id="72" dur="550" decel="100000" fill="hold"/>
                                        <p:tgtEl>
                                          <p:spTgt spid="15"/>
                                        </p:tgtEl>
                                        <p:attrNameLst>
                                          <p:attrName>ppt_y</p:attrName>
                                        </p:attrNameLst>
                                      </p:cBhvr>
                                      <p:tavLst>
                                        <p:tav tm="0">
                                          <p:val>
                                            <p:strVal val="#ppt_y-0.035"/>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550"/>
                                        <p:tgtEl>
                                          <p:spTgt spid="16"/>
                                        </p:tgtEl>
                                      </p:cBhvr>
                                    </p:animEffect>
                                    <p:anim calcmode="lin" valueType="num">
                                      <p:cBhvr>
                                        <p:cTn id="76" dur="550" decel="100000" fill="hold"/>
                                        <p:tgtEl>
                                          <p:spTgt spid="16"/>
                                        </p:tgtEl>
                                        <p:attrNameLst>
                                          <p:attrName>ppt_x</p:attrName>
                                        </p:attrNameLst>
                                      </p:cBhvr>
                                      <p:tavLst>
                                        <p:tav tm="0">
                                          <p:val>
                                            <p:strVal val="#ppt_x-0.025"/>
                                          </p:val>
                                        </p:tav>
                                        <p:tav tm="100000">
                                          <p:val>
                                            <p:strVal val="#ppt_x"/>
                                          </p:val>
                                        </p:tav>
                                      </p:tavLst>
                                    </p:anim>
                                    <p:anim calcmode="lin" valueType="num">
                                      <p:cBhvr>
                                        <p:cTn id="77" dur="550" decel="100000" fill="hold"/>
                                        <p:tgtEl>
                                          <p:spTgt spid="16"/>
                                        </p:tgtEl>
                                        <p:attrNameLst>
                                          <p:attrName>ppt_y</p:attrName>
                                        </p:attrNameLst>
                                      </p:cBhvr>
                                      <p:tavLst>
                                        <p:tav tm="0">
                                          <p:val>
                                            <p:strVal val="#ppt_y-0.03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2" grpId="0" animBg="1"/>
      <p:bldP spid="13"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Check</a:t>
            </a:r>
            <a:endParaRPr lang="en-GB" sz="1200" dirty="0"/>
          </a:p>
        </p:txBody>
      </p:sp>
      <p:sp>
        <p:nvSpPr>
          <p:cNvPr id="4" name="Text 2"/>
          <p:cNvSpPr txBox="1"/>
          <p:nvPr/>
        </p:nvSpPr>
        <p:spPr>
          <a:xfrm>
            <a:off x="658368" y="1024128"/>
            <a:ext cx="8028432" cy="868680"/>
          </a:xfrm>
          <a:prstGeom prst="rect">
            <a:avLst/>
          </a:prstGeom>
          <a:noFill/>
          <a:ln/>
        </p:spPr>
        <p:txBody>
          <a:bodyPr wrap="square" lIns="0" tIns="0" rIns="0" bIns="0" rtlCol="0" anchor="t"/>
          <a:lstStyle/>
          <a:p>
            <a:pPr indent="0" marL="0">
              <a:buNone/>
            </a:pPr>
            <a:r>
              <a:rPr lang="en-GB" sz="1650" b="1" dirty="0">
                <a:solidFill>
                  <a:srgbClr val="4A2545"/>
                </a:solidFill>
                <a:latin typeface="Calibri" pitchFamily="34" charset="0"/>
                <a:ea typeface="Calibri" pitchFamily="34" charset="-122"/>
                <a:cs typeface="Calibri" pitchFamily="34" charset="-120"/>
              </a:rPr>
              <a:t>Sampson will bite his thumb at the Montagues, “which is disgrace to them if they bear it”. What does this show about how the fight starts?</a:t>
            </a:r>
            <a:endParaRPr lang="en-GB" sz="1650" dirty="0"/>
          </a:p>
        </p:txBody>
      </p:sp>
      <p:sp>
        <p:nvSpPr>
          <p:cNvPr id="5" name="Text 3"/>
          <p:cNvSpPr txBox="1"/>
          <p:nvPr/>
        </p:nvSpPr>
        <p:spPr>
          <a:xfrm>
            <a:off x="658368" y="1965960"/>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A. The Montague servants start the fight by insulting Sampson first.</a:t>
            </a:r>
            <a:endParaRPr lang="en-GB" sz="1600" dirty="0"/>
          </a:p>
        </p:txBody>
      </p:sp>
      <p:sp>
        <p:nvSpPr>
          <p:cNvPr id="6" name="Text 4"/>
          <p:cNvSpPr txBox="1"/>
          <p:nvPr/>
        </p:nvSpPr>
        <p:spPr>
          <a:xfrm>
            <a:off x="658368" y="2679192"/>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B. Sampson is afraid and wants to avoid a fight with the Montagues.</a:t>
            </a:r>
            <a:endParaRPr lang="en-GB" sz="1600" dirty="0"/>
          </a:p>
        </p:txBody>
      </p:sp>
      <p:sp>
        <p:nvSpPr>
          <p:cNvPr id="7" name="Text 5"/>
          <p:cNvSpPr txBox="1"/>
          <p:nvPr/>
        </p:nvSpPr>
        <p:spPr>
          <a:xfrm>
            <a:off x="658368" y="3392424"/>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C. A small, rude gesture is enough to start a fight, because each side must answer an insult.</a:t>
            </a:r>
            <a:endParaRPr lang="en-GB" sz="1600" dirty="0"/>
          </a:p>
        </p:txBody>
      </p:sp>
      <p:sp>
        <p:nvSpPr>
          <p:cNvPr id="8" name="Text 6"/>
          <p:cNvSpPr txBox="1"/>
          <p:nvPr/>
        </p:nvSpPr>
        <p:spPr>
          <a:xfrm>
            <a:off x="658368" y="4160520"/>
            <a:ext cx="8028432" cy="365760"/>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Write A, B or C on your mini-whiteboard. Show me on three.</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800"/>
                                        <p:tgtEl>
                                          <p:spTgt spid="4"/>
                                        </p:tgtEl>
                                      </p:cBhvr>
                                    </p:animEffect>
                                  </p:childTnLst>
                                </p:cTn>
                              </p:par>
                              <p:par>
                                <p:cTn id="8" presetID="42" presetClass="entr" presetSubtype="0" fill="hold" grpId="0" nodeType="withEffect">
                                  <p:stCondLst>
                                    <p:cond delay="6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anim calcmode="lin" valueType="num">
                                      <p:cBhvr>
                                        <p:cTn id="11" dur="450" decel="100000" fill="hold"/>
                                        <p:tgtEl>
                                          <p:spTgt spid="5"/>
                                        </p:tgtEl>
                                        <p:attrNameLst>
                                          <p:attrName>ppt_x</p:attrName>
                                        </p:attrNameLst>
                                      </p:cBhvr>
                                      <p:tavLst>
                                        <p:tav tm="0">
                                          <p:val>
                                            <p:strVal val="#ppt_x"/>
                                          </p:val>
                                        </p:tav>
                                        <p:tav tm="100000">
                                          <p:val>
                                            <p:strVal val="#ppt_x"/>
                                          </p:val>
                                        </p:tav>
                                      </p:tavLst>
                                    </p:anim>
                                    <p:anim calcmode="lin" valueType="num">
                                      <p:cBhvr>
                                        <p:cTn id="12" dur="45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81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anim calcmode="lin" valueType="num">
                                      <p:cBhvr>
                                        <p:cTn id="16" dur="450" decel="100000" fill="hold"/>
                                        <p:tgtEl>
                                          <p:spTgt spid="6"/>
                                        </p:tgtEl>
                                        <p:attrNameLst>
                                          <p:attrName>ppt_x</p:attrName>
                                        </p:attrNameLst>
                                      </p:cBhvr>
                                      <p:tavLst>
                                        <p:tav tm="0">
                                          <p:val>
                                            <p:strVal val="#ppt_x"/>
                                          </p:val>
                                        </p:tav>
                                        <p:tav tm="100000">
                                          <p:val>
                                            <p:strVal val="#ppt_x"/>
                                          </p:val>
                                        </p:tav>
                                      </p:tavLst>
                                    </p:anim>
                                    <p:anim calcmode="lin" valueType="num">
                                      <p:cBhvr>
                                        <p:cTn id="17" dur="45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97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50"/>
                                        <p:tgtEl>
                                          <p:spTgt spid="7"/>
                                        </p:tgtEl>
                                      </p:cBhvr>
                                    </p:animEffect>
                                    <p:anim calcmode="lin" valueType="num">
                                      <p:cBhvr>
                                        <p:cTn id="21" dur="450" decel="100000" fill="hold"/>
                                        <p:tgtEl>
                                          <p:spTgt spid="7"/>
                                        </p:tgtEl>
                                        <p:attrNameLst>
                                          <p:attrName>ppt_x</p:attrName>
                                        </p:attrNameLst>
                                      </p:cBhvr>
                                      <p:tavLst>
                                        <p:tav tm="0">
                                          <p:val>
                                            <p:strVal val="#ppt_x"/>
                                          </p:val>
                                        </p:tav>
                                        <p:tav tm="100000">
                                          <p:val>
                                            <p:strVal val="#ppt_x"/>
                                          </p:val>
                                        </p:tav>
                                      </p:tavLst>
                                    </p:anim>
                                    <p:anim calcmode="lin" valueType="num">
                                      <p:cBhvr>
                                        <p:cTn id="22" dur="450" decel="100000" fill="hold"/>
                                        <p:tgtEl>
                                          <p:spTgt spid="7"/>
                                        </p:tgtEl>
                                        <p:attrNameLst>
                                          <p:attrName>ppt_y</p:attrName>
                                        </p:attrNameLst>
                                      </p:cBhvr>
                                      <p:tavLst>
                                        <p:tav tm="0">
                                          <p:val>
                                            <p:strVal val="#ppt_y+0.025"/>
                                          </p:val>
                                        </p:tav>
                                        <p:tav tm="100000">
                                          <p:val>
                                            <p:strVal val="#ppt_y"/>
                                          </p:val>
                                        </p:tav>
                                      </p:tavLst>
                                    </p:anim>
                                  </p:childTnLst>
                                </p:cTn>
                              </p:par>
                              <p:par>
                                <p:cTn id="23" presetID="10" presetClass="entr" presetSubtype="0" fill="hold" grpId="0" nodeType="withEffect">
                                  <p:stCondLst>
                                    <p:cond delay="142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 answer</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Check</a:t>
            </a:r>
            <a:endParaRPr lang="en-GB" sz="1200" dirty="0"/>
          </a:p>
        </p:txBody>
      </p:sp>
      <p:sp>
        <p:nvSpPr>
          <p:cNvPr id="4" name="Text 2"/>
          <p:cNvSpPr txBox="1"/>
          <p:nvPr/>
        </p:nvSpPr>
        <p:spPr>
          <a:xfrm>
            <a:off x="658368" y="1024128"/>
            <a:ext cx="8028432" cy="868680"/>
          </a:xfrm>
          <a:prstGeom prst="rect">
            <a:avLst/>
          </a:prstGeom>
          <a:noFill/>
          <a:ln/>
        </p:spPr>
        <p:txBody>
          <a:bodyPr wrap="square" lIns="0" tIns="0" rIns="0" bIns="0" rtlCol="0" anchor="t"/>
          <a:lstStyle/>
          <a:p>
            <a:pPr indent="0" marL="0">
              <a:buNone/>
            </a:pPr>
            <a:r>
              <a:rPr lang="en-GB" sz="1650" b="1" dirty="0">
                <a:solidFill>
                  <a:srgbClr val="4A2545"/>
                </a:solidFill>
                <a:latin typeface="Calibri" pitchFamily="34" charset="0"/>
                <a:ea typeface="Calibri" pitchFamily="34" charset="-122"/>
                <a:cs typeface="Calibri" pitchFamily="34" charset="-120"/>
              </a:rPr>
              <a:t>Sampson will bite his thumb at the Montagues, “which is disgrace to them if they bear it”. What does this show about how the fight starts?</a:t>
            </a:r>
            <a:endParaRPr lang="en-GB" sz="1650" dirty="0"/>
          </a:p>
        </p:txBody>
      </p:sp>
      <p:sp>
        <p:nvSpPr>
          <p:cNvPr id="5" name="Text 3"/>
          <p:cNvSpPr txBox="1"/>
          <p:nvPr/>
        </p:nvSpPr>
        <p:spPr>
          <a:xfrm>
            <a:off x="658368" y="1965960"/>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A. The Montague servants start the fight by insulting Sampson first.</a:t>
            </a:r>
            <a:endParaRPr lang="en-GB" sz="1600" dirty="0"/>
          </a:p>
        </p:txBody>
      </p:sp>
      <p:sp>
        <p:nvSpPr>
          <p:cNvPr id="6" name="Text 4"/>
          <p:cNvSpPr txBox="1"/>
          <p:nvPr/>
        </p:nvSpPr>
        <p:spPr>
          <a:xfrm>
            <a:off x="658368" y="2679192"/>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B. Sampson is afraid and wants to avoid a fight with the Montagues.</a:t>
            </a:r>
            <a:endParaRPr lang="en-GB" sz="1600" dirty="0"/>
          </a:p>
        </p:txBody>
      </p:sp>
      <p:sp>
        <p:nvSpPr>
          <p:cNvPr id="9" name="Answer before reveal"/>
          <p:cNvSpPr txBox="1"/>
          <p:nvPr/>
        </p:nvSpPr>
        <p:spPr>
          <a:xfrm>
            <a:off x="658368" y="3392424"/>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C. A small, rude gesture is enough to start a fight, because each side must answer an insult.</a:t>
            </a:r>
            <a:endParaRPr lang="en-GB" sz="1600" dirty="0"/>
          </a:p>
        </p:txBody>
      </p:sp>
      <p:sp>
        <p:nvSpPr>
          <p:cNvPr id="7" name="Text 5"/>
          <p:cNvSpPr txBox="1"/>
          <p:nvPr/>
        </p:nvSpPr>
        <p:spPr>
          <a:xfrm>
            <a:off x="658368" y="3392424"/>
            <a:ext cx="8028432" cy="603504"/>
          </a:xfrm>
          <a:prstGeom prst="rect">
            <a:avLst/>
          </a:prstGeom>
          <a:solidFill>
            <a:srgbClr val="6E44A8"/>
          </a:solidFill>
          <a:ln w="9525">
            <a:solidFill>
              <a:srgbClr val="6E44A8"/>
            </a:solidFill>
          </a:ln>
        </p:spPr>
        <p:txBody>
          <a:bodyPr wrap="square" lIns="152400" tIns="50800" rIns="152400" bIns="50800" rtlCol="0" anchor="ctr"/>
          <a:lstStyle/>
          <a:p>
            <a:pPr indent="0" marL="0">
              <a:buNone/>
            </a:pPr>
            <a:r>
              <a:rPr lang="en-GB" sz="1600" b="1" dirty="0">
                <a:solidFill>
                  <a:srgbClr val="FFFFFF"/>
                </a:solidFill>
                <a:latin typeface="Calibri" pitchFamily="34" charset="0"/>
                <a:ea typeface="Calibri" pitchFamily="34" charset="-122"/>
                <a:cs typeface="Calibri" pitchFamily="34" charset="-120"/>
              </a:rPr>
              <a:t>C. A small, rude gesture is enough to start a fight, because each side must answer an insult.</a:t>
            </a:r>
            <a:endParaRPr lang="en-GB" sz="1600" dirty="0"/>
          </a:p>
        </p:txBody>
      </p:sp>
      <p:sp>
        <p:nvSpPr>
          <p:cNvPr id="8" name="Text 6"/>
          <p:cNvSpPr txBox="1"/>
          <p:nvPr/>
        </p:nvSpPr>
        <p:spPr>
          <a:xfrm>
            <a:off x="658368" y="4114800"/>
            <a:ext cx="8028432" cy="502920"/>
          </a:xfrm>
          <a:prstGeom prst="rect">
            <a:avLst/>
          </a:prstGeom>
          <a:noFill/>
          <a:ln/>
        </p:spPr>
        <p:txBody>
          <a:bodyPr wrap="square" lIns="0" tIns="0" rIns="0" bIns="0" rtlCol="0" anchor="t"/>
          <a:lstStyle/>
          <a:p>
            <a:pPr indent="0" marL="0">
              <a:buNone/>
            </a:pPr>
            <a:r>
              <a:rPr lang="en-GB" sz="1300" b="1" dirty="0">
                <a:solidFill>
                  <a:srgbClr val="6E44A8"/>
                </a:solidFill>
                <a:latin typeface="Calibri" pitchFamily="34" charset="0"/>
                <a:ea typeface="Calibri" pitchFamily="34" charset="-122"/>
                <a:cs typeface="Calibri" pitchFamily="34" charset="-120"/>
              </a:rPr>
              <a:t>Biting the thumb was a rude gesture, and to “bear it” without answering would be a disgrace, so honour forces the Montagues to react and a tiny insult becomes a brawl.</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650"/>
                                        <p:tgtEl>
                                          <p:spTgt spid="7"/>
                                        </p:tgtEl>
                                      </p:cBhvr>
                                    </p:animEffect>
                                  </p:childTnLst>
                                </p:cTn>
                              </p:par>
                              <p:par>
                                <p:cTn id="8" presetID="22" presetClass="entr" presetSubtype="8" fill="hold" grpId="0" nodeType="withEffect">
                                  <p:stCondLst>
                                    <p:cond delay="75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8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Your task</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Text 2"/>
          <p:cNvSpPr txBox="1"/>
          <p:nvPr/>
        </p:nvSpPr>
        <p:spPr>
          <a:xfrm>
            <a:off x="658368" y="1024128"/>
            <a:ext cx="8028432" cy="841248"/>
          </a:xfrm>
          <a:prstGeom prst="rect">
            <a:avLst/>
          </a:prstGeom>
          <a:solidFill>
            <a:srgbClr val="4A2545"/>
          </a:solidFill>
          <a:ln/>
        </p:spPr>
        <p:txBody>
          <a:bodyPr wrap="square" lIns="177800" tIns="76200" rIns="177800" bIns="76200" rtlCol="0" anchor="ctr"/>
          <a:lstStyle/>
          <a:p>
            <a:pPr indent="0" marL="0">
              <a:buNone/>
            </a:pPr>
            <a:r>
              <a:rPr lang="en-GB" sz="1600" b="1" dirty="0">
                <a:solidFill>
                  <a:srgbClr val="FFFFFF"/>
                </a:solidFill>
                <a:latin typeface="Calibri" pitchFamily="34" charset="0"/>
                <a:ea typeface="Calibri" pitchFamily="34" charset="-122"/>
                <a:cs typeface="Calibri" pitchFamily="34" charset="-120"/>
              </a:rPr>
              <a:t>Write the Prince’s proclamation, to be read aloud in the market place after the third brawl: what happened, who is to blame, and the new punishment for anyone who fights again.</a:t>
            </a:r>
            <a:endParaRPr lang="en-GB" sz="1600" dirty="0"/>
          </a:p>
        </p:txBody>
      </p:sp>
      <p:sp>
        <p:nvSpPr>
          <p:cNvPr id="5" name="Shape 3"/>
          <p:cNvSpPr/>
          <p:nvPr/>
        </p:nvSpPr>
        <p:spPr>
          <a:xfrm>
            <a:off x="658368" y="2057400"/>
            <a:ext cx="2554224" cy="2011680"/>
          </a:xfrm>
          <a:prstGeom prst="rect">
            <a:avLst/>
          </a:prstGeom>
          <a:solidFill>
            <a:srgbClr val="F3F0F8"/>
          </a:solidFill>
          <a:ln w="9525">
            <a:solidFill>
              <a:srgbClr val="DDD3E6"/>
            </a:solidFill>
            <a:prstDash val="solid"/>
          </a:ln>
        </p:spPr>
      </p:sp>
      <p:sp>
        <p:nvSpPr>
          <p:cNvPr id="6" name="Text 4"/>
          <p:cNvSpPr txBox="1"/>
          <p:nvPr/>
        </p:nvSpPr>
        <p:spPr>
          <a:xfrm>
            <a:off x="795528"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Securing</a:t>
            </a:r>
            <a:endParaRPr lang="en-GB" sz="1200" dirty="0"/>
          </a:p>
        </p:txBody>
      </p:sp>
      <p:sp>
        <p:nvSpPr>
          <p:cNvPr id="7" name="Text 5"/>
          <p:cNvSpPr txBox="1"/>
          <p:nvPr/>
        </p:nvSpPr>
        <p:spPr>
          <a:xfrm>
            <a:off x="795528"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a 4</a:t>
            </a:r>
            <a:endParaRPr lang="en-GB" sz="1050" dirty="0"/>
          </a:p>
        </p:txBody>
      </p:sp>
      <p:sp>
        <p:nvSpPr>
          <p:cNvPr id="8" name="Text 6"/>
          <p:cNvSpPr txBox="1"/>
          <p:nvPr/>
        </p:nvSpPr>
        <p:spPr>
          <a:xfrm>
            <a:off x="795528" y="2825496"/>
            <a:ext cx="2279904" cy="1170432"/>
          </a:xfrm>
          <a:prstGeom prst="rect">
            <a:avLst/>
          </a:prstGeom>
          <a:noFill/>
          <a:ln/>
        </p:spPr>
        <p:txBody>
          <a:bodyPr wrap="square" lIns="0" tIns="0" rIns="0" bIns="0" rtlCol="0" anchor="t"/>
          <a:lstStyle/>
          <a:p>
            <a:pPr indent="0" marL="0">
              <a:buNone/>
            </a:pPr>
            <a:r>
              <a:rPr lang="en-GB" sz="1350" dirty="0">
                <a:solidFill>
                  <a:srgbClr val="21122B"/>
                </a:solidFill>
                <a:latin typeface="Calibri" pitchFamily="34" charset="0"/>
                <a:ea typeface="Calibri" pitchFamily="34" charset="-122"/>
                <a:cs typeface="Calibri" pitchFamily="34" charset="-120"/>
              </a:rPr>
              <a:t>A frame for each part of the proclamation, quotations to choose from and a word bank.</a:t>
            </a:r>
            <a:endParaRPr lang="en-GB" sz="1350" dirty="0"/>
          </a:p>
        </p:txBody>
      </p:sp>
      <p:sp>
        <p:nvSpPr>
          <p:cNvPr id="9" name="Shape 7"/>
          <p:cNvSpPr/>
          <p:nvPr/>
        </p:nvSpPr>
        <p:spPr>
          <a:xfrm>
            <a:off x="3395472" y="2057400"/>
            <a:ext cx="2554224" cy="2011680"/>
          </a:xfrm>
          <a:prstGeom prst="rect">
            <a:avLst/>
          </a:prstGeom>
          <a:solidFill>
            <a:srgbClr val="F3F0F8"/>
          </a:solidFill>
          <a:ln w="9525">
            <a:solidFill>
              <a:srgbClr val="DDD3E6"/>
            </a:solidFill>
            <a:prstDash val="solid"/>
          </a:ln>
        </p:spPr>
      </p:sp>
      <p:sp>
        <p:nvSpPr>
          <p:cNvPr id="10" name="Text 8"/>
          <p:cNvSpPr txBox="1"/>
          <p:nvPr/>
        </p:nvSpPr>
        <p:spPr>
          <a:xfrm>
            <a:off x="3532632"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Strengthening</a:t>
            </a:r>
            <a:endParaRPr lang="en-GB" sz="1200" dirty="0"/>
          </a:p>
        </p:txBody>
      </p:sp>
      <p:sp>
        <p:nvSpPr>
          <p:cNvPr id="11" name="Text 9"/>
          <p:cNvSpPr txBox="1"/>
          <p:nvPr/>
        </p:nvSpPr>
        <p:spPr>
          <a:xfrm>
            <a:off x="3532632"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grades 5 to 6</a:t>
            </a:r>
            <a:endParaRPr lang="en-GB" sz="1050" dirty="0"/>
          </a:p>
        </p:txBody>
      </p:sp>
      <p:sp>
        <p:nvSpPr>
          <p:cNvPr id="12" name="Text 10"/>
          <p:cNvSpPr txBox="1"/>
          <p:nvPr/>
        </p:nvSpPr>
        <p:spPr>
          <a:xfrm>
            <a:off x="3532632" y="2825496"/>
            <a:ext cx="2279904" cy="1170432"/>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Prompts for each part of the proclamation and a success checklist.</a:t>
            </a:r>
            <a:endParaRPr lang="en-GB" sz="1400" dirty="0"/>
          </a:p>
        </p:txBody>
      </p:sp>
      <p:sp>
        <p:nvSpPr>
          <p:cNvPr id="13" name="Shape 11"/>
          <p:cNvSpPr/>
          <p:nvPr/>
        </p:nvSpPr>
        <p:spPr>
          <a:xfrm>
            <a:off x="6132576" y="2057400"/>
            <a:ext cx="2554224" cy="2011680"/>
          </a:xfrm>
          <a:prstGeom prst="rect">
            <a:avLst/>
          </a:prstGeom>
          <a:solidFill>
            <a:srgbClr val="F3F0F8"/>
          </a:solidFill>
          <a:ln w="9525">
            <a:solidFill>
              <a:srgbClr val="DDD3E6"/>
            </a:solidFill>
            <a:prstDash val="solid"/>
          </a:ln>
        </p:spPr>
      </p:sp>
      <p:sp>
        <p:nvSpPr>
          <p:cNvPr id="14" name="Text 12"/>
          <p:cNvSpPr txBox="1"/>
          <p:nvPr/>
        </p:nvSpPr>
        <p:spPr>
          <a:xfrm>
            <a:off x="6269736"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Soaring</a:t>
            </a:r>
            <a:endParaRPr lang="en-GB" sz="1200" dirty="0"/>
          </a:p>
        </p:txBody>
      </p:sp>
      <p:sp>
        <p:nvSpPr>
          <p:cNvPr id="15" name="Text 13"/>
          <p:cNvSpPr txBox="1"/>
          <p:nvPr/>
        </p:nvSpPr>
        <p:spPr>
          <a:xfrm>
            <a:off x="6269736"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grades 7 to 9</a:t>
            </a:r>
            <a:endParaRPr lang="en-GB" sz="1050" dirty="0"/>
          </a:p>
        </p:txBody>
      </p:sp>
      <p:sp>
        <p:nvSpPr>
          <p:cNvPr id="16" name="Text 14"/>
          <p:cNvSpPr txBox="1"/>
          <p:nvPr/>
        </p:nvSpPr>
        <p:spPr>
          <a:xfrm>
            <a:off x="6269736" y="2825496"/>
            <a:ext cx="2279904" cy="1170432"/>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A proclamation that speaks in turn to the families, the young men and the citizens.</a:t>
            </a:r>
            <a:endParaRPr lang="en-GB" sz="1400" dirty="0"/>
          </a:p>
        </p:txBody>
      </p:sp>
      <p:sp>
        <p:nvSpPr>
          <p:cNvPr id="17" name="Text 15"/>
          <p:cNvSpPr txBox="1"/>
          <p:nvPr/>
        </p:nvSpPr>
        <p:spPr>
          <a:xfrm>
            <a:off x="658368" y="4160520"/>
            <a:ext cx="8028432" cy="347472"/>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Write in your pack. Finished early? Move up a level and add what it asks for.</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800"/>
                                        <p:tgtEl>
                                          <p:spTgt spid="4"/>
                                        </p:tgtEl>
                                      </p:cBhvr>
                                    </p:animEffect>
                                  </p:childTnLst>
                                </p:cTn>
                              </p:par>
                              <p:par>
                                <p:cTn id="8" presetID="42" presetClass="entr" presetSubtype="0" fill="hold" grpId="0" nodeType="withEffect">
                                  <p:stCondLst>
                                    <p:cond delay="6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anim calcmode="lin" valueType="num">
                                      <p:cBhvr>
                                        <p:cTn id="11" dur="500" decel="100000" fill="hold"/>
                                        <p:tgtEl>
                                          <p:spTgt spid="5"/>
                                        </p:tgtEl>
                                        <p:attrNameLst>
                                          <p:attrName>ppt_x</p:attrName>
                                        </p:attrNameLst>
                                      </p:cBhvr>
                                      <p:tavLst>
                                        <p:tav tm="0">
                                          <p:val>
                                            <p:strVal val="#ppt_x"/>
                                          </p:val>
                                        </p:tav>
                                        <p:tav tm="100000">
                                          <p:val>
                                            <p:strVal val="#ppt_x"/>
                                          </p:val>
                                        </p:tav>
                                      </p:tavLst>
                                    </p:anim>
                                    <p:anim calcmode="lin" valueType="num">
                                      <p:cBhvr>
                                        <p:cTn id="12" dur="50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6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decel="100000" fill="hold"/>
                                        <p:tgtEl>
                                          <p:spTgt spid="6"/>
                                        </p:tgtEl>
                                        <p:attrNameLst>
                                          <p:attrName>ppt_x</p:attrName>
                                        </p:attrNameLst>
                                      </p:cBhvr>
                                      <p:tavLst>
                                        <p:tav tm="0">
                                          <p:val>
                                            <p:strVal val="#ppt_x"/>
                                          </p:val>
                                        </p:tav>
                                        <p:tav tm="100000">
                                          <p:val>
                                            <p:strVal val="#ppt_x"/>
                                          </p:val>
                                        </p:tav>
                                      </p:tavLst>
                                    </p:anim>
                                    <p:anim calcmode="lin" valueType="num">
                                      <p:cBhvr>
                                        <p:cTn id="17" dur="50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6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anim calcmode="lin" valueType="num">
                                      <p:cBhvr>
                                        <p:cTn id="21" dur="500" decel="100000" fill="hold"/>
                                        <p:tgtEl>
                                          <p:spTgt spid="7"/>
                                        </p:tgtEl>
                                        <p:attrNameLst>
                                          <p:attrName>ppt_x</p:attrName>
                                        </p:attrNameLst>
                                      </p:cBhvr>
                                      <p:tavLst>
                                        <p:tav tm="0">
                                          <p:val>
                                            <p:strVal val="#ppt_x"/>
                                          </p:val>
                                        </p:tav>
                                        <p:tav tm="100000">
                                          <p:val>
                                            <p:strVal val="#ppt_x"/>
                                          </p:val>
                                        </p:tav>
                                      </p:tavLst>
                                    </p:anim>
                                    <p:anim calcmode="lin" valueType="num">
                                      <p:cBhvr>
                                        <p:cTn id="22" dur="500" decel="100000" fill="hold"/>
                                        <p:tgtEl>
                                          <p:spTgt spid="7"/>
                                        </p:tgtEl>
                                        <p:attrNameLst>
                                          <p:attrName>ppt_y</p:attrName>
                                        </p:attrNameLst>
                                      </p:cBhvr>
                                      <p:tavLst>
                                        <p:tav tm="0">
                                          <p:val>
                                            <p:strVal val="#ppt_y+0.025"/>
                                          </p:val>
                                        </p:tav>
                                        <p:tav tm="100000">
                                          <p:val>
                                            <p:strVal val="#ppt_y"/>
                                          </p:val>
                                        </p:tav>
                                      </p:tavLst>
                                    </p:anim>
                                  </p:childTnLst>
                                </p:cTn>
                              </p:par>
                              <p:par>
                                <p:cTn id="23" presetID="42" presetClass="entr" presetSubtype="0" fill="hold" grpId="0" nodeType="withEffect">
                                  <p:stCondLst>
                                    <p:cond delay="6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decel="100000" fill="hold"/>
                                        <p:tgtEl>
                                          <p:spTgt spid="8"/>
                                        </p:tgtEl>
                                        <p:attrNameLst>
                                          <p:attrName>ppt_x</p:attrName>
                                        </p:attrNameLst>
                                      </p:cBhvr>
                                      <p:tavLst>
                                        <p:tav tm="0">
                                          <p:val>
                                            <p:strVal val="#ppt_x"/>
                                          </p:val>
                                        </p:tav>
                                        <p:tav tm="100000">
                                          <p:val>
                                            <p:strVal val="#ppt_x"/>
                                          </p:val>
                                        </p:tav>
                                      </p:tavLst>
                                    </p:anim>
                                    <p:anim calcmode="lin" valueType="num">
                                      <p:cBhvr>
                                        <p:cTn id="27" dur="500" decel="100000" fill="hold"/>
                                        <p:tgtEl>
                                          <p:spTgt spid="8"/>
                                        </p:tgtEl>
                                        <p:attrNameLst>
                                          <p:attrName>ppt_y</p:attrName>
                                        </p:attrNameLst>
                                      </p:cBhvr>
                                      <p:tavLst>
                                        <p:tav tm="0">
                                          <p:val>
                                            <p:strVal val="#ppt_y+0.025"/>
                                          </p:val>
                                        </p:tav>
                                        <p:tav tm="100000">
                                          <p:val>
                                            <p:strVal val="#ppt_y"/>
                                          </p:val>
                                        </p:tav>
                                      </p:tavLst>
                                    </p:anim>
                                  </p:childTnLst>
                                </p:cTn>
                              </p:par>
                              <p:par>
                                <p:cTn id="28" presetID="42" presetClass="entr" presetSubtype="0" fill="hold" grpId="0" nodeType="withEffect">
                                  <p:stCondLst>
                                    <p:cond delay="83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anim calcmode="lin" valueType="num">
                                      <p:cBhvr>
                                        <p:cTn id="31" dur="500" decel="100000" fill="hold"/>
                                        <p:tgtEl>
                                          <p:spTgt spid="9"/>
                                        </p:tgtEl>
                                        <p:attrNameLst>
                                          <p:attrName>ppt_x</p:attrName>
                                        </p:attrNameLst>
                                      </p:cBhvr>
                                      <p:tavLst>
                                        <p:tav tm="0">
                                          <p:val>
                                            <p:strVal val="#ppt_x"/>
                                          </p:val>
                                        </p:tav>
                                        <p:tav tm="100000">
                                          <p:val>
                                            <p:strVal val="#ppt_x"/>
                                          </p:val>
                                        </p:tav>
                                      </p:tavLst>
                                    </p:anim>
                                    <p:anim calcmode="lin" valueType="num">
                                      <p:cBhvr>
                                        <p:cTn id="32" dur="500" decel="100000" fill="hold"/>
                                        <p:tgtEl>
                                          <p:spTgt spid="9"/>
                                        </p:tgtEl>
                                        <p:attrNameLst>
                                          <p:attrName>ppt_y</p:attrName>
                                        </p:attrNameLst>
                                      </p:cBhvr>
                                      <p:tavLst>
                                        <p:tav tm="0">
                                          <p:val>
                                            <p:strVal val="#ppt_y+0.025"/>
                                          </p:val>
                                        </p:tav>
                                        <p:tav tm="100000">
                                          <p:val>
                                            <p:strVal val="#ppt_y"/>
                                          </p:val>
                                        </p:tav>
                                      </p:tavLst>
                                    </p:anim>
                                  </p:childTnLst>
                                </p:cTn>
                              </p:par>
                              <p:par>
                                <p:cTn id="33" presetID="42" presetClass="entr" presetSubtype="0" fill="hold" grpId="0" nodeType="withEffect">
                                  <p:stCondLst>
                                    <p:cond delay="83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anim calcmode="lin" valueType="num">
                                      <p:cBhvr>
                                        <p:cTn id="36" dur="500" decel="100000" fill="hold"/>
                                        <p:tgtEl>
                                          <p:spTgt spid="10"/>
                                        </p:tgtEl>
                                        <p:attrNameLst>
                                          <p:attrName>ppt_x</p:attrName>
                                        </p:attrNameLst>
                                      </p:cBhvr>
                                      <p:tavLst>
                                        <p:tav tm="0">
                                          <p:val>
                                            <p:strVal val="#ppt_x"/>
                                          </p:val>
                                        </p:tav>
                                        <p:tav tm="100000">
                                          <p:val>
                                            <p:strVal val="#ppt_x"/>
                                          </p:val>
                                        </p:tav>
                                      </p:tavLst>
                                    </p:anim>
                                    <p:anim calcmode="lin" valueType="num">
                                      <p:cBhvr>
                                        <p:cTn id="37" dur="500" decel="100000" fill="hold"/>
                                        <p:tgtEl>
                                          <p:spTgt spid="10"/>
                                        </p:tgtEl>
                                        <p:attrNameLst>
                                          <p:attrName>ppt_y</p:attrName>
                                        </p:attrNameLst>
                                      </p:cBhvr>
                                      <p:tavLst>
                                        <p:tav tm="0">
                                          <p:val>
                                            <p:strVal val="#ppt_y+0.025"/>
                                          </p:val>
                                        </p:tav>
                                        <p:tav tm="100000">
                                          <p:val>
                                            <p:strVal val="#ppt_y"/>
                                          </p:val>
                                        </p:tav>
                                      </p:tavLst>
                                    </p:anim>
                                  </p:childTnLst>
                                </p:cTn>
                              </p:par>
                              <p:par>
                                <p:cTn id="38" presetID="42" presetClass="entr" presetSubtype="0" fill="hold" grpId="0" nodeType="withEffect">
                                  <p:stCondLst>
                                    <p:cond delay="83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anim calcmode="lin" valueType="num">
                                      <p:cBhvr>
                                        <p:cTn id="41" dur="500" decel="100000" fill="hold"/>
                                        <p:tgtEl>
                                          <p:spTgt spid="11"/>
                                        </p:tgtEl>
                                        <p:attrNameLst>
                                          <p:attrName>ppt_x</p:attrName>
                                        </p:attrNameLst>
                                      </p:cBhvr>
                                      <p:tavLst>
                                        <p:tav tm="0">
                                          <p:val>
                                            <p:strVal val="#ppt_x"/>
                                          </p:val>
                                        </p:tav>
                                        <p:tav tm="100000">
                                          <p:val>
                                            <p:strVal val="#ppt_x"/>
                                          </p:val>
                                        </p:tav>
                                      </p:tavLst>
                                    </p:anim>
                                    <p:anim calcmode="lin" valueType="num">
                                      <p:cBhvr>
                                        <p:cTn id="42" dur="500" decel="100000" fill="hold"/>
                                        <p:tgtEl>
                                          <p:spTgt spid="11"/>
                                        </p:tgtEl>
                                        <p:attrNameLst>
                                          <p:attrName>ppt_y</p:attrName>
                                        </p:attrNameLst>
                                      </p:cBhvr>
                                      <p:tavLst>
                                        <p:tav tm="0">
                                          <p:val>
                                            <p:strVal val="#ppt_y+0.025"/>
                                          </p:val>
                                        </p:tav>
                                        <p:tav tm="100000">
                                          <p:val>
                                            <p:strVal val="#ppt_y"/>
                                          </p:val>
                                        </p:tav>
                                      </p:tavLst>
                                    </p:anim>
                                  </p:childTnLst>
                                </p:cTn>
                              </p:par>
                              <p:par>
                                <p:cTn id="43" presetID="42" presetClass="entr" presetSubtype="0" fill="hold" grpId="0" nodeType="withEffect">
                                  <p:stCondLst>
                                    <p:cond delay="83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anim calcmode="lin" valueType="num">
                                      <p:cBhvr>
                                        <p:cTn id="46" dur="500" decel="100000" fill="hold"/>
                                        <p:tgtEl>
                                          <p:spTgt spid="12"/>
                                        </p:tgtEl>
                                        <p:attrNameLst>
                                          <p:attrName>ppt_x</p:attrName>
                                        </p:attrNameLst>
                                      </p:cBhvr>
                                      <p:tavLst>
                                        <p:tav tm="0">
                                          <p:val>
                                            <p:strVal val="#ppt_x"/>
                                          </p:val>
                                        </p:tav>
                                        <p:tav tm="100000">
                                          <p:val>
                                            <p:strVal val="#ppt_x"/>
                                          </p:val>
                                        </p:tav>
                                      </p:tavLst>
                                    </p:anim>
                                    <p:anim calcmode="lin" valueType="num">
                                      <p:cBhvr>
                                        <p:cTn id="47" dur="500" decel="100000" fill="hold"/>
                                        <p:tgtEl>
                                          <p:spTgt spid="12"/>
                                        </p:tgtEl>
                                        <p:attrNameLst>
                                          <p:attrName>ppt_y</p:attrName>
                                        </p:attrNameLst>
                                      </p:cBhvr>
                                      <p:tavLst>
                                        <p:tav tm="0">
                                          <p:val>
                                            <p:strVal val="#ppt_y+0.025"/>
                                          </p:val>
                                        </p:tav>
                                        <p:tav tm="100000">
                                          <p:val>
                                            <p:strVal val="#ppt_y"/>
                                          </p:val>
                                        </p:tav>
                                      </p:tavLst>
                                    </p:anim>
                                  </p:childTnLst>
                                </p:cTn>
                              </p:par>
                              <p:par>
                                <p:cTn id="48" presetID="42" presetClass="entr" presetSubtype="0" fill="hold" grpId="0" nodeType="withEffect">
                                  <p:stCondLst>
                                    <p:cond delay="101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anim calcmode="lin" valueType="num">
                                      <p:cBhvr>
                                        <p:cTn id="51" dur="500" decel="100000" fill="hold"/>
                                        <p:tgtEl>
                                          <p:spTgt spid="13"/>
                                        </p:tgtEl>
                                        <p:attrNameLst>
                                          <p:attrName>ppt_x</p:attrName>
                                        </p:attrNameLst>
                                      </p:cBhvr>
                                      <p:tavLst>
                                        <p:tav tm="0">
                                          <p:val>
                                            <p:strVal val="#ppt_x"/>
                                          </p:val>
                                        </p:tav>
                                        <p:tav tm="100000">
                                          <p:val>
                                            <p:strVal val="#ppt_x"/>
                                          </p:val>
                                        </p:tav>
                                      </p:tavLst>
                                    </p:anim>
                                    <p:anim calcmode="lin" valueType="num">
                                      <p:cBhvr>
                                        <p:cTn id="52" dur="500" decel="100000" fill="hold"/>
                                        <p:tgtEl>
                                          <p:spTgt spid="13"/>
                                        </p:tgtEl>
                                        <p:attrNameLst>
                                          <p:attrName>ppt_y</p:attrName>
                                        </p:attrNameLst>
                                      </p:cBhvr>
                                      <p:tavLst>
                                        <p:tav tm="0">
                                          <p:val>
                                            <p:strVal val="#ppt_y+0.025"/>
                                          </p:val>
                                        </p:tav>
                                        <p:tav tm="100000">
                                          <p:val>
                                            <p:strVal val="#ppt_y"/>
                                          </p:val>
                                        </p:tav>
                                      </p:tavLst>
                                    </p:anim>
                                  </p:childTnLst>
                                </p:cTn>
                              </p:par>
                              <p:par>
                                <p:cTn id="53" presetID="42" presetClass="entr" presetSubtype="0" fill="hold" grpId="0" nodeType="withEffect">
                                  <p:stCondLst>
                                    <p:cond delay="101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anim calcmode="lin" valueType="num">
                                      <p:cBhvr>
                                        <p:cTn id="56" dur="500" decel="100000" fill="hold"/>
                                        <p:tgtEl>
                                          <p:spTgt spid="14"/>
                                        </p:tgtEl>
                                        <p:attrNameLst>
                                          <p:attrName>ppt_x</p:attrName>
                                        </p:attrNameLst>
                                      </p:cBhvr>
                                      <p:tavLst>
                                        <p:tav tm="0">
                                          <p:val>
                                            <p:strVal val="#ppt_x"/>
                                          </p:val>
                                        </p:tav>
                                        <p:tav tm="100000">
                                          <p:val>
                                            <p:strVal val="#ppt_x"/>
                                          </p:val>
                                        </p:tav>
                                      </p:tavLst>
                                    </p:anim>
                                    <p:anim calcmode="lin" valueType="num">
                                      <p:cBhvr>
                                        <p:cTn id="57" dur="500" decel="100000" fill="hold"/>
                                        <p:tgtEl>
                                          <p:spTgt spid="14"/>
                                        </p:tgtEl>
                                        <p:attrNameLst>
                                          <p:attrName>ppt_y</p:attrName>
                                        </p:attrNameLst>
                                      </p:cBhvr>
                                      <p:tavLst>
                                        <p:tav tm="0">
                                          <p:val>
                                            <p:strVal val="#ppt_y+0.025"/>
                                          </p:val>
                                        </p:tav>
                                        <p:tav tm="100000">
                                          <p:val>
                                            <p:strVal val="#ppt_y"/>
                                          </p:val>
                                        </p:tav>
                                      </p:tavLst>
                                    </p:anim>
                                  </p:childTnLst>
                                </p:cTn>
                              </p:par>
                              <p:par>
                                <p:cTn id="58" presetID="42" presetClass="entr" presetSubtype="0" fill="hold" grpId="0" nodeType="withEffect">
                                  <p:stCondLst>
                                    <p:cond delay="101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anim calcmode="lin" valueType="num">
                                      <p:cBhvr>
                                        <p:cTn id="61" dur="500" decel="100000" fill="hold"/>
                                        <p:tgtEl>
                                          <p:spTgt spid="15"/>
                                        </p:tgtEl>
                                        <p:attrNameLst>
                                          <p:attrName>ppt_x</p:attrName>
                                        </p:attrNameLst>
                                      </p:cBhvr>
                                      <p:tavLst>
                                        <p:tav tm="0">
                                          <p:val>
                                            <p:strVal val="#ppt_x"/>
                                          </p:val>
                                        </p:tav>
                                        <p:tav tm="100000">
                                          <p:val>
                                            <p:strVal val="#ppt_x"/>
                                          </p:val>
                                        </p:tav>
                                      </p:tavLst>
                                    </p:anim>
                                    <p:anim calcmode="lin" valueType="num">
                                      <p:cBhvr>
                                        <p:cTn id="62" dur="500" decel="100000" fill="hold"/>
                                        <p:tgtEl>
                                          <p:spTgt spid="15"/>
                                        </p:tgtEl>
                                        <p:attrNameLst>
                                          <p:attrName>ppt_y</p:attrName>
                                        </p:attrNameLst>
                                      </p:cBhvr>
                                      <p:tavLst>
                                        <p:tav tm="0">
                                          <p:val>
                                            <p:strVal val="#ppt_y+0.025"/>
                                          </p:val>
                                        </p:tav>
                                        <p:tav tm="100000">
                                          <p:val>
                                            <p:strVal val="#ppt_y"/>
                                          </p:val>
                                        </p:tav>
                                      </p:tavLst>
                                    </p:anim>
                                  </p:childTnLst>
                                </p:cTn>
                              </p:par>
                              <p:par>
                                <p:cTn id="63" presetID="42" presetClass="entr" presetSubtype="0" fill="hold" grpId="0" nodeType="withEffect">
                                  <p:stCondLst>
                                    <p:cond delay="101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anim calcmode="lin" valueType="num">
                                      <p:cBhvr>
                                        <p:cTn id="66" dur="500" decel="100000" fill="hold"/>
                                        <p:tgtEl>
                                          <p:spTgt spid="16"/>
                                        </p:tgtEl>
                                        <p:attrNameLst>
                                          <p:attrName>ppt_x</p:attrName>
                                        </p:attrNameLst>
                                      </p:cBhvr>
                                      <p:tavLst>
                                        <p:tav tm="0">
                                          <p:val>
                                            <p:strVal val="#ppt_x"/>
                                          </p:val>
                                        </p:tav>
                                        <p:tav tm="100000">
                                          <p:val>
                                            <p:strVal val="#ppt_x"/>
                                          </p:val>
                                        </p:tav>
                                      </p:tavLst>
                                    </p:anim>
                                    <p:anim calcmode="lin" valueType="num">
                                      <p:cBhvr>
                                        <p:cTn id="67" dur="500" decel="100000" fill="hold"/>
                                        <p:tgtEl>
                                          <p:spTgt spid="16"/>
                                        </p:tgtEl>
                                        <p:attrNameLst>
                                          <p:attrName>ppt_y</p:attrName>
                                        </p:attrNameLst>
                                      </p:cBhvr>
                                      <p:tavLst>
                                        <p:tav tm="0">
                                          <p:val>
                                            <p:strVal val="#ppt_y+0.025"/>
                                          </p:val>
                                        </p:tav>
                                        <p:tav tm="100000">
                                          <p:val>
                                            <p:strVal val="#ppt_y"/>
                                          </p:val>
                                        </p:tav>
                                      </p:tavLst>
                                    </p:anim>
                                  </p:childTnLst>
                                </p:cTn>
                              </p:par>
                              <p:par>
                                <p:cTn id="68" presetID="10" presetClass="entr" presetSubtype="0" fill="hold" grpId="0" nodeType="withEffect">
                                  <p:stCondLst>
                                    <p:cond delay="151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4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animBg="1"/>
      <p:bldP spid="11" grpId="0" animBg="1"/>
      <p:bldP spid="12" grpId="0" animBg="1"/>
      <p:bldP spid="14" grpId="0" animBg="1"/>
      <p:bldP spid="15" grpId="0" animBg="1"/>
      <p:bldP spid="16"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Model proclamation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Text 2"/>
          <p:cNvSpPr txBox="1"/>
          <p:nvPr/>
        </p:nvSpPr>
        <p:spPr>
          <a:xfrm>
            <a:off x="658368" y="1024128"/>
            <a:ext cx="8028432" cy="3520440"/>
          </a:xfrm>
          <a:prstGeom prst="rect">
            <a:avLst/>
          </a:prstGeom>
          <a:solidFill>
            <a:srgbClr val="F3F0F8"/>
          </a:solidFill>
          <a:ln w="9525">
            <a:solidFill>
              <a:srgbClr val="DDD3E6"/>
            </a:solidFill>
          </a:ln>
        </p:spPr>
        <p:txBody>
          <a:bodyPr wrap="square" lIns="152400" tIns="101600" rIns="152400" bIns="101600" rtlCol="0" anchor="t"/>
          <a:lstStyle/>
          <a:p>
            <a:pPr indent="0" marL="0">
              <a:spcAft>
                <a:spcPts val="400"/>
              </a:spcAft>
              <a:buNone/>
            </a:pPr>
            <a:r>
              <a:rPr lang="en-GB" sz="1400" dirty="0">
                <a:solidFill>
                  <a:srgbClr val="21122B"/>
                </a:solidFill>
                <a:latin typeface="Calibri" pitchFamily="34" charset="0"/>
                <a:ea typeface="Calibri" pitchFamily="34" charset="-122"/>
                <a:cs typeface="Calibri" pitchFamily="34" charset="-120"/>
              </a:rPr>
              <a:t>Hear this, citizens of Verona, and let every house that keeps a sword listen.</a:t>
            </a:r>
            <a:endParaRPr lang="en-GB" sz="1400" dirty="0"/>
          </a:p>
          <a:p>
            <a:pPr indent="0" marL="0">
              <a:spcAft>
                <a:spcPts val="400"/>
              </a:spcAft>
              <a:buNone/>
            </a:pPr>
            <a:r>
              <a:rPr lang="en-GB" sz="1400" dirty="0">
                <a:solidFill>
                  <a:srgbClr val="21122B"/>
                </a:solidFill>
                <a:latin typeface="Calibri" pitchFamily="34" charset="0"/>
                <a:ea typeface="Calibri" pitchFamily="34" charset="-122"/>
                <a:cs typeface="Calibri" pitchFamily="34" charset="-120"/>
              </a:rPr>
              <a:t>This morning, in the public place, a servant of the house of Capulet bit his thumb at two servants of the house of Montague. From that single insult came a brawl. Benvolio drew to part them; Tybalt drew to kill. Within minutes our citizens were in the street with clubs, and the old lords Capulet and Montague were calling for their swords.</a:t>
            </a:r>
            <a:endParaRPr lang="en-GB" sz="1400" dirty="0"/>
          </a:p>
          <a:p>
            <a:pPr indent="0" marL="0">
              <a:spcAft>
                <a:spcPts val="400"/>
              </a:spcAft>
              <a:buNone/>
            </a:pPr>
            <a:r>
              <a:rPr lang="en-GB" sz="1400" dirty="0">
                <a:solidFill>
                  <a:srgbClr val="21122B"/>
                </a:solidFill>
                <a:latin typeface="Calibri" pitchFamily="34" charset="0"/>
                <a:ea typeface="Calibri" pitchFamily="34" charset="-122"/>
                <a:cs typeface="Calibri" pitchFamily="34" charset="-120"/>
              </a:rPr>
              <a:t>This is the third time. “Three civil brawls, bred of an airy word” have broken the quiet of our streets, and three times our oldest citizens have taken up old weapons to part the young. I blame the servants who began it and the kinsmen who carried it on. Most of all I blame Capulet and Montague, whose hatred their households serve.</a:t>
            </a:r>
            <a:endParaRPr lang="en-GB" sz="1400" dirty="0"/>
          </a:p>
          <a:p>
            <a:pPr indent="0" marL="0">
              <a:spcAft>
                <a:spcPts val="400"/>
              </a:spcAft>
              <a:buNone/>
            </a:pPr>
            <a:r>
              <a:rPr lang="en-GB" sz="1400" dirty="0">
                <a:solidFill>
                  <a:srgbClr val="21122B"/>
                </a:solidFill>
                <a:latin typeface="Calibri" pitchFamily="34" charset="0"/>
                <a:ea typeface="Calibri" pitchFamily="34" charset="-122"/>
                <a:cs typeface="Calibri" pitchFamily="34" charset="-120"/>
              </a:rPr>
              <a:t>Therefore hear my sentence. If any man disturbs our streets again, “Your lives shall pay the forfeit of the peace”. Montague and Capulet: you will answer for every man who wears your colours.</a:t>
            </a:r>
            <a:endParaRPr lang="en-GB" sz="1400" dirty="0"/>
          </a:p>
          <a:p>
            <a:pPr indent="0" marL="0">
              <a:spcAft>
                <a:spcPts val="400"/>
              </a:spcAft>
              <a:buNone/>
            </a:pPr>
            <a:r>
              <a:rPr lang="en-GB" sz="1400" dirty="0">
                <a:solidFill>
                  <a:srgbClr val="21122B"/>
                </a:solidFill>
                <a:latin typeface="Calibri" pitchFamily="34" charset="0"/>
                <a:ea typeface="Calibri" pitchFamily="34" charset="-122"/>
                <a:cs typeface="Calibri" pitchFamily="34" charset="-120"/>
              </a:rPr>
              <a:t>By order of Escalus, Prince of Verona.</a:t>
            </a:r>
            <a:endParaRPr lang="en-GB" sz="14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decel="100000" fill="hold"/>
                                        <p:tgtEl>
                                          <p:spTgt spid="4"/>
                                        </p:tgtEl>
                                        <p:attrNameLst>
                                          <p:attrName>ppt_x</p:attrName>
                                        </p:attrNameLst>
                                      </p:cBhvr>
                                      <p:tavLst>
                                        <p:tav tm="0">
                                          <p:val>
                                            <p:strVal val="#ppt_x"/>
                                          </p:val>
                                        </p:tav>
                                        <p:tav tm="100000">
                                          <p:val>
                                            <p:strVal val="#ppt_x"/>
                                          </p:val>
                                        </p:tav>
                                      </p:tavLst>
                                    </p:anim>
                                    <p:anim calcmode="lin" valueType="num">
                                      <p:cBhvr>
                                        <p:cTn id="9" dur="500" decel="100000" fill="hold"/>
                                        <p:tgtEl>
                                          <p:spTgt spid="4"/>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Exit ticket</a:t>
            </a:r>
            <a:endParaRPr lang="en-GB" sz="2400" dirty="0"/>
          </a:p>
        </p:txBody>
      </p:sp>
      <p:sp>
        <p:nvSpPr>
          <p:cNvPr id="3" name="Text 1"/>
          <p:cNvSpPr txBox="1"/>
          <p:nvPr/>
        </p:nvSpPr>
        <p:spPr>
          <a:xfrm>
            <a:off x="658368" y="1463040"/>
            <a:ext cx="8028432" cy="1463040"/>
          </a:xfrm>
          <a:prstGeom prst="rect">
            <a:avLst/>
          </a:prstGeom>
          <a:noFill/>
          <a:ln/>
        </p:spPr>
        <p:txBody>
          <a:bodyPr wrap="square" lIns="0" tIns="0" rIns="0" bIns="0" rtlCol="0" anchor="ctr"/>
          <a:lstStyle/>
          <a:p>
            <a:pPr indent="0" marL="0">
              <a:buNone/>
            </a:pPr>
            <a:r>
              <a:rPr lang="en-GB" sz="3200" dirty="0">
                <a:solidFill>
                  <a:srgbClr val="4A2545"/>
                </a:solidFill>
                <a:latin typeface="Cambria" pitchFamily="34" charset="0"/>
                <a:ea typeface="Cambria" pitchFamily="34" charset="-122"/>
                <a:cs typeface="Cambria" pitchFamily="34" charset="-120"/>
              </a:rPr>
              <a:t>The feud has spread through all of Verona because…</a:t>
            </a:r>
            <a:endParaRPr lang="en-GB" sz="3200" dirty="0"/>
          </a:p>
        </p:txBody>
      </p:sp>
      <p:sp>
        <p:nvSpPr>
          <p:cNvPr id="4" name="Text 2"/>
          <p:cNvSpPr txBox="1"/>
          <p:nvPr/>
        </p:nvSpPr>
        <p:spPr>
          <a:xfrm>
            <a:off x="658368" y="3200400"/>
            <a:ext cx="8028432" cy="411480"/>
          </a:xfrm>
          <a:prstGeom prst="rect">
            <a:avLst/>
          </a:prstGeom>
          <a:noFill/>
          <a:ln/>
        </p:spPr>
        <p:txBody>
          <a:bodyPr wrap="square" lIns="0" tIns="0" rIns="0" bIns="0" rtlCol="0" anchor="t"/>
          <a:lstStyle/>
          <a:p>
            <a:pPr indent="0" marL="0">
              <a:buNone/>
            </a:pPr>
            <a:r>
              <a:rPr lang="en-GB" sz="1500" dirty="0">
                <a:solidFill>
                  <a:srgbClr val="6E44A8"/>
                </a:solidFill>
                <a:latin typeface="Calibri" pitchFamily="34" charset="0"/>
                <a:ea typeface="Calibri" pitchFamily="34" charset="-122"/>
                <a:cs typeface="Calibri" pitchFamily="34" charset="-120"/>
              </a:rPr>
              <a:t>Complete the sentence on a sticky note or slip of paper before you leave.</a:t>
            </a:r>
            <a:endParaRPr lang="en-GB" sz="15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100"/>
                                        <p:tgtEl>
                                          <p:spTgt spid="3"/>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4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theme/theme1.xml><?xml version="1.0" encoding="utf-8"?>
<a:theme xmlns:a="http://schemas.openxmlformats.org/drawingml/2006/main" name="Between the Lines">
  <a:themeElements>
    <a:clrScheme name="Between the Lines">
      <a:dk1>
        <a:srgbClr val="21122B"/>
      </a:dk1>
      <a:lt1>
        <a:srgbClr val="FFFFFF"/>
      </a:lt1>
      <a:dk2>
        <a:srgbClr val="4A2545"/>
      </a:dk2>
      <a:lt2>
        <a:srgbClr val="FAF5E9"/>
      </a:lt2>
      <a:accent1>
        <a:srgbClr val="6E44A8"/>
      </a:accent1>
      <a:accent2>
        <a:srgbClr val="4A2545"/>
      </a:accent2>
      <a:accent3>
        <a:srgbClr val="C9D3E3"/>
      </a:accent3>
      <a:accent4>
        <a:srgbClr val="F3F0F8"/>
      </a:accent4>
      <a:accent5>
        <a:srgbClr val="EBF2F8"/>
      </a:accent5>
      <a:accent6>
        <a:srgbClr val="F4D67B"/>
      </a:accent6>
      <a:hlink>
        <a:srgbClr val="6E44A8"/>
      </a:hlink>
      <a:folHlink>
        <a:srgbClr val="4A2545"/>
      </a:folHlink>
    </a:clrScheme>
    <a:fontScheme name="Between the Lin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Between the Lines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Romeo and Juliet: Lesson 3, Do you bite your thumb at us</dc:title>
  <dc:subject>PptxGenJS Presentation</dc:subject>
  <dc:creator>Between the Lines</dc:creator>
  <cp:lastModifiedBy>Between the Lines</cp:lastModifiedBy>
  <cp:revision>1</cp:revision>
  <dcterms:created xsi:type="dcterms:W3CDTF">2026-10-10T21:25:38Z</dcterms:created>
  <dcterms:modified xsi:type="dcterms:W3CDTF">2026-10-10T21:25:38Z</dcterms:modified>
</cp:coreProperties>
</file>