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cb86e6ba-8675-cb23-a4e7-6ffa4fdcd747}">
          <p14:sldIdLst>
            <p14:sldId id="256"/>
          </p14:sldIdLst>
        </p14:section>
        <p14:section name="Know" id="{b141aefb-3a41-dd25-3c74-92b399479f78}">
          <p14:sldIdLst>
            <p14:sldId id="257"/>
            <p14:sldId id="258"/>
            <p14:sldId id="259"/>
            <p14:sldId id="260"/>
            <p14:sldId id="261"/>
          </p14:sldIdLst>
        </p14:section>
        <p14:section name="Apply" id="{6122789c-6d05-f11d-cd8e-e6da6f9afd15}">
          <p14:sldIdLst>
            <p14:sldId id="262"/>
            <p14:sldId id="263"/>
            <p14:sldId id="264"/>
          </p14:sldIdLst>
        </p14:section>
        <p14:section name="Master" id="{b49ccdd6-d3ef-7297-dae2-1d25a082c63f}">
          <p14:sldIdLst>
            <p14:sldId id="265"/>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GB"/>
              <a:t>7/23/19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GB"/>
              <a:t>‹#›</a:t>
            </a:fld>
            <a:endParaRPr lang="en-GB"/>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shape of a poem. Sequence 1: Reading one poem. Share the big question and the three outcomes. Subject knowledge: ‘Remember’ is a Petrarchan sonnet: an octave rhyming ABBAABBA and a sestet rhyming CDDECE. The octave pleads, with “remember” used three times; the volta at line 9 (“Yet”) brings “forget”, and the sestet gives permission to forget. Death is softened by euphemism (“gone away”, “the silent land”) until “darkness and corruption” names the decay of the grave. The final couplet is not a rhyming pair: “smile” and “sad” close lines that rhyme with earlier lines, and the antithesis of the last two lines carries the meaning. The speaker addresses a lover (“our future that you planned”); the poem does not say whether the speaker is the poet.</a:t>
            </a:r>
            <a:endParaRPr lang="en-GB" dirty="0"/>
          </a:p>
          <a:p>
            <a:r>
              <a:rPr lang="en-GB" dirty="0"/>
              <a:t>Animation: Each slide builds itself as it opens. Where a slide waits for your click (answers, the notes on the exploded quotation, the model paragraph), its notes say what each click shows.</a:t>
            </a:r>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silence in their books, without notes. The questions mix earlier lessons on purpose: retrieval strengthens memory. Answers are on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self-mark in a different colour. Ask who got all five; note any question most students missed and revisit it.</a:t>
            </a:r>
            <a:endParaRPr lang="en-GB" dirty="0"/>
          </a:p>
          <a:p>
            <a:r>
              <a:rPr lang="en-GB" dirty="0"/>
              <a:t>Animation: Each click shows the next answer (5 clicks).</a:t>
            </a:r>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each word aloud and have students repeat it. Ask for a sentence using each word before reading.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poem aloud twice: once straight through, once pausing at the end of each stanza. Ask: what is happening, and what is the speaker's attitude to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poem aloud twice: once straight through, once pausing at the end of each stanza. Ask: what is happening, and what is the speaker's attitude to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aloud: reveal one note at a time and ask students to predict it first. ‘Remember’ is a Petrarchan sonnet: an octave rhyming ABBAABBA and a sestet rhyming CDDECE. The octave pleads, with “remember” used three times; the volta at line 9 (“Yet”) brings “forget”, and the sestet gives permission to forget. Death is softened by euphemism (“gone away”, “the silent land”) until “darkness and corruption” names the decay of the grave. The final couplet is not a rhyming pair: “smile” and “sad” close lines that rhyme with earlier lines, and the antithesis of the last two lines carries the meaning. The speaker addresses a lover (“our future that you planned”); the poem does not say whether the speaker is the poet.</a:t>
            </a:r>
            <a:endParaRPr lang="en-GB" dirty="0"/>
          </a:p>
          <a:p>
            <a:r>
              <a:rPr lang="en-GB" dirty="0"/>
              <a:t>Animation: Each click brings the next note out of the quotation: Method, Zoom in, Effect and then Purpose.</a:t>
            </a:r>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Hinge question. Scan the room: the spread of answers decides who starts on which level of support. A means the student has seen the change but missed its kindness: ask them to read the last two lines aloud. C means “silent land” has been read literally: recap euphemisms for death and start these students on Securing.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Answer B. A means the student has seen the change but missed its kindness: ask them to read the last two lines aloud. C means “silent land” has been read literally: recap euphemisms for death and start these students on Securing.</a:t>
            </a:r>
            <a:endParaRPr lang="en-GB" dirty="0"/>
          </a:p>
          <a:p>
            <a:r>
              <a:rPr lang="en-GB" dirty="0"/>
              <a:t>Animation: One click highlights the answer and then shows why it is right.</a:t>
            </a:r>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Same question for everyone; only the support changes. Everyone answers the same question on the same poem. Students who chose A or C in the hinge question start on Securing. Move anyone who completes the Securing frame in ten minutes to the Strengthening prompts for a second paragraph. Students who can already explain the octave and sestet start on Soaring.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model aloud. Ask students to find the quotation, the method and the zoom on one word. Then they compare it with their own paragraph and add one improvement in a different colour.</a:t>
            </a:r>
            <a:endParaRPr lang="en-GB" dirty="0"/>
          </a:p>
          <a:p>
            <a:r>
              <a:rPr lang="en-GB" dirty="0"/>
              <a:t>Animation: Each click shows the next part of the paragraph: What, then How, then Why.</a:t>
            </a:r>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Collect the exit tickets and sort them into three piles (secure, nearly there, not yet). Use them to plan the Do Now and starting levels for next lesson.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TL_TITLE">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body" hasCustomPrompt="1"/>
          </p:nvPr>
        </p:nvSpPr>
        <p:spPr>
          <a:xfrm>
            <a:off x="658368" y="1444752"/>
            <a:ext cx="8028432" cy="329184"/>
          </a:xfrm>
          <a:prstGeom prst="rect">
            <a:avLst/>
          </a:prstGeom>
          <a:noFill/>
          <a:ln/>
        </p:spPr>
        <p:txBody>
          <a:bodyPr wrap="square" rtlCol="0"/>
          <a:lstStyle>
            <a:lvl1pPr algn="l" indent="0" marL="0">
              <a:buNone/>
              <a:defRPr lang="en-GB" sz="1200" b="1" dirty="0">
                <a:solidFill>
                  <a:srgbClr val="6E44A8"/>
                </a:solidFill>
                <a:latin typeface="Calibri" pitchFamily="34" charset="0"/>
                <a:ea typeface="Calibri" pitchFamily="34" charset="-122"/>
                <a:cs typeface="Calibri" pitchFamily="34" charset="-120"/>
              </a:defRPr>
            </a:lvl1pPr>
          </a:lstStyle>
          <a:p>
            <a:pPr algn="l" indent="0" marL="0">
              <a:buNone/>
            </a:pPr>
            <a:endParaRPr lang="en-GB" sz="1200" dirty="0"/>
          </a:p>
        </p:txBody>
      </p:sp>
      <p:sp>
        <p:nvSpPr>
          <p:cNvPr id="4" name="Text 1"/>
          <p:cNvSpPr/>
          <p:nvPr>
            <p:ph idx="102" type="title" hasCustomPrompt="1"/>
          </p:nvPr>
        </p:nvSpPr>
        <p:spPr>
          <a:xfrm>
            <a:off x="658368" y="1792224"/>
            <a:ext cx="8028432" cy="1280160"/>
          </a:xfrm>
          <a:prstGeom prst="rect">
            <a:avLst/>
          </a:prstGeom>
          <a:noFill/>
          <a:ln/>
        </p:spPr>
        <p:txBody>
          <a:bodyPr wrap="square" rtlCol="0"/>
          <a:lstStyle>
            <a:lvl1pPr algn="l" indent="0" marL="0">
              <a:buNone/>
              <a:defRPr lang="en-GB" sz="2800" dirty="0">
                <a:solidFill>
                  <a:srgbClr val="4A2545"/>
                </a:solidFill>
                <a:latin typeface="Cambria" pitchFamily="34" charset="0"/>
                <a:ea typeface="Cambria" pitchFamily="34" charset="-122"/>
                <a:cs typeface="Cambria" pitchFamily="34" charset="-120"/>
              </a:defRPr>
            </a:lvl1pPr>
          </a:lstStyle>
          <a:p>
            <a:pPr algn="l" indent="0" marL="0">
              <a:buNone/>
            </a:pPr>
            <a:endParaRPr lang="en-GB" sz="2800" dirty="0"/>
          </a:p>
        </p:txBody>
      </p:sp>
      <p:sp>
        <p:nvSpPr>
          <p:cNvPr id="5" name="Text 1"/>
          <p:cNvSpPr/>
          <p:nvPr>
            <p:ph idx="103" type="body" hasCustomPrompt="1"/>
          </p:nvPr>
        </p:nvSpPr>
        <p:spPr>
          <a:xfrm>
            <a:off x="658368" y="3163824"/>
            <a:ext cx="8028432" cy="1389888"/>
          </a:xfrm>
          <a:prstGeom prst="rect">
            <a:avLst/>
          </a:prstGeom>
          <a:noFill/>
          <a:ln/>
        </p:spPr>
        <p:txBody>
          <a:bodyPr wrap="square" rtlCol="0"/>
          <a:lstStyle>
            <a:lvl1pPr algn="l" indent="0" marL="0">
              <a:buNone/>
              <a:defRPr lang="en-GB" sz="1400" dirty="0">
                <a:solidFill>
                  <a:srgbClr val="21122B"/>
                </a:solidFill>
                <a:latin typeface="Calibri" pitchFamily="34" charset="0"/>
                <a:ea typeface="Calibri" pitchFamily="34" charset="-122"/>
                <a:cs typeface="Calibri" pitchFamily="34" charset="-120"/>
              </a:defRPr>
            </a:lvl1pPr>
          </a:lstStyle>
          <a:p>
            <a:pPr algn="l" indent="0" marL="0">
              <a:buNone/>
            </a:pPr>
            <a:endParaRPr lang="en-GB"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TL_CONTENT">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TL_LILAC">
    <p:bg>
      <p:bgPr>
        <a:solidFill>
          <a:srgbClr val="F3F0F8"/>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body" hasCustomPrompt="1"/>
          </p:nvPr>
        </p:nvSpPr>
        <p:spPr>
          <a:xfrm>
            <a:off x="658368" y="1444752"/>
            <a:ext cx="8028432" cy="329184"/>
          </a:xfrm>
          <a:prstGeom prst="rect">
            <a:avLst/>
          </a:prstGeom>
          <a:noFill/>
          <a:ln/>
        </p:spPr>
        <p:txBody>
          <a:bodyPr wrap="square" lIns="0" tIns="0" rIns="0" bIns="0" rtlCol="0"/>
          <a:lstStyle/>
          <a:p>
            <a:pPr algn="l" indent="0" marL="0">
              <a:buNone/>
            </a:pPr>
            <a:r>
              <a:rPr lang="en-GB" sz="1200" b="1" spc="100" kern="0" dirty="0">
                <a:solidFill>
                  <a:srgbClr val="6E44A8"/>
                </a:solidFill>
                <a:latin typeface="Calibri" pitchFamily="34" charset="0"/>
                <a:ea typeface="Calibri" pitchFamily="34" charset="-122"/>
                <a:cs typeface="Calibri" pitchFamily="34" charset="-120"/>
              </a:rPr>
              <a:t>LESSON 3 · THE SHAPE OF A POEM</a:t>
            </a:r>
            <a:endParaRPr lang="en-GB" sz="1200" dirty="0"/>
          </a:p>
        </p:txBody>
      </p:sp>
      <p:sp>
        <p:nvSpPr>
          <p:cNvPr id="3" name="Text 1"/>
          <p:cNvSpPr/>
          <p:nvPr>
            <p:ph idx="102" type="title" hasCustomPrompt="1"/>
          </p:nvPr>
        </p:nvSpPr>
        <p:spPr>
          <a:xfrm>
            <a:off x="658368" y="1792224"/>
            <a:ext cx="8028432" cy="1280160"/>
          </a:xfrm>
          <a:prstGeom prst="rect">
            <a:avLst/>
          </a:prstGeom>
          <a:noFill/>
          <a:ln/>
        </p:spPr>
        <p:txBody>
          <a:bodyPr wrap="square" lIns="0" tIns="0" rIns="0" bIns="0" rtlCol="0" anchor="t"/>
          <a:lstStyle/>
          <a:p>
            <a:pPr algn="l" indent="0" marL="0">
              <a:buNone/>
            </a:pPr>
            <a:r>
              <a:rPr lang="en-GB" sz="2800" dirty="0">
                <a:solidFill>
                  <a:srgbClr val="4A2545"/>
                </a:solidFill>
                <a:latin typeface="Cambria" pitchFamily="34" charset="0"/>
                <a:ea typeface="Cambria" pitchFamily="34" charset="-122"/>
                <a:cs typeface="Cambria" pitchFamily="34" charset="-120"/>
              </a:rPr>
              <a:t>How do form and structure carry meaning?</a:t>
            </a:r>
            <a:endParaRPr lang="en-GB" sz="2800" dirty="0"/>
          </a:p>
        </p:txBody>
      </p:sp>
      <p:sp>
        <p:nvSpPr>
          <p:cNvPr id="4" name="Text 1"/>
          <p:cNvSpPr/>
          <p:nvPr>
            <p:ph idx="103" type="body" hasCustomPrompt="1"/>
          </p:nvPr>
        </p:nvSpPr>
        <p:spPr>
          <a:xfrm>
            <a:off x="658368" y="3163824"/>
            <a:ext cx="8028432" cy="1389888"/>
          </a:xfrm>
          <a:prstGeom prst="rect">
            <a:avLst/>
          </a:prstGeom>
          <a:noFill/>
          <a:ln/>
        </p:spPr>
        <p:txBody>
          <a:bodyPr wrap="square" lIns="0" tIns="0" rIns="0" bIns="0" rtlCol="0" anchor="t"/>
          <a:lstStyle/>
          <a:p>
            <a:pPr algn="l" indent="0" marL="0">
              <a:spcAft>
                <a:spcPts val="600"/>
              </a:spcAft>
              <a:buNone/>
            </a:pPr>
            <a:r>
              <a:rPr lang="en-GB" sz="1400" b="1" dirty="0">
                <a:solidFill>
                  <a:srgbClr val="6E44A8"/>
                </a:solidFill>
                <a:latin typeface="Calibri" pitchFamily="34" charset="0"/>
                <a:ea typeface="Calibri" pitchFamily="34" charset="-122"/>
                <a:cs typeface="Calibri" pitchFamily="34" charset="-120"/>
              </a:rPr>
              <a:t>By the end of this lesson you can:</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Explain how a Petrarchan sonnet is built: an octave, a sestet and a volta at line 9</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Analyse how repetition and the turn at line 9 change what the speaker asks for</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Write a What–How–Why paragraph on how the poet presents the speaker’s feelings about being remembered</a:t>
            </a:r>
            <a:endParaRPr lang="en-GB" sz="14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5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900"/>
                                        <p:tgtEl>
                                          <p:spTgt spid="3"/>
                                        </p:tgtEl>
                                      </p:cBhvr>
                                    </p:animEffect>
                                  </p:childTnLst>
                                </p:cTn>
                              </p:par>
                              <p:par>
                                <p:cTn id="11" presetID="42" presetClass="entr" presetSubtype="0" fill="hold" grpId="0" nodeType="withEffect">
                                  <p:stCondLst>
                                    <p:cond delay="115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450"/>
                                        <p:tgtEl>
                                          <p:spTgt spid="4">
                                            <p:txEl>
                                              <p:pRg st="0" end="0"/>
                                            </p:txEl>
                                          </p:spTgt>
                                        </p:tgtEl>
                                      </p:cBhvr>
                                    </p:animEffect>
                                    <p:anim calcmode="lin" valueType="num">
                                      <p:cBhvr>
                                        <p:cTn id="14" dur="450" decel="100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4">
                                            <p:txEl>
                                              <p:pRg st="0" end="0"/>
                                            </p:txEl>
                                          </p:spTgt>
                                        </p:tgtEl>
                                        <p:attrNameLst>
                                          <p:attrName>ppt_y</p:attrName>
                                        </p:attrNameLst>
                                      </p:cBhvr>
                                      <p:tavLst>
                                        <p:tav tm="0">
                                          <p:val>
                                            <p:strVal val="#ppt_y+0.025"/>
                                          </p:val>
                                        </p:tav>
                                        <p:tav tm="100000">
                                          <p:val>
                                            <p:strVal val="#ppt_y"/>
                                          </p:val>
                                        </p:tav>
                                      </p:tavLst>
                                    </p:anim>
                                  </p:childTnLst>
                                </p:cTn>
                              </p:par>
                              <p:par>
                                <p:cTn id="16" presetID="42" presetClass="entr" presetSubtype="0" fill="hold" grpId="0" nodeType="withEffect">
                                  <p:stCondLst>
                                    <p:cond delay="133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450"/>
                                        <p:tgtEl>
                                          <p:spTgt spid="4">
                                            <p:txEl>
                                              <p:pRg st="1" end="1"/>
                                            </p:txEl>
                                          </p:spTgt>
                                        </p:tgtEl>
                                      </p:cBhvr>
                                    </p:animEffect>
                                    <p:anim calcmode="lin" valueType="num">
                                      <p:cBhvr>
                                        <p:cTn id="19" dur="450" decel="100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450" decel="100000" fill="hold"/>
                                        <p:tgtEl>
                                          <p:spTgt spid="4">
                                            <p:txEl>
                                              <p:pRg st="1" end="1"/>
                                            </p:txEl>
                                          </p:spTgt>
                                        </p:tgtEl>
                                        <p:attrNameLst>
                                          <p:attrName>ppt_y</p:attrName>
                                        </p:attrNameLst>
                                      </p:cBhvr>
                                      <p:tavLst>
                                        <p:tav tm="0">
                                          <p:val>
                                            <p:strVal val="#ppt_y+0.025"/>
                                          </p:val>
                                        </p:tav>
                                        <p:tav tm="100000">
                                          <p:val>
                                            <p:strVal val="#ppt_y"/>
                                          </p:val>
                                        </p:tav>
                                      </p:tavLst>
                                    </p:anim>
                                  </p:childTnLst>
                                </p:cTn>
                              </p:par>
                              <p:par>
                                <p:cTn id="21" presetID="42" presetClass="entr" presetSubtype="0" fill="hold" grpId="0" nodeType="withEffect">
                                  <p:stCondLst>
                                    <p:cond delay="151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450"/>
                                        <p:tgtEl>
                                          <p:spTgt spid="4">
                                            <p:txEl>
                                              <p:pRg st="2" end="2"/>
                                            </p:txEl>
                                          </p:spTgt>
                                        </p:tgtEl>
                                      </p:cBhvr>
                                    </p:animEffect>
                                    <p:anim calcmode="lin" valueType="num">
                                      <p:cBhvr>
                                        <p:cTn id="24" dur="450" decel="100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5" dur="450" decel="100000" fill="hold"/>
                                        <p:tgtEl>
                                          <p:spTgt spid="4">
                                            <p:txEl>
                                              <p:pRg st="2" end="2"/>
                                            </p:txEl>
                                          </p:spTgt>
                                        </p:tgtEl>
                                        <p:attrNameLst>
                                          <p:attrName>ppt_y</p:attrName>
                                        </p:attrNameLst>
                                      </p:cBhvr>
                                      <p:tavLst>
                                        <p:tav tm="0">
                                          <p:val>
                                            <p:strVal val="#ppt_y+0.025"/>
                                          </p:val>
                                        </p:tav>
                                        <p:tav tm="100000">
                                          <p:val>
                                            <p:strVal val="#ppt_y"/>
                                          </p:val>
                                        </p:tav>
                                      </p:tavLst>
                                    </p:anim>
                                  </p:childTnLst>
                                </p:cTn>
                              </p:par>
                              <p:par>
                                <p:cTn id="26" presetID="42" presetClass="entr" presetSubtype="0" fill="hold" grpId="0" nodeType="withEffect">
                                  <p:stCondLst>
                                    <p:cond delay="169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450"/>
                                        <p:tgtEl>
                                          <p:spTgt spid="4">
                                            <p:txEl>
                                              <p:pRg st="3" end="3"/>
                                            </p:txEl>
                                          </p:spTgt>
                                        </p:tgtEl>
                                      </p:cBhvr>
                                    </p:animEffect>
                                    <p:anim calcmode="lin" valueType="num">
                                      <p:cBhvr>
                                        <p:cTn id="29" dur="450" decel="100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450" decel="100000" fill="hold"/>
                                        <p:tgtEl>
                                          <p:spTgt spid="4">
                                            <p:txEl>
                                              <p:pRg st="3" end="3"/>
                                            </p:txEl>
                                          </p:spTgt>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914400"/>
            <a:ext cx="6400800" cy="292608"/>
          </a:xfrm>
          <a:prstGeom prst="rect">
            <a:avLst/>
          </a:prstGeom>
          <a:noFill/>
          <a:ln/>
        </p:spPr>
        <p:txBody>
          <a:bodyPr wrap="square" lIns="0" tIns="0" rIns="0" bIns="0" rtlCol="0" anchor="t"/>
          <a:lstStyle/>
          <a:p>
            <a:pPr indent="0" marL="0">
              <a:buNone/>
            </a:pPr>
            <a:r>
              <a:rPr lang="en-GB" sz="1300" dirty="0">
                <a:solidFill>
                  <a:srgbClr val="6B5A75"/>
                </a:solidFill>
                <a:latin typeface="Calibri" pitchFamily="34" charset="0"/>
                <a:ea typeface="Calibri" pitchFamily="34" charset="-122"/>
                <a:cs typeface="Calibri" pitchFamily="34" charset="-120"/>
              </a:rPr>
              <a:t>Five quick questions · 8 minutes · no notes</a:t>
            </a:r>
            <a:endParaRPr lang="en-GB" sz="1300" dirty="0"/>
          </a:p>
        </p:txBody>
      </p:sp>
      <p:sp>
        <p:nvSpPr>
          <p:cNvPr id="5" name="Text 3"/>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6" name="Text 4"/>
          <p:cNvSpPr txBox="1"/>
          <p:nvPr/>
        </p:nvSpPr>
        <p:spPr>
          <a:xfrm>
            <a:off x="1207008" y="1298448"/>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In ‘There Will Come Soft Rains’, what is the only human event the poem names?</a:t>
            </a:r>
            <a:endParaRPr lang="en-GB" sz="1650" dirty="0"/>
          </a:p>
        </p:txBody>
      </p:sp>
      <p:sp>
        <p:nvSpPr>
          <p:cNvPr id="7" name="Text 5"/>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8" name="Text 6"/>
          <p:cNvSpPr txBox="1"/>
          <p:nvPr/>
        </p:nvSpPr>
        <p:spPr>
          <a:xfrm>
            <a:off x="1207008" y="1956816"/>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Which season is personified in the last couplet of ‘There Will Come Soft Rains’?</a:t>
            </a:r>
            <a:endParaRPr lang="en-GB" sz="1650" dirty="0"/>
          </a:p>
        </p:txBody>
      </p:sp>
      <p:sp>
        <p:nvSpPr>
          <p:cNvPr id="9" name="Text 7"/>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10" name="Text 8"/>
          <p:cNvSpPr txBox="1"/>
          <p:nvPr/>
        </p:nvSpPr>
        <p:spPr>
          <a:xfrm>
            <a:off x="1207008" y="2615184"/>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In ‘Adlestrop’, which bird sings “Close by”?</a:t>
            </a:r>
            <a:endParaRPr lang="en-GB" sz="1700" dirty="0"/>
          </a:p>
        </p:txBody>
      </p:sp>
      <p:sp>
        <p:nvSpPr>
          <p:cNvPr id="11" name="Text 9"/>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2" name="Text 10"/>
          <p:cNvSpPr txBox="1"/>
          <p:nvPr/>
        </p:nvSpPr>
        <p:spPr>
          <a:xfrm>
            <a:off x="1207008" y="3273552"/>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a rhyming couplet?</a:t>
            </a:r>
            <a:endParaRPr lang="en-GB" sz="1700" dirty="0"/>
          </a:p>
        </p:txBody>
      </p:sp>
      <p:sp>
        <p:nvSpPr>
          <p:cNvPr id="13" name="Text 11"/>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4" name="Text 12"/>
          <p:cNvSpPr txBox="1"/>
          <p:nvPr/>
        </p:nvSpPr>
        <p:spPr>
          <a:xfrm>
            <a:off x="1207008" y="3931920"/>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How many lines does a sonnet have?</a:t>
            </a:r>
            <a:endParaRPr lang="en-GB" sz="17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3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42" presetClass="entr" presetSubtype="0" fill="hold" grpId="0" nodeType="withEffect">
                                  <p:stCondLst>
                                    <p:cond delay="3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anim calcmode="lin" valueType="num">
                                      <p:cBhvr>
                                        <p:cTn id="26" dur="450" decel="100000" fill="hold"/>
                                        <p:tgtEl>
                                          <p:spTgt spid="8"/>
                                        </p:tgtEl>
                                        <p:attrNameLst>
                                          <p:attrName>ppt_x</p:attrName>
                                        </p:attrNameLst>
                                      </p:cBhvr>
                                      <p:tavLst>
                                        <p:tav tm="0">
                                          <p:val>
                                            <p:strVal val="#ppt_x"/>
                                          </p:val>
                                        </p:tav>
                                        <p:tav tm="100000">
                                          <p:val>
                                            <p:strVal val="#ppt_x"/>
                                          </p:val>
                                        </p:tav>
                                      </p:tavLst>
                                    </p:anim>
                                    <p:anim calcmode="lin" valueType="num">
                                      <p:cBhvr>
                                        <p:cTn id="27" dur="450" decel="100000" fill="hold"/>
                                        <p:tgtEl>
                                          <p:spTgt spid="8"/>
                                        </p:tgtEl>
                                        <p:attrNameLst>
                                          <p:attrName>ppt_y</p:attrName>
                                        </p:attrNameLst>
                                      </p:cBhvr>
                                      <p:tavLst>
                                        <p:tav tm="0">
                                          <p:val>
                                            <p:strVal val="#ppt_y+0.025"/>
                                          </p:val>
                                        </p:tav>
                                        <p:tav tm="100000">
                                          <p:val>
                                            <p:strVal val="#ppt_y"/>
                                          </p:val>
                                        </p:tav>
                                      </p:tavLst>
                                    </p:anim>
                                  </p:childTnLst>
                                </p:cTn>
                              </p:par>
                              <p:par>
                                <p:cTn id="28" presetID="42" presetClass="entr" presetSubtype="0" fill="hold" grpId="0" nodeType="withEffect">
                                  <p:stCondLst>
                                    <p:cond delay="5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450"/>
                                        <p:tgtEl>
                                          <p:spTgt spid="9"/>
                                        </p:tgtEl>
                                      </p:cBhvr>
                                    </p:animEffect>
                                    <p:anim calcmode="lin" valueType="num">
                                      <p:cBhvr>
                                        <p:cTn id="31" dur="450" decel="100000" fill="hold"/>
                                        <p:tgtEl>
                                          <p:spTgt spid="9"/>
                                        </p:tgtEl>
                                        <p:attrNameLst>
                                          <p:attrName>ppt_x</p:attrName>
                                        </p:attrNameLst>
                                      </p:cBhvr>
                                      <p:tavLst>
                                        <p:tav tm="0">
                                          <p:val>
                                            <p:strVal val="#ppt_x"/>
                                          </p:val>
                                        </p:tav>
                                        <p:tav tm="100000">
                                          <p:val>
                                            <p:strVal val="#ppt_x"/>
                                          </p:val>
                                        </p:tav>
                                      </p:tavLst>
                                    </p:anim>
                                    <p:anim calcmode="lin" valueType="num">
                                      <p:cBhvr>
                                        <p:cTn id="32" dur="450" decel="100000" fill="hold"/>
                                        <p:tgtEl>
                                          <p:spTgt spid="9"/>
                                        </p:tgtEl>
                                        <p:attrNameLst>
                                          <p:attrName>ppt_y</p:attrName>
                                        </p:attrNameLst>
                                      </p:cBhvr>
                                      <p:tavLst>
                                        <p:tav tm="0">
                                          <p:val>
                                            <p:strVal val="#ppt_y+0.025"/>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450"/>
                                        <p:tgtEl>
                                          <p:spTgt spid="10"/>
                                        </p:tgtEl>
                                      </p:cBhvr>
                                    </p:animEffect>
                                    <p:anim calcmode="lin" valueType="num">
                                      <p:cBhvr>
                                        <p:cTn id="36" dur="450" decel="100000" fill="hold"/>
                                        <p:tgtEl>
                                          <p:spTgt spid="10"/>
                                        </p:tgtEl>
                                        <p:attrNameLst>
                                          <p:attrName>ppt_x</p:attrName>
                                        </p:attrNameLst>
                                      </p:cBhvr>
                                      <p:tavLst>
                                        <p:tav tm="0">
                                          <p:val>
                                            <p:strVal val="#ppt_x"/>
                                          </p:val>
                                        </p:tav>
                                        <p:tav tm="100000">
                                          <p:val>
                                            <p:strVal val="#ppt_x"/>
                                          </p:val>
                                        </p:tav>
                                      </p:tavLst>
                                    </p:anim>
                                    <p:anim calcmode="lin" valueType="num">
                                      <p:cBhvr>
                                        <p:cTn id="37" dur="450" decel="100000" fill="hold"/>
                                        <p:tgtEl>
                                          <p:spTgt spid="10"/>
                                        </p:tgtEl>
                                        <p:attrNameLst>
                                          <p:attrName>ppt_y</p:attrName>
                                        </p:attrNameLst>
                                      </p:cBhvr>
                                      <p:tavLst>
                                        <p:tav tm="0">
                                          <p:val>
                                            <p:strVal val="#ppt_y+0.025"/>
                                          </p:val>
                                        </p:tav>
                                        <p:tav tm="100000">
                                          <p:val>
                                            <p:strVal val="#ppt_y"/>
                                          </p:val>
                                        </p:tav>
                                      </p:tavLst>
                                    </p:anim>
                                  </p:childTnLst>
                                </p:cTn>
                              </p:par>
                              <p:par>
                                <p:cTn id="38" presetID="42" presetClass="entr" presetSubtype="0" fill="hold" grpId="0" nodeType="withEffect">
                                  <p:stCondLst>
                                    <p:cond delay="65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450"/>
                                        <p:tgtEl>
                                          <p:spTgt spid="11"/>
                                        </p:tgtEl>
                                      </p:cBhvr>
                                    </p:animEffect>
                                    <p:anim calcmode="lin" valueType="num">
                                      <p:cBhvr>
                                        <p:cTn id="41" dur="450" decel="100000" fill="hold"/>
                                        <p:tgtEl>
                                          <p:spTgt spid="11"/>
                                        </p:tgtEl>
                                        <p:attrNameLst>
                                          <p:attrName>ppt_x</p:attrName>
                                        </p:attrNameLst>
                                      </p:cBhvr>
                                      <p:tavLst>
                                        <p:tav tm="0">
                                          <p:val>
                                            <p:strVal val="#ppt_x"/>
                                          </p:val>
                                        </p:tav>
                                        <p:tav tm="100000">
                                          <p:val>
                                            <p:strVal val="#ppt_x"/>
                                          </p:val>
                                        </p:tav>
                                      </p:tavLst>
                                    </p:anim>
                                    <p:anim calcmode="lin" valueType="num">
                                      <p:cBhvr>
                                        <p:cTn id="42" dur="450" decel="100000" fill="hold"/>
                                        <p:tgtEl>
                                          <p:spTgt spid="11"/>
                                        </p:tgtEl>
                                        <p:attrNameLst>
                                          <p:attrName>ppt_y</p:attrName>
                                        </p:attrNameLst>
                                      </p:cBhvr>
                                      <p:tavLst>
                                        <p:tav tm="0">
                                          <p:val>
                                            <p:strVal val="#ppt_y+0.025"/>
                                          </p:val>
                                        </p:tav>
                                        <p:tav tm="100000">
                                          <p:val>
                                            <p:strVal val="#ppt_y"/>
                                          </p:val>
                                        </p:tav>
                                      </p:tavLst>
                                    </p:anim>
                                  </p:childTnLst>
                                </p:cTn>
                              </p:par>
                              <p:par>
                                <p:cTn id="43" presetID="42" presetClass="entr" presetSubtype="0" fill="hold" grpId="0" nodeType="withEffect">
                                  <p:stCondLst>
                                    <p:cond delay="6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450"/>
                                        <p:tgtEl>
                                          <p:spTgt spid="12"/>
                                        </p:tgtEl>
                                      </p:cBhvr>
                                    </p:animEffect>
                                    <p:anim calcmode="lin" valueType="num">
                                      <p:cBhvr>
                                        <p:cTn id="46" dur="450" decel="100000" fill="hold"/>
                                        <p:tgtEl>
                                          <p:spTgt spid="12"/>
                                        </p:tgtEl>
                                        <p:attrNameLst>
                                          <p:attrName>ppt_x</p:attrName>
                                        </p:attrNameLst>
                                      </p:cBhvr>
                                      <p:tavLst>
                                        <p:tav tm="0">
                                          <p:val>
                                            <p:strVal val="#ppt_x"/>
                                          </p:val>
                                        </p:tav>
                                        <p:tav tm="100000">
                                          <p:val>
                                            <p:strVal val="#ppt_x"/>
                                          </p:val>
                                        </p:tav>
                                      </p:tavLst>
                                    </p:anim>
                                    <p:anim calcmode="lin" valueType="num">
                                      <p:cBhvr>
                                        <p:cTn id="47" dur="450" decel="100000" fill="hold"/>
                                        <p:tgtEl>
                                          <p:spTgt spid="12"/>
                                        </p:tgtEl>
                                        <p:attrNameLst>
                                          <p:attrName>ppt_y</p:attrName>
                                        </p:attrNameLst>
                                      </p:cBhvr>
                                      <p:tavLst>
                                        <p:tav tm="0">
                                          <p:val>
                                            <p:strVal val="#ppt_y+0.025"/>
                                          </p:val>
                                        </p:tav>
                                        <p:tav tm="100000">
                                          <p:val>
                                            <p:strVal val="#ppt_y"/>
                                          </p:val>
                                        </p:tav>
                                      </p:tavLst>
                                    </p:anim>
                                  </p:childTnLst>
                                </p:cTn>
                              </p:par>
                              <p:par>
                                <p:cTn id="48" presetID="42" presetClass="entr" presetSubtype="0" fill="hold" grpId="0" nodeType="withEffect">
                                  <p:stCondLst>
                                    <p:cond delay="8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450"/>
                                        <p:tgtEl>
                                          <p:spTgt spid="13"/>
                                        </p:tgtEl>
                                      </p:cBhvr>
                                    </p:animEffect>
                                    <p:anim calcmode="lin" valueType="num">
                                      <p:cBhvr>
                                        <p:cTn id="51" dur="450" decel="100000" fill="hold"/>
                                        <p:tgtEl>
                                          <p:spTgt spid="13"/>
                                        </p:tgtEl>
                                        <p:attrNameLst>
                                          <p:attrName>ppt_x</p:attrName>
                                        </p:attrNameLst>
                                      </p:cBhvr>
                                      <p:tavLst>
                                        <p:tav tm="0">
                                          <p:val>
                                            <p:strVal val="#ppt_x"/>
                                          </p:val>
                                        </p:tav>
                                        <p:tav tm="100000">
                                          <p:val>
                                            <p:strVal val="#ppt_x"/>
                                          </p:val>
                                        </p:tav>
                                      </p:tavLst>
                                    </p:anim>
                                    <p:anim calcmode="lin" valueType="num">
                                      <p:cBhvr>
                                        <p:cTn id="52" dur="450" decel="100000" fill="hold"/>
                                        <p:tgtEl>
                                          <p:spTgt spid="13"/>
                                        </p:tgtEl>
                                        <p:attrNameLst>
                                          <p:attrName>ppt_y</p:attrName>
                                        </p:attrNameLst>
                                      </p:cBhvr>
                                      <p:tavLst>
                                        <p:tav tm="0">
                                          <p:val>
                                            <p:strVal val="#ppt_y+0.025"/>
                                          </p:val>
                                        </p:tav>
                                        <p:tav tm="100000">
                                          <p:val>
                                            <p:strVal val="#ppt_y"/>
                                          </p:val>
                                        </p:tav>
                                      </p:tavLst>
                                    </p:anim>
                                  </p:childTnLst>
                                </p:cTn>
                              </p:par>
                              <p:par>
                                <p:cTn id="53" presetID="42" presetClass="entr" presetSubtype="0" fill="hold" grpId="0" nodeType="withEffect">
                                  <p:stCondLst>
                                    <p:cond delay="8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450"/>
                                        <p:tgtEl>
                                          <p:spTgt spid="14"/>
                                        </p:tgtEl>
                                      </p:cBhvr>
                                    </p:animEffect>
                                    <p:anim calcmode="lin" valueType="num">
                                      <p:cBhvr>
                                        <p:cTn id="56" dur="450" decel="100000" fill="hold"/>
                                        <p:tgtEl>
                                          <p:spTgt spid="14"/>
                                        </p:tgtEl>
                                        <p:attrNameLst>
                                          <p:attrName>ppt_x</p:attrName>
                                        </p:attrNameLst>
                                      </p:cBhvr>
                                      <p:tavLst>
                                        <p:tav tm="0">
                                          <p:val>
                                            <p:strVal val="#ppt_x"/>
                                          </p:val>
                                        </p:tav>
                                        <p:tav tm="100000">
                                          <p:val>
                                            <p:strVal val="#ppt_x"/>
                                          </p:val>
                                        </p:tav>
                                      </p:tavLst>
                                    </p:anim>
                                    <p:anim calcmode="lin" valueType="num">
                                      <p:cBhvr>
                                        <p:cTn id="57" dur="450" decel="100000" fill="hold"/>
                                        <p:tgtEl>
                                          <p:spTgt spid="14"/>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5" name="Text 3"/>
          <p:cNvSpPr txBox="1"/>
          <p:nvPr/>
        </p:nvSpPr>
        <p:spPr>
          <a:xfrm>
            <a:off x="1207008" y="1280160"/>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In ‘There Will Come Soft Rains’, what is the only human event the poem names?</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The war</a:t>
            </a:r>
            <a:endParaRPr lang="en-GB" sz="1200" dirty="0"/>
          </a:p>
        </p:txBody>
      </p:sp>
      <p:sp>
        <p:nvSpPr>
          <p:cNvPr id="6" name="Text 4"/>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7" name="Text 5"/>
          <p:cNvSpPr txBox="1"/>
          <p:nvPr/>
        </p:nvSpPr>
        <p:spPr>
          <a:xfrm>
            <a:off x="1207008" y="1938528"/>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Which season is personified in the last couplet of ‘There Will Come Soft Rains’?</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Spring (“Spring herself”)</a:t>
            </a:r>
            <a:endParaRPr lang="en-GB" sz="1200" dirty="0"/>
          </a:p>
        </p:txBody>
      </p:sp>
      <p:sp>
        <p:nvSpPr>
          <p:cNvPr id="8" name="Text 6"/>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9" name="Text 7"/>
          <p:cNvSpPr txBox="1"/>
          <p:nvPr/>
        </p:nvSpPr>
        <p:spPr>
          <a:xfrm>
            <a:off x="1207008" y="2596896"/>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In ‘Adlestrop’, which bird sings “Close by”?</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A blackbird</a:t>
            </a:r>
            <a:endParaRPr lang="en-GB" sz="1200" dirty="0"/>
          </a:p>
        </p:txBody>
      </p:sp>
      <p:sp>
        <p:nvSpPr>
          <p:cNvPr id="10" name="Text 8"/>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1" name="Text 9"/>
          <p:cNvSpPr txBox="1"/>
          <p:nvPr/>
        </p:nvSpPr>
        <p:spPr>
          <a:xfrm>
            <a:off x="1207008" y="3255264"/>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is a rhyming couplet?</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Two lines next to each other that rhyme</a:t>
            </a:r>
            <a:endParaRPr lang="en-GB" sz="1200" dirty="0"/>
          </a:p>
        </p:txBody>
      </p:sp>
      <p:sp>
        <p:nvSpPr>
          <p:cNvPr id="12" name="Text 10"/>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3" name="Text 11"/>
          <p:cNvSpPr txBox="1"/>
          <p:nvPr/>
        </p:nvSpPr>
        <p:spPr>
          <a:xfrm>
            <a:off x="1207008" y="3913632"/>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How many lines does a sonnet have?</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Fourteen</a:t>
            </a:r>
            <a:endParaRPr lang="en-GB" sz="12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5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5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left)">
                                      <p:cBhvr>
                                        <p:cTn id="17" dur="55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wipe(left)">
                                      <p:cBhvr>
                                        <p:cTn id="22" dur="550"/>
                                        <p:tgtEl>
                                          <p:spTgt spid="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
                                            <p:txEl>
                                              <p:pRg st="1" end="1"/>
                                            </p:txEl>
                                          </p:spTgt>
                                        </p:tgtEl>
                                        <p:attrNameLst>
                                          <p:attrName>style.visibility</p:attrName>
                                        </p:attrNameLst>
                                      </p:cBhvr>
                                      <p:to>
                                        <p:strVal val="visible"/>
                                      </p:to>
                                    </p:set>
                                    <p:animEffect transition="in" filter="wipe(left)">
                                      <p:cBhvr>
                                        <p:cTn id="27" dur="55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9" grpId="0" build="p"/>
      <p:bldP spid="11" grpId="0" build="p"/>
      <p:bldP spid="1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Vocabulary</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Shape 2"/>
          <p:cNvSpPr/>
          <p:nvPr/>
        </p:nvSpPr>
        <p:spPr>
          <a:xfrm>
            <a:off x="658368" y="1188720"/>
            <a:ext cx="3913632" cy="1511808"/>
          </a:xfrm>
          <a:prstGeom prst="rect">
            <a:avLst/>
          </a:prstGeom>
          <a:solidFill>
            <a:srgbClr val="F3F0F8"/>
          </a:solidFill>
          <a:ln w="9525">
            <a:solidFill>
              <a:srgbClr val="DDD3E6"/>
            </a:solidFill>
            <a:prstDash val="solid"/>
          </a:ln>
        </p:spPr>
      </p:sp>
      <p:sp>
        <p:nvSpPr>
          <p:cNvPr id="5" name="Text 3"/>
          <p:cNvSpPr txBox="1"/>
          <p:nvPr/>
        </p:nvSpPr>
        <p:spPr>
          <a:xfrm>
            <a:off x="7955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sonnet</a:t>
            </a:r>
            <a:endParaRPr lang="en-GB" sz="1900" dirty="0"/>
          </a:p>
        </p:txBody>
      </p:sp>
      <p:sp>
        <p:nvSpPr>
          <p:cNvPr id="6" name="Text 4"/>
          <p:cNvSpPr txBox="1"/>
          <p:nvPr/>
        </p:nvSpPr>
        <p:spPr>
          <a:xfrm>
            <a:off x="795528" y="1719072"/>
            <a:ext cx="3639312" cy="890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a fourteen-line poem with a set rhyme scheme, often about love</a:t>
            </a:r>
            <a:endParaRPr lang="en-GB" sz="1600" dirty="0"/>
          </a:p>
        </p:txBody>
      </p:sp>
      <p:sp>
        <p:nvSpPr>
          <p:cNvPr id="7" name="Shape 5"/>
          <p:cNvSpPr/>
          <p:nvPr/>
        </p:nvSpPr>
        <p:spPr>
          <a:xfrm>
            <a:off x="4773168" y="1188720"/>
            <a:ext cx="3913632" cy="1511808"/>
          </a:xfrm>
          <a:prstGeom prst="rect">
            <a:avLst/>
          </a:prstGeom>
          <a:solidFill>
            <a:srgbClr val="F3F0F8"/>
          </a:solidFill>
          <a:ln w="9525">
            <a:solidFill>
              <a:srgbClr val="DDD3E6"/>
            </a:solidFill>
            <a:prstDash val="solid"/>
          </a:ln>
        </p:spPr>
      </p:sp>
      <p:sp>
        <p:nvSpPr>
          <p:cNvPr id="8" name="Text 6"/>
          <p:cNvSpPr txBox="1"/>
          <p:nvPr/>
        </p:nvSpPr>
        <p:spPr>
          <a:xfrm>
            <a:off x="49103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volta</a:t>
            </a:r>
            <a:endParaRPr lang="en-GB" sz="1900" dirty="0"/>
          </a:p>
        </p:txBody>
      </p:sp>
      <p:sp>
        <p:nvSpPr>
          <p:cNvPr id="9" name="Text 7"/>
          <p:cNvSpPr txBox="1"/>
          <p:nvPr/>
        </p:nvSpPr>
        <p:spPr>
          <a:xfrm>
            <a:off x="4910328" y="1719072"/>
            <a:ext cx="3639312" cy="890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the turn in a poem, where the thought or mood changes</a:t>
            </a:r>
            <a:endParaRPr lang="en-GB" sz="1600" dirty="0"/>
          </a:p>
        </p:txBody>
      </p:sp>
      <p:sp>
        <p:nvSpPr>
          <p:cNvPr id="10" name="Shape 8"/>
          <p:cNvSpPr/>
          <p:nvPr/>
        </p:nvSpPr>
        <p:spPr>
          <a:xfrm>
            <a:off x="658368" y="2901696"/>
            <a:ext cx="3913632" cy="1511808"/>
          </a:xfrm>
          <a:prstGeom prst="rect">
            <a:avLst/>
          </a:prstGeom>
          <a:solidFill>
            <a:srgbClr val="F3F0F8"/>
          </a:solidFill>
          <a:ln w="9525">
            <a:solidFill>
              <a:srgbClr val="DDD3E6"/>
            </a:solidFill>
            <a:prstDash val="solid"/>
          </a:ln>
        </p:spPr>
      </p:sp>
      <p:sp>
        <p:nvSpPr>
          <p:cNvPr id="11" name="Text 9"/>
          <p:cNvSpPr txBox="1"/>
          <p:nvPr/>
        </p:nvSpPr>
        <p:spPr>
          <a:xfrm>
            <a:off x="795528" y="299313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counsel</a:t>
            </a:r>
            <a:endParaRPr lang="en-GB" sz="1900" dirty="0"/>
          </a:p>
        </p:txBody>
      </p:sp>
      <p:sp>
        <p:nvSpPr>
          <p:cNvPr id="12" name="Text 10"/>
          <p:cNvSpPr txBox="1"/>
          <p:nvPr/>
        </p:nvSpPr>
        <p:spPr>
          <a:xfrm>
            <a:off x="795528" y="3432048"/>
            <a:ext cx="3639312" cy="890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to give advice</a:t>
            </a:r>
            <a:endParaRPr lang="en-GB" sz="1600" dirty="0"/>
          </a:p>
        </p:txBody>
      </p:sp>
      <p:sp>
        <p:nvSpPr>
          <p:cNvPr id="13" name="Shape 11"/>
          <p:cNvSpPr/>
          <p:nvPr/>
        </p:nvSpPr>
        <p:spPr>
          <a:xfrm>
            <a:off x="4773168" y="2901696"/>
            <a:ext cx="3913632" cy="1511808"/>
          </a:xfrm>
          <a:prstGeom prst="rect">
            <a:avLst/>
          </a:prstGeom>
          <a:solidFill>
            <a:srgbClr val="F3F0F8"/>
          </a:solidFill>
          <a:ln w="9525">
            <a:solidFill>
              <a:srgbClr val="DDD3E6"/>
            </a:solidFill>
            <a:prstDash val="solid"/>
          </a:ln>
        </p:spPr>
      </p:sp>
      <p:sp>
        <p:nvSpPr>
          <p:cNvPr id="14" name="Text 12"/>
          <p:cNvSpPr txBox="1"/>
          <p:nvPr/>
        </p:nvSpPr>
        <p:spPr>
          <a:xfrm>
            <a:off x="4910328" y="299313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vestige</a:t>
            </a:r>
            <a:endParaRPr lang="en-GB" sz="1900" dirty="0"/>
          </a:p>
        </p:txBody>
      </p:sp>
      <p:sp>
        <p:nvSpPr>
          <p:cNvPr id="15" name="Text 13"/>
          <p:cNvSpPr txBox="1"/>
          <p:nvPr/>
        </p:nvSpPr>
        <p:spPr>
          <a:xfrm>
            <a:off x="4910328" y="3432048"/>
            <a:ext cx="3639312" cy="890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a small trace of something that has almost gone</a:t>
            </a:r>
            <a:endParaRPr lang="en-GB" sz="16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decel="100000" fill="hold"/>
                                        <p:tgtEl>
                                          <p:spTgt spid="4"/>
                                        </p:tgtEl>
                                        <p:attrNameLst>
                                          <p:attrName>ppt_x</p:attrName>
                                        </p:attrNameLst>
                                      </p:cBhvr>
                                      <p:tavLst>
                                        <p:tav tm="0">
                                          <p:val>
                                            <p:strVal val="#ppt_x"/>
                                          </p:val>
                                        </p:tav>
                                        <p:tav tm="100000">
                                          <p:val>
                                            <p:strVal val="#ppt_x"/>
                                          </p:val>
                                        </p:tav>
                                      </p:tavLst>
                                    </p:anim>
                                    <p:anim calcmode="lin" valueType="num">
                                      <p:cBhvr>
                                        <p:cTn id="9" dur="500" decel="100000" fill="hold"/>
                                        <p:tgtEl>
                                          <p:spTgt spid="4"/>
                                        </p:tgtEl>
                                        <p:attrNameLst>
                                          <p:attrName>ppt_y</p:attrName>
                                        </p:attrNameLst>
                                      </p:cBhvr>
                                      <p:tavLst>
                                        <p:tav tm="0">
                                          <p:val>
                                            <p:strVal val="#ppt_y+0.025"/>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decel="100000" fill="hold"/>
                                        <p:tgtEl>
                                          <p:spTgt spid="5"/>
                                        </p:tgtEl>
                                        <p:attrNameLst>
                                          <p:attrName>ppt_x</p:attrName>
                                        </p:attrNameLst>
                                      </p:cBhvr>
                                      <p:tavLst>
                                        <p:tav tm="0">
                                          <p:val>
                                            <p:strVal val="#ppt_x"/>
                                          </p:val>
                                        </p:tav>
                                        <p:tav tm="100000">
                                          <p:val>
                                            <p:strVal val="#ppt_x"/>
                                          </p:val>
                                        </p:tav>
                                      </p:tavLst>
                                    </p:anim>
                                    <p:anim calcmode="lin" valueType="num">
                                      <p:cBhvr>
                                        <p:cTn id="14" dur="500" decel="100000" fill="hold"/>
                                        <p:tgtEl>
                                          <p:spTgt spid="5"/>
                                        </p:tgtEl>
                                        <p:attrNameLst>
                                          <p:attrName>ppt_y</p:attrName>
                                        </p:attrNameLst>
                                      </p:cBhvr>
                                      <p:tavLst>
                                        <p:tav tm="0">
                                          <p:val>
                                            <p:strVal val="#ppt_y+0.025"/>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decel="100000" fill="hold"/>
                                        <p:tgtEl>
                                          <p:spTgt spid="6"/>
                                        </p:tgtEl>
                                        <p:attrNameLst>
                                          <p:attrName>ppt_x</p:attrName>
                                        </p:attrNameLst>
                                      </p:cBhvr>
                                      <p:tavLst>
                                        <p:tav tm="0">
                                          <p:val>
                                            <p:strVal val="#ppt_x"/>
                                          </p:val>
                                        </p:tav>
                                        <p:tav tm="100000">
                                          <p:val>
                                            <p:strVal val="#ppt_x"/>
                                          </p:val>
                                        </p:tav>
                                      </p:tavLst>
                                    </p:anim>
                                    <p:anim calcmode="lin" valueType="num">
                                      <p:cBhvr>
                                        <p:cTn id="19" dur="500" decel="100000" fill="hold"/>
                                        <p:tgtEl>
                                          <p:spTgt spid="6"/>
                                        </p:tgtEl>
                                        <p:attrNameLst>
                                          <p:attrName>ppt_y</p:attrName>
                                        </p:attrNameLst>
                                      </p:cBhvr>
                                      <p:tavLst>
                                        <p:tav tm="0">
                                          <p:val>
                                            <p:strVal val="#ppt_y+0.025"/>
                                          </p:val>
                                        </p:tav>
                                        <p:tav tm="100000">
                                          <p:val>
                                            <p:strVal val="#ppt_y"/>
                                          </p:val>
                                        </p:tav>
                                      </p:tavLst>
                                    </p:anim>
                                  </p:childTnLst>
                                </p:cTn>
                              </p:par>
                              <p:par>
                                <p:cTn id="20" presetID="42" presetClass="entr" presetSubtype="0" fill="hold" grpId="0" nodeType="withEffect">
                                  <p:stCondLst>
                                    <p:cond delay="17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decel="100000" fill="hold"/>
                                        <p:tgtEl>
                                          <p:spTgt spid="7"/>
                                        </p:tgtEl>
                                        <p:attrNameLst>
                                          <p:attrName>ppt_x</p:attrName>
                                        </p:attrNameLst>
                                      </p:cBhvr>
                                      <p:tavLst>
                                        <p:tav tm="0">
                                          <p:val>
                                            <p:strVal val="#ppt_x"/>
                                          </p:val>
                                        </p:tav>
                                        <p:tav tm="100000">
                                          <p:val>
                                            <p:strVal val="#ppt_x"/>
                                          </p:val>
                                        </p:tav>
                                      </p:tavLst>
                                    </p:anim>
                                    <p:anim calcmode="lin" valueType="num">
                                      <p:cBhvr>
                                        <p:cTn id="24" dur="500" decel="100000" fill="hold"/>
                                        <p:tgtEl>
                                          <p:spTgt spid="7"/>
                                        </p:tgtEl>
                                        <p:attrNameLst>
                                          <p:attrName>ppt_y</p:attrName>
                                        </p:attrNameLst>
                                      </p:cBhvr>
                                      <p:tavLst>
                                        <p:tav tm="0">
                                          <p:val>
                                            <p:strVal val="#ppt_y+0.025"/>
                                          </p:val>
                                        </p:tav>
                                        <p:tav tm="100000">
                                          <p:val>
                                            <p:strVal val="#ppt_y"/>
                                          </p:val>
                                        </p:tav>
                                      </p:tavLst>
                                    </p:anim>
                                  </p:childTnLst>
                                </p:cTn>
                              </p:par>
                              <p:par>
                                <p:cTn id="25" presetID="42" presetClass="entr" presetSubtype="0" fill="hold" grpId="0" nodeType="withEffect">
                                  <p:stCondLst>
                                    <p:cond delay="17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decel="100000" fill="hold"/>
                                        <p:tgtEl>
                                          <p:spTgt spid="8"/>
                                        </p:tgtEl>
                                        <p:attrNameLst>
                                          <p:attrName>ppt_x</p:attrName>
                                        </p:attrNameLst>
                                      </p:cBhvr>
                                      <p:tavLst>
                                        <p:tav tm="0">
                                          <p:val>
                                            <p:strVal val="#ppt_x"/>
                                          </p:val>
                                        </p:tav>
                                        <p:tav tm="100000">
                                          <p:val>
                                            <p:strVal val="#ppt_x"/>
                                          </p:val>
                                        </p:tav>
                                      </p:tavLst>
                                    </p:anim>
                                    <p:anim calcmode="lin" valueType="num">
                                      <p:cBhvr>
                                        <p:cTn id="29" dur="500" decel="100000" fill="hold"/>
                                        <p:tgtEl>
                                          <p:spTgt spid="8"/>
                                        </p:tgtEl>
                                        <p:attrNameLst>
                                          <p:attrName>ppt_y</p:attrName>
                                        </p:attrNameLst>
                                      </p:cBhvr>
                                      <p:tavLst>
                                        <p:tav tm="0">
                                          <p:val>
                                            <p:strVal val="#ppt_y+0.025"/>
                                          </p:val>
                                        </p:tav>
                                        <p:tav tm="100000">
                                          <p:val>
                                            <p:strVal val="#ppt_y"/>
                                          </p:val>
                                        </p:tav>
                                      </p:tavLst>
                                    </p:anim>
                                  </p:childTnLst>
                                </p:cTn>
                              </p:par>
                              <p:par>
                                <p:cTn id="30" presetID="42" presetClass="entr" presetSubtype="0" fill="hold" grpId="0" nodeType="withEffect">
                                  <p:stCondLst>
                                    <p:cond delay="17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anim calcmode="lin" valueType="num">
                                      <p:cBhvr>
                                        <p:cTn id="33" dur="500" decel="100000" fill="hold"/>
                                        <p:tgtEl>
                                          <p:spTgt spid="9"/>
                                        </p:tgtEl>
                                        <p:attrNameLst>
                                          <p:attrName>ppt_x</p:attrName>
                                        </p:attrNameLst>
                                      </p:cBhvr>
                                      <p:tavLst>
                                        <p:tav tm="0">
                                          <p:val>
                                            <p:strVal val="#ppt_x"/>
                                          </p:val>
                                        </p:tav>
                                        <p:tav tm="100000">
                                          <p:val>
                                            <p:strVal val="#ppt_x"/>
                                          </p:val>
                                        </p:tav>
                                      </p:tavLst>
                                    </p:anim>
                                    <p:anim calcmode="lin" valueType="num">
                                      <p:cBhvr>
                                        <p:cTn id="34" dur="500" decel="100000" fill="hold"/>
                                        <p:tgtEl>
                                          <p:spTgt spid="9"/>
                                        </p:tgtEl>
                                        <p:attrNameLst>
                                          <p:attrName>ppt_y</p:attrName>
                                        </p:attrNameLst>
                                      </p:cBhvr>
                                      <p:tavLst>
                                        <p:tav tm="0">
                                          <p:val>
                                            <p:strVal val="#ppt_y+0.025"/>
                                          </p:val>
                                        </p:tav>
                                        <p:tav tm="100000">
                                          <p:val>
                                            <p:strVal val="#ppt_y"/>
                                          </p:val>
                                        </p:tav>
                                      </p:tavLst>
                                    </p:anim>
                                  </p:childTnLst>
                                </p:cTn>
                              </p:par>
                              <p:par>
                                <p:cTn id="35" presetID="42" presetClass="entr" presetSubtype="0" fill="hold" grpId="0" nodeType="withEffect">
                                  <p:stCondLst>
                                    <p:cond delay="34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decel="100000" fill="hold"/>
                                        <p:tgtEl>
                                          <p:spTgt spid="10"/>
                                        </p:tgtEl>
                                        <p:attrNameLst>
                                          <p:attrName>ppt_x</p:attrName>
                                        </p:attrNameLst>
                                      </p:cBhvr>
                                      <p:tavLst>
                                        <p:tav tm="0">
                                          <p:val>
                                            <p:strVal val="#ppt_x"/>
                                          </p:val>
                                        </p:tav>
                                        <p:tav tm="100000">
                                          <p:val>
                                            <p:strVal val="#ppt_x"/>
                                          </p:val>
                                        </p:tav>
                                      </p:tavLst>
                                    </p:anim>
                                    <p:anim calcmode="lin" valueType="num">
                                      <p:cBhvr>
                                        <p:cTn id="39" dur="500" decel="100000" fill="hold"/>
                                        <p:tgtEl>
                                          <p:spTgt spid="10"/>
                                        </p:tgtEl>
                                        <p:attrNameLst>
                                          <p:attrName>ppt_y</p:attrName>
                                        </p:attrNameLst>
                                      </p:cBhvr>
                                      <p:tavLst>
                                        <p:tav tm="0">
                                          <p:val>
                                            <p:strVal val="#ppt_y+0.025"/>
                                          </p:val>
                                        </p:tav>
                                        <p:tav tm="100000">
                                          <p:val>
                                            <p:strVal val="#ppt_y"/>
                                          </p:val>
                                        </p:tav>
                                      </p:tavLst>
                                    </p:anim>
                                  </p:childTnLst>
                                </p:cTn>
                              </p:par>
                              <p:par>
                                <p:cTn id="40" presetID="42" presetClass="entr" presetSubtype="0" fill="hold" grpId="0" nodeType="withEffect">
                                  <p:stCondLst>
                                    <p:cond delay="34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anim calcmode="lin" valueType="num">
                                      <p:cBhvr>
                                        <p:cTn id="43" dur="500" decel="100000" fill="hold"/>
                                        <p:tgtEl>
                                          <p:spTgt spid="11"/>
                                        </p:tgtEl>
                                        <p:attrNameLst>
                                          <p:attrName>ppt_x</p:attrName>
                                        </p:attrNameLst>
                                      </p:cBhvr>
                                      <p:tavLst>
                                        <p:tav tm="0">
                                          <p:val>
                                            <p:strVal val="#ppt_x"/>
                                          </p:val>
                                        </p:tav>
                                        <p:tav tm="100000">
                                          <p:val>
                                            <p:strVal val="#ppt_x"/>
                                          </p:val>
                                        </p:tav>
                                      </p:tavLst>
                                    </p:anim>
                                    <p:anim calcmode="lin" valueType="num">
                                      <p:cBhvr>
                                        <p:cTn id="44" dur="500" decel="100000" fill="hold"/>
                                        <p:tgtEl>
                                          <p:spTgt spid="11"/>
                                        </p:tgtEl>
                                        <p:attrNameLst>
                                          <p:attrName>ppt_y</p:attrName>
                                        </p:attrNameLst>
                                      </p:cBhvr>
                                      <p:tavLst>
                                        <p:tav tm="0">
                                          <p:val>
                                            <p:strVal val="#ppt_y+0.025"/>
                                          </p:val>
                                        </p:tav>
                                        <p:tav tm="100000">
                                          <p:val>
                                            <p:strVal val="#ppt_y"/>
                                          </p:val>
                                        </p:tav>
                                      </p:tavLst>
                                    </p:anim>
                                  </p:childTnLst>
                                </p:cTn>
                              </p:par>
                              <p:par>
                                <p:cTn id="45" presetID="42" presetClass="entr" presetSubtype="0" fill="hold" grpId="0" nodeType="withEffect">
                                  <p:stCondLst>
                                    <p:cond delay="34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decel="100000" fill="hold"/>
                                        <p:tgtEl>
                                          <p:spTgt spid="12"/>
                                        </p:tgtEl>
                                        <p:attrNameLst>
                                          <p:attrName>ppt_x</p:attrName>
                                        </p:attrNameLst>
                                      </p:cBhvr>
                                      <p:tavLst>
                                        <p:tav tm="0">
                                          <p:val>
                                            <p:strVal val="#ppt_x"/>
                                          </p:val>
                                        </p:tav>
                                        <p:tav tm="100000">
                                          <p:val>
                                            <p:strVal val="#ppt_x"/>
                                          </p:val>
                                        </p:tav>
                                      </p:tavLst>
                                    </p:anim>
                                    <p:anim calcmode="lin" valueType="num">
                                      <p:cBhvr>
                                        <p:cTn id="49" dur="500" decel="100000" fill="hold"/>
                                        <p:tgtEl>
                                          <p:spTgt spid="12"/>
                                        </p:tgtEl>
                                        <p:attrNameLst>
                                          <p:attrName>ppt_y</p:attrName>
                                        </p:attrNameLst>
                                      </p:cBhvr>
                                      <p:tavLst>
                                        <p:tav tm="0">
                                          <p:val>
                                            <p:strVal val="#ppt_y+0.025"/>
                                          </p:val>
                                        </p:tav>
                                        <p:tav tm="100000">
                                          <p:val>
                                            <p:strVal val="#ppt_y"/>
                                          </p:val>
                                        </p:tav>
                                      </p:tavLst>
                                    </p:anim>
                                  </p:childTnLst>
                                </p:cTn>
                              </p:par>
                              <p:par>
                                <p:cTn id="50" presetID="42" presetClass="entr" presetSubtype="0" fill="hold" grpId="0" nodeType="withEffect">
                                  <p:stCondLst>
                                    <p:cond delay="51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anim calcmode="lin" valueType="num">
                                      <p:cBhvr>
                                        <p:cTn id="53" dur="500" decel="100000" fill="hold"/>
                                        <p:tgtEl>
                                          <p:spTgt spid="13"/>
                                        </p:tgtEl>
                                        <p:attrNameLst>
                                          <p:attrName>ppt_x</p:attrName>
                                        </p:attrNameLst>
                                      </p:cBhvr>
                                      <p:tavLst>
                                        <p:tav tm="0">
                                          <p:val>
                                            <p:strVal val="#ppt_x"/>
                                          </p:val>
                                        </p:tav>
                                        <p:tav tm="100000">
                                          <p:val>
                                            <p:strVal val="#ppt_x"/>
                                          </p:val>
                                        </p:tav>
                                      </p:tavLst>
                                    </p:anim>
                                    <p:anim calcmode="lin" valueType="num">
                                      <p:cBhvr>
                                        <p:cTn id="54" dur="500" decel="100000" fill="hold"/>
                                        <p:tgtEl>
                                          <p:spTgt spid="13"/>
                                        </p:tgtEl>
                                        <p:attrNameLst>
                                          <p:attrName>ppt_y</p:attrName>
                                        </p:attrNameLst>
                                      </p:cBhvr>
                                      <p:tavLst>
                                        <p:tav tm="0">
                                          <p:val>
                                            <p:strVal val="#ppt_y+0.025"/>
                                          </p:val>
                                        </p:tav>
                                        <p:tav tm="100000">
                                          <p:val>
                                            <p:strVal val="#ppt_y"/>
                                          </p:val>
                                        </p:tav>
                                      </p:tavLst>
                                    </p:anim>
                                  </p:childTnLst>
                                </p:cTn>
                              </p:par>
                              <p:par>
                                <p:cTn id="55" presetID="42" presetClass="entr" presetSubtype="0" fill="hold" grpId="0" nodeType="withEffect">
                                  <p:stCondLst>
                                    <p:cond delay="51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anim calcmode="lin" valueType="num">
                                      <p:cBhvr>
                                        <p:cTn id="58" dur="500" decel="100000" fill="hold"/>
                                        <p:tgtEl>
                                          <p:spTgt spid="14"/>
                                        </p:tgtEl>
                                        <p:attrNameLst>
                                          <p:attrName>ppt_x</p:attrName>
                                        </p:attrNameLst>
                                      </p:cBhvr>
                                      <p:tavLst>
                                        <p:tav tm="0">
                                          <p:val>
                                            <p:strVal val="#ppt_x"/>
                                          </p:val>
                                        </p:tav>
                                        <p:tav tm="100000">
                                          <p:val>
                                            <p:strVal val="#ppt_x"/>
                                          </p:val>
                                        </p:tav>
                                      </p:tavLst>
                                    </p:anim>
                                    <p:anim calcmode="lin" valueType="num">
                                      <p:cBhvr>
                                        <p:cTn id="59" dur="500" decel="100000" fill="hold"/>
                                        <p:tgtEl>
                                          <p:spTgt spid="14"/>
                                        </p:tgtEl>
                                        <p:attrNameLst>
                                          <p:attrName>ppt_y</p:attrName>
                                        </p:attrNameLst>
                                      </p:cBhvr>
                                      <p:tavLst>
                                        <p:tav tm="0">
                                          <p:val>
                                            <p:strVal val="#ppt_y+0.025"/>
                                          </p:val>
                                        </p:tav>
                                        <p:tav tm="100000">
                                          <p:val>
                                            <p:strVal val="#ppt_y"/>
                                          </p:val>
                                        </p:tav>
                                      </p:tavLst>
                                    </p:anim>
                                  </p:childTnLst>
                                </p:cTn>
                              </p:par>
                              <p:par>
                                <p:cTn id="60" presetID="42" presetClass="entr" presetSubtype="0" fill="hold" grpId="0" nodeType="withEffect">
                                  <p:stCondLst>
                                    <p:cond delay="51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anim calcmode="lin" valueType="num">
                                      <p:cBhvr>
                                        <p:cTn id="63" dur="500" decel="100000" fill="hold"/>
                                        <p:tgtEl>
                                          <p:spTgt spid="15"/>
                                        </p:tgtEl>
                                        <p:attrNameLst>
                                          <p:attrName>ppt_x</p:attrName>
                                        </p:attrNameLst>
                                      </p:cBhvr>
                                      <p:tavLst>
                                        <p:tav tm="0">
                                          <p:val>
                                            <p:strVal val="#ppt_x"/>
                                          </p:val>
                                        </p:tav>
                                        <p:tav tm="100000">
                                          <p:val>
                                            <p:strVal val="#ppt_x"/>
                                          </p:val>
                                        </p:tav>
                                      </p:tavLst>
                                    </p:anim>
                                    <p:anim calcmode="lin" valueType="num">
                                      <p:cBhvr>
                                        <p:cTn id="64" dur="500" decel="100000" fill="hold"/>
                                        <p:tgtEl>
                                          <p:spTgt spid="15"/>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Remember (1 of 2)</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1024128"/>
            <a:ext cx="8028432" cy="512064"/>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Christina Rossetti published this poem in 1862: on a first reading, count the lines and listen for the word that keeps coming back.</a:t>
            </a:r>
            <a:endParaRPr lang="en-GB" sz="1300" dirty="0"/>
          </a:p>
        </p:txBody>
      </p:sp>
      <p:sp>
        <p:nvSpPr>
          <p:cNvPr id="5" name="Shape 3"/>
          <p:cNvSpPr/>
          <p:nvPr/>
        </p:nvSpPr>
        <p:spPr>
          <a:xfrm>
            <a:off x="658368" y="1572768"/>
            <a:ext cx="8028432" cy="2651760"/>
          </a:xfrm>
          <a:prstGeom prst="rect">
            <a:avLst/>
          </a:prstGeom>
          <a:solidFill>
            <a:srgbClr val="EBF2F8"/>
          </a:solidFill>
          <a:ln w="9525">
            <a:solidFill>
              <a:srgbClr val="EBF2F8"/>
            </a:solidFill>
            <a:prstDash val="solid"/>
          </a:ln>
        </p:spPr>
      </p:sp>
      <p:sp>
        <p:nvSpPr>
          <p:cNvPr id="6" name="Shape 4"/>
          <p:cNvSpPr/>
          <p:nvPr/>
        </p:nvSpPr>
        <p:spPr>
          <a:xfrm>
            <a:off x="914400" y="1572768"/>
            <a:ext cx="18288" cy="2651760"/>
          </a:xfrm>
          <a:prstGeom prst="rect">
            <a:avLst/>
          </a:prstGeom>
          <a:solidFill>
            <a:srgbClr val="6E44A8"/>
          </a:solidFill>
          <a:ln w="12700">
            <a:solidFill>
              <a:srgbClr val="6E44A8"/>
            </a:solidFill>
            <a:prstDash val="solid"/>
          </a:ln>
        </p:spPr>
      </p:sp>
      <p:sp>
        <p:nvSpPr>
          <p:cNvPr id="7" name="Text 5"/>
          <p:cNvSpPr txBox="1"/>
          <p:nvPr/>
        </p:nvSpPr>
        <p:spPr>
          <a:xfrm>
            <a:off x="1042416" y="1682496"/>
            <a:ext cx="7525512" cy="2468880"/>
          </a:xfrm>
          <a:prstGeom prst="rect">
            <a:avLst/>
          </a:prstGeom>
          <a:noFill/>
          <a:ln/>
        </p:spPr>
        <p:txBody>
          <a:bodyPr wrap="square" lIns="1016" tIns="1016" rIns="1016" bIns="1016" rtlCol="0" anchor="t"/>
          <a:lstStyle/>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Remember me when I am gone away,</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Gone far away into the silent land;</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When you can no more hold me by the hand,</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Nor I half turn to go yet turning stay.</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Remember me when no more day by day</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You tell me of our future that you planned:</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Only remember me; you understand</a:t>
            </a:r>
            <a:endParaRPr lang="en-GB" sz="1700" dirty="0"/>
          </a:p>
        </p:txBody>
      </p:sp>
      <p:sp>
        <p:nvSpPr>
          <p:cNvPr id="8" name="Text 6"/>
          <p:cNvSpPr txBox="1"/>
          <p:nvPr/>
        </p:nvSpPr>
        <p:spPr>
          <a:xfrm>
            <a:off x="658368" y="4251960"/>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Christina Rossetti (1830–1894), from Goblin Market and Other Poems (1862)</a:t>
            </a:r>
            <a:endParaRPr lang="en-GB" sz="10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12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12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par>
                                <p:cTn id="17" presetID="10" presetClass="entr" presetSubtype="0" fill="hold" grpId="0" nodeType="withEffect">
                                  <p:stCondLst>
                                    <p:cond delay="24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Remember (2 of 2)</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Shape 2"/>
          <p:cNvSpPr/>
          <p:nvPr/>
        </p:nvSpPr>
        <p:spPr>
          <a:xfrm>
            <a:off x="658368" y="1024128"/>
            <a:ext cx="8028432" cy="2816352"/>
          </a:xfrm>
          <a:prstGeom prst="rect">
            <a:avLst/>
          </a:prstGeom>
          <a:solidFill>
            <a:srgbClr val="EBF2F8"/>
          </a:solidFill>
          <a:ln w="9525">
            <a:solidFill>
              <a:srgbClr val="EBF2F8"/>
            </a:solidFill>
            <a:prstDash val="solid"/>
          </a:ln>
        </p:spPr>
      </p:sp>
      <p:sp>
        <p:nvSpPr>
          <p:cNvPr id="5" name="Shape 3"/>
          <p:cNvSpPr/>
          <p:nvPr/>
        </p:nvSpPr>
        <p:spPr>
          <a:xfrm>
            <a:off x="914400" y="1024128"/>
            <a:ext cx="18288" cy="2816352"/>
          </a:xfrm>
          <a:prstGeom prst="rect">
            <a:avLst/>
          </a:prstGeom>
          <a:solidFill>
            <a:srgbClr val="6E44A8"/>
          </a:solidFill>
          <a:ln w="12700">
            <a:solidFill>
              <a:srgbClr val="6E44A8"/>
            </a:solidFill>
            <a:prstDash val="solid"/>
          </a:ln>
        </p:spPr>
      </p:sp>
      <p:sp>
        <p:nvSpPr>
          <p:cNvPr id="6" name="Text 4"/>
          <p:cNvSpPr txBox="1"/>
          <p:nvPr/>
        </p:nvSpPr>
        <p:spPr>
          <a:xfrm>
            <a:off x="1042416" y="1133856"/>
            <a:ext cx="7525512" cy="2633472"/>
          </a:xfrm>
          <a:prstGeom prst="rect">
            <a:avLst/>
          </a:prstGeom>
          <a:noFill/>
          <a:ln/>
        </p:spPr>
        <p:txBody>
          <a:bodyPr wrap="square" lIns="1016" tIns="1016" rIns="1016" bIns="1016" rtlCol="0" anchor="t"/>
          <a:lstStyle/>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It will be late to counsel then or pray.</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Yet if you should forget me for a while</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And afterwards remember, do not grieve:</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For if the darkness and corruption leave</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A vestige of the thoughts that once I had,</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Better by far you should forget and smile</a:t>
            </a:r>
            <a:endParaRPr lang="en-GB" sz="1700" dirty="0"/>
          </a:p>
          <a:p>
            <a:pPr indent="0" marL="0">
              <a:lnSpc>
                <a:spcPct val="105000"/>
              </a:lnSpc>
              <a:buNone/>
            </a:pPr>
            <a:r>
              <a:rPr lang="en-GB" sz="1700" dirty="0">
                <a:solidFill>
                  <a:srgbClr val="21122B"/>
                </a:solidFill>
                <a:latin typeface="Calibri" pitchFamily="34" charset="0"/>
                <a:ea typeface="Calibri" pitchFamily="34" charset="-122"/>
                <a:cs typeface="Calibri" pitchFamily="34" charset="-120"/>
              </a:rPr>
              <a:t>Than that you should remember and be sad.</a:t>
            </a:r>
            <a:endParaRPr lang="en-GB" sz="1700" dirty="0"/>
          </a:p>
        </p:txBody>
      </p:sp>
      <p:sp>
        <p:nvSpPr>
          <p:cNvPr id="7" name="Text 5"/>
          <p:cNvSpPr txBox="1"/>
          <p:nvPr/>
        </p:nvSpPr>
        <p:spPr>
          <a:xfrm>
            <a:off x="658368" y="3867912"/>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Christina Rossetti (1830–1894), from Goblin Market and Other Poems (1862)</a:t>
            </a:r>
            <a:endParaRPr lang="en-GB" sz="1000" dirty="0"/>
          </a:p>
        </p:txBody>
      </p:sp>
      <p:sp>
        <p:nvSpPr>
          <p:cNvPr id="8" name="Text 6"/>
          <p:cNvSpPr txBox="1"/>
          <p:nvPr/>
        </p:nvSpPr>
        <p:spPr>
          <a:xfrm>
            <a:off x="658368" y="4133088"/>
            <a:ext cx="8028432" cy="329184"/>
          </a:xfrm>
          <a:prstGeom prst="rect">
            <a:avLst/>
          </a:prstGeom>
          <a:noFill/>
          <a:ln/>
        </p:spPr>
        <p:txBody>
          <a:bodyPr wrap="square" lIns="0" tIns="0" rIns="0" bIns="0" rtlCol="0" anchor="t"/>
          <a:lstStyle/>
          <a:p>
            <a:pPr indent="0" marL="0">
              <a:buNone/>
            </a:pPr>
            <a:r>
              <a:rPr lang="en-GB" sz="950" b="1" dirty="0">
                <a:solidFill>
                  <a:srgbClr val="6E44A8"/>
                </a:solidFill>
                <a:latin typeface="Calibri" pitchFamily="34" charset="0"/>
                <a:ea typeface="Calibri" pitchFamily="34" charset="-122"/>
                <a:cs typeface="Calibri" pitchFamily="34" charset="-120"/>
              </a:rPr>
              <a:t>Word help  </a:t>
            </a:r>
            <a:pPr indent="0" marL="0">
              <a:buNone/>
            </a:pPr>
            <a:r>
              <a:rPr lang="en-GB" sz="950" dirty="0">
                <a:solidFill>
                  <a:srgbClr val="21122B"/>
                </a:solidFill>
                <a:latin typeface="Calibri" pitchFamily="34" charset="0"/>
                <a:ea typeface="Calibri" pitchFamily="34" charset="-122"/>
                <a:cs typeface="Calibri" pitchFamily="34" charset="-120"/>
              </a:rPr>
              <a:t>counsel: to give advice   ·   corruption: here, the decay of a body after death   ·   vestige: a small trace of something that has almost gone</a:t>
            </a:r>
            <a:endParaRPr lang="en-GB" sz="9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par>
                                <p:cTn id="17" presetID="10" presetClass="entr" presetSubtype="0" fill="hold" grpId="0" nodeType="withEffect">
                                  <p:stCondLst>
                                    <p:cond delay="24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Explode the quotation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2523744" y="2212848"/>
            <a:ext cx="4297680" cy="960120"/>
          </a:xfrm>
          <a:prstGeom prst="rect">
            <a:avLst/>
          </a:prstGeom>
          <a:solidFill>
            <a:srgbClr val="4A2545"/>
          </a:solidFill>
          <a:ln/>
        </p:spPr>
        <p:txBody>
          <a:bodyPr wrap="square" lIns="127000" tIns="50800" rIns="127000" bIns="50800" rtlCol="0" anchor="ctr"/>
          <a:lstStyle/>
          <a:p>
            <a:pPr algn="ctr" indent="0" marL="0">
              <a:buNone/>
            </a:pPr>
            <a:r>
              <a:rPr lang="en-GB" sz="2400" i="1" dirty="0">
                <a:solidFill>
                  <a:srgbClr val="FFFFFF"/>
                </a:solidFill>
                <a:latin typeface="Cambria" pitchFamily="34" charset="0"/>
                <a:ea typeface="Cambria" pitchFamily="34" charset="-122"/>
                <a:cs typeface="Cambria" pitchFamily="34" charset="-120"/>
              </a:rPr>
              <a:t>“Yet if you should forget me for a while”</a:t>
            </a:r>
            <a:endParaRPr lang="en-GB" sz="2400" dirty="0"/>
          </a:p>
        </p:txBody>
      </p:sp>
      <p:sp>
        <p:nvSpPr>
          <p:cNvPr id="5" name="Shape 3"/>
          <p:cNvSpPr/>
          <p:nvPr/>
        </p:nvSpPr>
        <p:spPr>
          <a:xfrm>
            <a:off x="658368" y="1051560"/>
            <a:ext cx="3611880" cy="1078992"/>
          </a:xfrm>
          <a:prstGeom prst="rect">
            <a:avLst/>
          </a:prstGeom>
          <a:solidFill>
            <a:srgbClr val="F3F0F8"/>
          </a:solidFill>
          <a:ln w="9525">
            <a:solidFill>
              <a:srgbClr val="DDD3E6"/>
            </a:solidFill>
            <a:prstDash val="solid"/>
          </a:ln>
        </p:spPr>
      </p:sp>
      <p:sp>
        <p:nvSpPr>
          <p:cNvPr id="6" name="Text 4"/>
          <p:cNvSpPr txBox="1"/>
          <p:nvPr/>
        </p:nvSpPr>
        <p:spPr>
          <a:xfrm>
            <a:off x="768096"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Method</a:t>
            </a:r>
            <a:endParaRPr lang="en-GB" sz="1200" dirty="0"/>
          </a:p>
        </p:txBody>
      </p:sp>
      <p:sp>
        <p:nvSpPr>
          <p:cNvPr id="7" name="Text 5"/>
          <p:cNvSpPr txBox="1"/>
          <p:nvPr/>
        </p:nvSpPr>
        <p:spPr>
          <a:xfrm>
            <a:off x="768096" y="1380744"/>
            <a:ext cx="3392424" cy="694944"/>
          </a:xfrm>
          <a:prstGeom prst="rect">
            <a:avLst/>
          </a:prstGeom>
          <a:noFill/>
          <a:ln/>
        </p:spPr>
        <p:txBody>
          <a:bodyPr wrap="square" lIns="0" tIns="0" rIns="0" bIns="0" rtlCol="0" anchor="t"/>
          <a:lstStyle/>
          <a:p>
            <a:pPr indent="0" marL="0">
              <a:buNone/>
            </a:pPr>
            <a:r>
              <a:rPr lang="en-GB" sz="1350" dirty="0">
                <a:solidFill>
                  <a:srgbClr val="21122B"/>
                </a:solidFill>
                <a:latin typeface="Calibri" pitchFamily="34" charset="0"/>
                <a:ea typeface="Calibri" pitchFamily="34" charset="-122"/>
                <a:cs typeface="Calibri" pitchFamily="34" charset="-120"/>
              </a:rPr>
              <a:t>The volta at line 9, where a Petrarchan sonnet turns.</a:t>
            </a:r>
            <a:endParaRPr lang="en-GB" sz="1350" dirty="0"/>
          </a:p>
        </p:txBody>
      </p:sp>
      <p:sp>
        <p:nvSpPr>
          <p:cNvPr id="8" name="Shape 6"/>
          <p:cNvSpPr/>
          <p:nvPr/>
        </p:nvSpPr>
        <p:spPr>
          <a:xfrm>
            <a:off x="5074920" y="1051560"/>
            <a:ext cx="3611880" cy="1078992"/>
          </a:xfrm>
          <a:prstGeom prst="rect">
            <a:avLst/>
          </a:prstGeom>
          <a:solidFill>
            <a:srgbClr val="F3F0F8"/>
          </a:solidFill>
          <a:ln w="9525">
            <a:solidFill>
              <a:srgbClr val="DDD3E6"/>
            </a:solidFill>
            <a:prstDash val="solid"/>
          </a:ln>
        </p:spPr>
      </p:sp>
      <p:sp>
        <p:nvSpPr>
          <p:cNvPr id="9" name="Text 7"/>
          <p:cNvSpPr txBox="1"/>
          <p:nvPr/>
        </p:nvSpPr>
        <p:spPr>
          <a:xfrm>
            <a:off x="5184648"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Zoom in</a:t>
            </a:r>
            <a:endParaRPr lang="en-GB" sz="1200" dirty="0"/>
          </a:p>
        </p:txBody>
      </p:sp>
      <p:sp>
        <p:nvSpPr>
          <p:cNvPr id="10" name="Text 8"/>
          <p:cNvSpPr txBox="1"/>
          <p:nvPr/>
        </p:nvSpPr>
        <p:spPr>
          <a:xfrm>
            <a:off x="5184648" y="1380744"/>
            <a:ext cx="3392424" cy="694944"/>
          </a:xfrm>
          <a:prstGeom prst="rect">
            <a:avLst/>
          </a:prstGeom>
          <a:noFill/>
          <a:ln/>
        </p:spPr>
        <p:txBody>
          <a:bodyPr wrap="square" lIns="0" tIns="0" rIns="0" bIns="0" rtlCol="0" anchor="t"/>
          <a:lstStyle/>
          <a:p>
            <a:pPr indent="0" marL="0">
              <a:buNone/>
            </a:pPr>
            <a:r>
              <a:rPr lang="en-GB" sz="1100" dirty="0">
                <a:solidFill>
                  <a:srgbClr val="21122B"/>
                </a:solidFill>
                <a:latin typeface="Calibri" pitchFamily="34" charset="0"/>
                <a:ea typeface="Calibri" pitchFamily="34" charset="-122"/>
                <a:cs typeface="Calibri" pitchFamily="34" charset="-120"/>
              </a:rPr>
              <a:t>“Yet” warns us that the argument is about to change. “forget” appears for the first time, after three uses of “remember”.</a:t>
            </a:r>
            <a:endParaRPr lang="en-GB" sz="1100" dirty="0"/>
          </a:p>
        </p:txBody>
      </p:sp>
      <p:sp>
        <p:nvSpPr>
          <p:cNvPr id="11" name="Shape 9"/>
          <p:cNvSpPr/>
          <p:nvPr/>
        </p:nvSpPr>
        <p:spPr>
          <a:xfrm>
            <a:off x="658368" y="3401568"/>
            <a:ext cx="3611880" cy="1078992"/>
          </a:xfrm>
          <a:prstGeom prst="rect">
            <a:avLst/>
          </a:prstGeom>
          <a:solidFill>
            <a:srgbClr val="F3F0F8"/>
          </a:solidFill>
          <a:ln w="9525">
            <a:solidFill>
              <a:srgbClr val="DDD3E6"/>
            </a:solidFill>
            <a:prstDash val="solid"/>
          </a:ln>
        </p:spPr>
      </p:sp>
      <p:sp>
        <p:nvSpPr>
          <p:cNvPr id="12" name="Text 10"/>
          <p:cNvSpPr txBox="1"/>
          <p:nvPr/>
        </p:nvSpPr>
        <p:spPr>
          <a:xfrm>
            <a:off x="768096"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Effect</a:t>
            </a:r>
            <a:endParaRPr lang="en-GB" sz="1200" dirty="0"/>
          </a:p>
        </p:txBody>
      </p:sp>
      <p:sp>
        <p:nvSpPr>
          <p:cNvPr id="13" name="Text 11"/>
          <p:cNvSpPr txBox="1"/>
          <p:nvPr/>
        </p:nvSpPr>
        <p:spPr>
          <a:xfrm>
            <a:off x="768096" y="3730752"/>
            <a:ext cx="3392424" cy="694944"/>
          </a:xfrm>
          <a:prstGeom prst="rect">
            <a:avLst/>
          </a:prstGeom>
          <a:noFill/>
          <a:ln/>
        </p:spPr>
        <p:txBody>
          <a:bodyPr wrap="square" lIns="0" tIns="0" rIns="0" bIns="0" rtlCol="0" anchor="t"/>
          <a:lstStyle/>
          <a:p>
            <a:pPr indent="0" marL="0">
              <a:buNone/>
            </a:pPr>
            <a:r>
              <a:rPr lang="en-GB" sz="1250" dirty="0">
                <a:solidFill>
                  <a:srgbClr val="21122B"/>
                </a:solidFill>
                <a:latin typeface="Calibri" pitchFamily="34" charset="0"/>
                <a:ea typeface="Calibri" pitchFamily="34" charset="-122"/>
                <a:cs typeface="Calibri" pitchFamily="34" charset="-120"/>
              </a:rPr>
              <a:t>The tone softens from command to permission, so the reader hears the speaker changing their mind.</a:t>
            </a:r>
            <a:endParaRPr lang="en-GB" sz="1250" dirty="0"/>
          </a:p>
        </p:txBody>
      </p:sp>
      <p:sp>
        <p:nvSpPr>
          <p:cNvPr id="14" name="Shape 12"/>
          <p:cNvSpPr/>
          <p:nvPr/>
        </p:nvSpPr>
        <p:spPr>
          <a:xfrm>
            <a:off x="5074920" y="3401568"/>
            <a:ext cx="3611880" cy="1078992"/>
          </a:xfrm>
          <a:prstGeom prst="rect">
            <a:avLst/>
          </a:prstGeom>
          <a:solidFill>
            <a:srgbClr val="F3F0F8"/>
          </a:solidFill>
          <a:ln w="9525">
            <a:solidFill>
              <a:srgbClr val="DDD3E6"/>
            </a:solidFill>
            <a:prstDash val="solid"/>
          </a:ln>
        </p:spPr>
      </p:sp>
      <p:sp>
        <p:nvSpPr>
          <p:cNvPr id="15" name="Text 13"/>
          <p:cNvSpPr txBox="1"/>
          <p:nvPr/>
        </p:nvSpPr>
        <p:spPr>
          <a:xfrm>
            <a:off x="5184648"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Purpose</a:t>
            </a:r>
            <a:endParaRPr lang="en-GB" sz="1200" dirty="0"/>
          </a:p>
        </p:txBody>
      </p:sp>
      <p:sp>
        <p:nvSpPr>
          <p:cNvPr id="16" name="Text 14"/>
          <p:cNvSpPr txBox="1"/>
          <p:nvPr/>
        </p:nvSpPr>
        <p:spPr>
          <a:xfrm>
            <a:off x="5184648" y="3730752"/>
            <a:ext cx="3392424" cy="694944"/>
          </a:xfrm>
          <a:prstGeom prst="rect">
            <a:avLst/>
          </a:prstGeom>
          <a:noFill/>
          <a:ln/>
        </p:spPr>
        <p:txBody>
          <a:bodyPr wrap="square" lIns="0" tIns="0" rIns="0" bIns="0" rtlCol="0" anchor="t"/>
          <a:lstStyle/>
          <a:p>
            <a:pPr indent="0" marL="0">
              <a:buNone/>
            </a:pPr>
            <a:r>
              <a:rPr lang="en-GB" sz="1050" dirty="0">
                <a:solidFill>
                  <a:srgbClr val="21122B"/>
                </a:solidFill>
                <a:latin typeface="Calibri" pitchFamily="34" charset="0"/>
                <a:ea typeface="Calibri" pitchFamily="34" charset="-122"/>
                <a:cs typeface="Calibri" pitchFamily="34" charset="-120"/>
              </a:rPr>
              <a:t>Rossetti uses the turn in the form to show love that can let go. The speaker wants the lover’s happiness more than their memory.</a:t>
            </a:r>
            <a:endParaRPr lang="en-GB" sz="10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anim calcmode="lin" valueType="num">
                                      <p:cBhvr>
                                        <p:cTn id="8" dur="600" decel="100000" fill="hold"/>
                                        <p:tgtEl>
                                          <p:spTgt spid="4"/>
                                        </p:tgtEl>
                                        <p:attrNameLst>
                                          <p:attrName>ppt_x</p:attrName>
                                        </p:attrNameLst>
                                      </p:cBhvr>
                                      <p:tavLst>
                                        <p:tav tm="0">
                                          <p:val>
                                            <p:strVal val="#ppt_x"/>
                                          </p:val>
                                        </p:tav>
                                        <p:tav tm="100000">
                                          <p:val>
                                            <p:strVal val="#ppt_x"/>
                                          </p:val>
                                        </p:tav>
                                      </p:tavLst>
                                    </p:anim>
                                    <p:anim calcmode="lin" valueType="num">
                                      <p:cBhvr>
                                        <p:cTn id="9" dur="600" decel="100000" fill="hold"/>
                                        <p:tgtEl>
                                          <p:spTgt spid="4"/>
                                        </p:tgtEl>
                                        <p:attrNameLst>
                                          <p:attrName>ppt_y</p:attrName>
                                        </p:attrNameLst>
                                      </p:cBhvr>
                                      <p:tavLst>
                                        <p:tav tm="0">
                                          <p:val>
                                            <p:strVal val="#ppt_y+0.02"/>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50"/>
                                        <p:tgtEl>
                                          <p:spTgt spid="5"/>
                                        </p:tgtEl>
                                      </p:cBhvr>
                                    </p:animEffect>
                                    <p:anim calcmode="lin" valueType="num">
                                      <p:cBhvr>
                                        <p:cTn id="15" dur="550" decel="100000" fill="hold"/>
                                        <p:tgtEl>
                                          <p:spTgt spid="5"/>
                                        </p:tgtEl>
                                        <p:attrNameLst>
                                          <p:attrName>ppt_x</p:attrName>
                                        </p:attrNameLst>
                                      </p:cBhvr>
                                      <p:tavLst>
                                        <p:tav tm="0">
                                          <p:val>
                                            <p:strVal val="#ppt_x+0.025"/>
                                          </p:val>
                                        </p:tav>
                                        <p:tav tm="100000">
                                          <p:val>
                                            <p:strVal val="#ppt_x"/>
                                          </p:val>
                                        </p:tav>
                                      </p:tavLst>
                                    </p:anim>
                                    <p:anim calcmode="lin" valueType="num">
                                      <p:cBhvr>
                                        <p:cTn id="16" dur="550" decel="100000" fill="hold"/>
                                        <p:tgtEl>
                                          <p:spTgt spid="5"/>
                                        </p:tgtEl>
                                        <p:attrNameLst>
                                          <p:attrName>ppt_y</p:attrName>
                                        </p:attrNameLst>
                                      </p:cBhvr>
                                      <p:tavLst>
                                        <p:tav tm="0">
                                          <p:val>
                                            <p:strVal val="#ppt_y+0.035"/>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50"/>
                                        <p:tgtEl>
                                          <p:spTgt spid="6"/>
                                        </p:tgtEl>
                                      </p:cBhvr>
                                    </p:animEffect>
                                    <p:anim calcmode="lin" valueType="num">
                                      <p:cBhvr>
                                        <p:cTn id="20" dur="550" decel="100000" fill="hold"/>
                                        <p:tgtEl>
                                          <p:spTgt spid="6"/>
                                        </p:tgtEl>
                                        <p:attrNameLst>
                                          <p:attrName>ppt_x</p:attrName>
                                        </p:attrNameLst>
                                      </p:cBhvr>
                                      <p:tavLst>
                                        <p:tav tm="0">
                                          <p:val>
                                            <p:strVal val="#ppt_x+0.025"/>
                                          </p:val>
                                        </p:tav>
                                        <p:tav tm="100000">
                                          <p:val>
                                            <p:strVal val="#ppt_x"/>
                                          </p:val>
                                        </p:tav>
                                      </p:tavLst>
                                    </p:anim>
                                    <p:anim calcmode="lin" valueType="num">
                                      <p:cBhvr>
                                        <p:cTn id="21" dur="550" decel="100000" fill="hold"/>
                                        <p:tgtEl>
                                          <p:spTgt spid="6"/>
                                        </p:tgtEl>
                                        <p:attrNameLst>
                                          <p:attrName>ppt_y</p:attrName>
                                        </p:attrNameLst>
                                      </p:cBhvr>
                                      <p:tavLst>
                                        <p:tav tm="0">
                                          <p:val>
                                            <p:strVal val="#ppt_y+0.035"/>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50"/>
                                        <p:tgtEl>
                                          <p:spTgt spid="7"/>
                                        </p:tgtEl>
                                      </p:cBhvr>
                                    </p:animEffect>
                                    <p:anim calcmode="lin" valueType="num">
                                      <p:cBhvr>
                                        <p:cTn id="25" dur="550" decel="100000" fill="hold"/>
                                        <p:tgtEl>
                                          <p:spTgt spid="7"/>
                                        </p:tgtEl>
                                        <p:attrNameLst>
                                          <p:attrName>ppt_x</p:attrName>
                                        </p:attrNameLst>
                                      </p:cBhvr>
                                      <p:tavLst>
                                        <p:tav tm="0">
                                          <p:val>
                                            <p:strVal val="#ppt_x+0.025"/>
                                          </p:val>
                                        </p:tav>
                                        <p:tav tm="100000">
                                          <p:val>
                                            <p:strVal val="#ppt_x"/>
                                          </p:val>
                                        </p:tav>
                                      </p:tavLst>
                                    </p:anim>
                                    <p:anim calcmode="lin" valueType="num">
                                      <p:cBhvr>
                                        <p:cTn id="26" dur="550" decel="100000" fill="hold"/>
                                        <p:tgtEl>
                                          <p:spTgt spid="7"/>
                                        </p:tgtEl>
                                        <p:attrNameLst>
                                          <p:attrName>ppt_y</p:attrName>
                                        </p:attrNameLst>
                                      </p:cBhvr>
                                      <p:tavLst>
                                        <p:tav tm="0">
                                          <p:val>
                                            <p:strVal val="#ppt_y+0.035"/>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50"/>
                                        <p:tgtEl>
                                          <p:spTgt spid="8"/>
                                        </p:tgtEl>
                                      </p:cBhvr>
                                    </p:animEffect>
                                    <p:anim calcmode="lin" valueType="num">
                                      <p:cBhvr>
                                        <p:cTn id="32" dur="550" decel="100000" fill="hold"/>
                                        <p:tgtEl>
                                          <p:spTgt spid="8"/>
                                        </p:tgtEl>
                                        <p:attrNameLst>
                                          <p:attrName>ppt_x</p:attrName>
                                        </p:attrNameLst>
                                      </p:cBhvr>
                                      <p:tavLst>
                                        <p:tav tm="0">
                                          <p:val>
                                            <p:strVal val="#ppt_x-0.025"/>
                                          </p:val>
                                        </p:tav>
                                        <p:tav tm="100000">
                                          <p:val>
                                            <p:strVal val="#ppt_x"/>
                                          </p:val>
                                        </p:tav>
                                      </p:tavLst>
                                    </p:anim>
                                    <p:anim calcmode="lin" valueType="num">
                                      <p:cBhvr>
                                        <p:cTn id="33" dur="550" decel="100000" fill="hold"/>
                                        <p:tgtEl>
                                          <p:spTgt spid="8"/>
                                        </p:tgtEl>
                                        <p:attrNameLst>
                                          <p:attrName>ppt_y</p:attrName>
                                        </p:attrNameLst>
                                      </p:cBhvr>
                                      <p:tavLst>
                                        <p:tav tm="0">
                                          <p:val>
                                            <p:strVal val="#ppt_y+0.035"/>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50"/>
                                        <p:tgtEl>
                                          <p:spTgt spid="9"/>
                                        </p:tgtEl>
                                      </p:cBhvr>
                                    </p:animEffect>
                                    <p:anim calcmode="lin" valueType="num">
                                      <p:cBhvr>
                                        <p:cTn id="37" dur="550" decel="100000" fill="hold"/>
                                        <p:tgtEl>
                                          <p:spTgt spid="9"/>
                                        </p:tgtEl>
                                        <p:attrNameLst>
                                          <p:attrName>ppt_x</p:attrName>
                                        </p:attrNameLst>
                                      </p:cBhvr>
                                      <p:tavLst>
                                        <p:tav tm="0">
                                          <p:val>
                                            <p:strVal val="#ppt_x-0.025"/>
                                          </p:val>
                                        </p:tav>
                                        <p:tav tm="100000">
                                          <p:val>
                                            <p:strVal val="#ppt_x"/>
                                          </p:val>
                                        </p:tav>
                                      </p:tavLst>
                                    </p:anim>
                                    <p:anim calcmode="lin" valueType="num">
                                      <p:cBhvr>
                                        <p:cTn id="38" dur="550" decel="100000" fill="hold"/>
                                        <p:tgtEl>
                                          <p:spTgt spid="9"/>
                                        </p:tgtEl>
                                        <p:attrNameLst>
                                          <p:attrName>ppt_y</p:attrName>
                                        </p:attrNameLst>
                                      </p:cBhvr>
                                      <p:tavLst>
                                        <p:tav tm="0">
                                          <p:val>
                                            <p:strVal val="#ppt_y+0.035"/>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50"/>
                                        <p:tgtEl>
                                          <p:spTgt spid="10"/>
                                        </p:tgtEl>
                                      </p:cBhvr>
                                    </p:animEffect>
                                    <p:anim calcmode="lin" valueType="num">
                                      <p:cBhvr>
                                        <p:cTn id="42" dur="550" decel="100000" fill="hold"/>
                                        <p:tgtEl>
                                          <p:spTgt spid="10"/>
                                        </p:tgtEl>
                                        <p:attrNameLst>
                                          <p:attrName>ppt_x</p:attrName>
                                        </p:attrNameLst>
                                      </p:cBhvr>
                                      <p:tavLst>
                                        <p:tav tm="0">
                                          <p:val>
                                            <p:strVal val="#ppt_x-0.025"/>
                                          </p:val>
                                        </p:tav>
                                        <p:tav tm="100000">
                                          <p:val>
                                            <p:strVal val="#ppt_x"/>
                                          </p:val>
                                        </p:tav>
                                      </p:tavLst>
                                    </p:anim>
                                    <p:anim calcmode="lin" valueType="num">
                                      <p:cBhvr>
                                        <p:cTn id="43" dur="550" decel="100000" fill="hold"/>
                                        <p:tgtEl>
                                          <p:spTgt spid="10"/>
                                        </p:tgtEl>
                                        <p:attrNameLst>
                                          <p:attrName>ppt_y</p:attrName>
                                        </p:attrNameLst>
                                      </p:cBhvr>
                                      <p:tavLst>
                                        <p:tav tm="0">
                                          <p:val>
                                            <p:strVal val="#ppt_y+0.035"/>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50"/>
                                        <p:tgtEl>
                                          <p:spTgt spid="11"/>
                                        </p:tgtEl>
                                      </p:cBhvr>
                                    </p:animEffect>
                                    <p:anim calcmode="lin" valueType="num">
                                      <p:cBhvr>
                                        <p:cTn id="49" dur="550" decel="100000" fill="hold"/>
                                        <p:tgtEl>
                                          <p:spTgt spid="11"/>
                                        </p:tgtEl>
                                        <p:attrNameLst>
                                          <p:attrName>ppt_x</p:attrName>
                                        </p:attrNameLst>
                                      </p:cBhvr>
                                      <p:tavLst>
                                        <p:tav tm="0">
                                          <p:val>
                                            <p:strVal val="#ppt_x+0.025"/>
                                          </p:val>
                                        </p:tav>
                                        <p:tav tm="100000">
                                          <p:val>
                                            <p:strVal val="#ppt_x"/>
                                          </p:val>
                                        </p:tav>
                                      </p:tavLst>
                                    </p:anim>
                                    <p:anim calcmode="lin" valueType="num">
                                      <p:cBhvr>
                                        <p:cTn id="50" dur="550" decel="100000" fill="hold"/>
                                        <p:tgtEl>
                                          <p:spTgt spid="11"/>
                                        </p:tgtEl>
                                        <p:attrNameLst>
                                          <p:attrName>ppt_y</p:attrName>
                                        </p:attrNameLst>
                                      </p:cBhvr>
                                      <p:tavLst>
                                        <p:tav tm="0">
                                          <p:val>
                                            <p:strVal val="#ppt_y-0.035"/>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50"/>
                                        <p:tgtEl>
                                          <p:spTgt spid="12"/>
                                        </p:tgtEl>
                                      </p:cBhvr>
                                    </p:animEffect>
                                    <p:anim calcmode="lin" valueType="num">
                                      <p:cBhvr>
                                        <p:cTn id="54" dur="550" decel="100000" fill="hold"/>
                                        <p:tgtEl>
                                          <p:spTgt spid="12"/>
                                        </p:tgtEl>
                                        <p:attrNameLst>
                                          <p:attrName>ppt_x</p:attrName>
                                        </p:attrNameLst>
                                      </p:cBhvr>
                                      <p:tavLst>
                                        <p:tav tm="0">
                                          <p:val>
                                            <p:strVal val="#ppt_x+0.025"/>
                                          </p:val>
                                        </p:tav>
                                        <p:tav tm="100000">
                                          <p:val>
                                            <p:strVal val="#ppt_x"/>
                                          </p:val>
                                        </p:tav>
                                      </p:tavLst>
                                    </p:anim>
                                    <p:anim calcmode="lin" valueType="num">
                                      <p:cBhvr>
                                        <p:cTn id="55" dur="550" decel="100000" fill="hold"/>
                                        <p:tgtEl>
                                          <p:spTgt spid="12"/>
                                        </p:tgtEl>
                                        <p:attrNameLst>
                                          <p:attrName>ppt_y</p:attrName>
                                        </p:attrNameLst>
                                      </p:cBhvr>
                                      <p:tavLst>
                                        <p:tav tm="0">
                                          <p:val>
                                            <p:strVal val="#ppt_y-0.035"/>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50"/>
                                        <p:tgtEl>
                                          <p:spTgt spid="13"/>
                                        </p:tgtEl>
                                      </p:cBhvr>
                                    </p:animEffect>
                                    <p:anim calcmode="lin" valueType="num">
                                      <p:cBhvr>
                                        <p:cTn id="59" dur="550" decel="100000" fill="hold"/>
                                        <p:tgtEl>
                                          <p:spTgt spid="13"/>
                                        </p:tgtEl>
                                        <p:attrNameLst>
                                          <p:attrName>ppt_x</p:attrName>
                                        </p:attrNameLst>
                                      </p:cBhvr>
                                      <p:tavLst>
                                        <p:tav tm="0">
                                          <p:val>
                                            <p:strVal val="#ppt_x+0.025"/>
                                          </p:val>
                                        </p:tav>
                                        <p:tav tm="100000">
                                          <p:val>
                                            <p:strVal val="#ppt_x"/>
                                          </p:val>
                                        </p:tav>
                                      </p:tavLst>
                                    </p:anim>
                                    <p:anim calcmode="lin" valueType="num">
                                      <p:cBhvr>
                                        <p:cTn id="60" dur="550" decel="100000" fill="hold"/>
                                        <p:tgtEl>
                                          <p:spTgt spid="13"/>
                                        </p:tgtEl>
                                        <p:attrNameLst>
                                          <p:attrName>ppt_y</p:attrName>
                                        </p:attrNameLst>
                                      </p:cBhvr>
                                      <p:tavLst>
                                        <p:tav tm="0">
                                          <p:val>
                                            <p:strVal val="#ppt_y-0.035"/>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50"/>
                                        <p:tgtEl>
                                          <p:spTgt spid="14"/>
                                        </p:tgtEl>
                                      </p:cBhvr>
                                    </p:animEffect>
                                    <p:anim calcmode="lin" valueType="num">
                                      <p:cBhvr>
                                        <p:cTn id="66" dur="550" decel="100000" fill="hold"/>
                                        <p:tgtEl>
                                          <p:spTgt spid="14"/>
                                        </p:tgtEl>
                                        <p:attrNameLst>
                                          <p:attrName>ppt_x</p:attrName>
                                        </p:attrNameLst>
                                      </p:cBhvr>
                                      <p:tavLst>
                                        <p:tav tm="0">
                                          <p:val>
                                            <p:strVal val="#ppt_x-0.025"/>
                                          </p:val>
                                        </p:tav>
                                        <p:tav tm="100000">
                                          <p:val>
                                            <p:strVal val="#ppt_x"/>
                                          </p:val>
                                        </p:tav>
                                      </p:tavLst>
                                    </p:anim>
                                    <p:anim calcmode="lin" valueType="num">
                                      <p:cBhvr>
                                        <p:cTn id="67" dur="550" decel="100000" fill="hold"/>
                                        <p:tgtEl>
                                          <p:spTgt spid="14"/>
                                        </p:tgtEl>
                                        <p:attrNameLst>
                                          <p:attrName>ppt_y</p:attrName>
                                        </p:attrNameLst>
                                      </p:cBhvr>
                                      <p:tavLst>
                                        <p:tav tm="0">
                                          <p:val>
                                            <p:strVal val="#ppt_y-0.035"/>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50"/>
                                        <p:tgtEl>
                                          <p:spTgt spid="15"/>
                                        </p:tgtEl>
                                      </p:cBhvr>
                                    </p:animEffect>
                                    <p:anim calcmode="lin" valueType="num">
                                      <p:cBhvr>
                                        <p:cTn id="71" dur="550" decel="100000" fill="hold"/>
                                        <p:tgtEl>
                                          <p:spTgt spid="15"/>
                                        </p:tgtEl>
                                        <p:attrNameLst>
                                          <p:attrName>ppt_x</p:attrName>
                                        </p:attrNameLst>
                                      </p:cBhvr>
                                      <p:tavLst>
                                        <p:tav tm="0">
                                          <p:val>
                                            <p:strVal val="#ppt_x-0.025"/>
                                          </p:val>
                                        </p:tav>
                                        <p:tav tm="100000">
                                          <p:val>
                                            <p:strVal val="#ppt_x"/>
                                          </p:val>
                                        </p:tav>
                                      </p:tavLst>
                                    </p:anim>
                                    <p:anim calcmode="lin" valueType="num">
                                      <p:cBhvr>
                                        <p:cTn id="72" dur="550" decel="100000" fill="hold"/>
                                        <p:tgtEl>
                                          <p:spTgt spid="15"/>
                                        </p:tgtEl>
                                        <p:attrNameLst>
                                          <p:attrName>ppt_y</p:attrName>
                                        </p:attrNameLst>
                                      </p:cBhvr>
                                      <p:tavLst>
                                        <p:tav tm="0">
                                          <p:val>
                                            <p:strVal val="#ppt_y-0.035"/>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50"/>
                                        <p:tgtEl>
                                          <p:spTgt spid="16"/>
                                        </p:tgtEl>
                                      </p:cBhvr>
                                    </p:animEffect>
                                    <p:anim calcmode="lin" valueType="num">
                                      <p:cBhvr>
                                        <p:cTn id="76" dur="550" decel="100000" fill="hold"/>
                                        <p:tgtEl>
                                          <p:spTgt spid="16"/>
                                        </p:tgtEl>
                                        <p:attrNameLst>
                                          <p:attrName>ppt_x</p:attrName>
                                        </p:attrNameLst>
                                      </p:cBhvr>
                                      <p:tavLst>
                                        <p:tav tm="0">
                                          <p:val>
                                            <p:strVal val="#ppt_x-0.025"/>
                                          </p:val>
                                        </p:tav>
                                        <p:tav tm="100000">
                                          <p:val>
                                            <p:strVal val="#ppt_x"/>
                                          </p:val>
                                        </p:tav>
                                      </p:tavLst>
                                    </p:anim>
                                    <p:anim calcmode="lin" valueType="num">
                                      <p:cBhvr>
                                        <p:cTn id="77" dur="550" decel="100000" fill="hold"/>
                                        <p:tgtEl>
                                          <p:spTgt spid="16"/>
                                        </p:tgtEl>
                                        <p:attrNameLst>
                                          <p:attrName>ppt_y</p:attrName>
                                        </p:attrNameLst>
                                      </p:cBhvr>
                                      <p:tavLst>
                                        <p:tav tm="0">
                                          <p:val>
                                            <p:strVal val="#ppt_y-0.03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2" grpId="0" animBg="1"/>
      <p:bldP spid="13"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900" b="1" dirty="0">
                <a:solidFill>
                  <a:srgbClr val="4A2545"/>
                </a:solidFill>
                <a:latin typeface="Calibri" pitchFamily="34" charset="0"/>
                <a:ea typeface="Calibri" pitchFamily="34" charset="-122"/>
                <a:cs typeface="Calibri" pitchFamily="34" charset="-120"/>
              </a:rPr>
              <a:t>In lines 1–8 the speaker keeps saying “Remember me”. What changes from line 9?</a:t>
            </a:r>
            <a:endParaRPr lang="en-GB" sz="190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The speaker gives up on the lover, who is sure to forget.</a:t>
            </a:r>
            <a:endParaRPr lang="en-GB" sz="1600" dirty="0"/>
          </a:p>
        </p:txBody>
      </p:sp>
      <p:sp>
        <p:nvSpPr>
          <p:cNvPr id="6" name="Text 4"/>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The speaker allows the lover to forget, if remembering would make them sad.</a:t>
            </a:r>
            <a:endParaRPr lang="en-GB" sz="1600" dirty="0"/>
          </a:p>
        </p:txBody>
      </p:sp>
      <p:sp>
        <p:nvSpPr>
          <p:cNvPr id="7" name="Text 5"/>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The speaker comes back from the “silent land” to visit.</a:t>
            </a:r>
            <a:endParaRPr lang="en-GB" sz="1600" dirty="0"/>
          </a:p>
        </p:txBody>
      </p:sp>
      <p:sp>
        <p:nvSpPr>
          <p:cNvPr id="8" name="Text 6"/>
          <p:cNvSpPr txBox="1"/>
          <p:nvPr/>
        </p:nvSpPr>
        <p:spPr>
          <a:xfrm>
            <a:off x="658368" y="4160520"/>
            <a:ext cx="8028432" cy="365760"/>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A, B or C on your mini-whiteboard. Show me on three.</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42"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81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97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10" presetClass="entr" presetSubtype="0" fill="hold" grpId="0" nodeType="withEffect">
                                  <p:stCondLst>
                                    <p:cond delay="142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 answer</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900" b="1" dirty="0">
                <a:solidFill>
                  <a:srgbClr val="4A2545"/>
                </a:solidFill>
                <a:latin typeface="Calibri" pitchFamily="34" charset="0"/>
                <a:ea typeface="Calibri" pitchFamily="34" charset="-122"/>
                <a:cs typeface="Calibri" pitchFamily="34" charset="-120"/>
              </a:rPr>
              <a:t>In lines 1–8 the speaker keeps saying “Remember me”. What changes from line 9?</a:t>
            </a:r>
            <a:endParaRPr lang="en-GB" sz="190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The speaker gives up on the lover, who is sure to forget.</a:t>
            </a:r>
            <a:endParaRPr lang="en-GB" sz="1600" dirty="0"/>
          </a:p>
        </p:txBody>
      </p:sp>
      <p:sp>
        <p:nvSpPr>
          <p:cNvPr id="9" name="Answer before reveal"/>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The speaker allows the lover to forget, if remembering would make them sad.</a:t>
            </a:r>
            <a:endParaRPr lang="en-GB" sz="1600" dirty="0"/>
          </a:p>
        </p:txBody>
      </p:sp>
      <p:sp>
        <p:nvSpPr>
          <p:cNvPr id="6" name="Text 4"/>
          <p:cNvSpPr txBox="1"/>
          <p:nvPr/>
        </p:nvSpPr>
        <p:spPr>
          <a:xfrm>
            <a:off x="658368" y="2679192"/>
            <a:ext cx="8028432" cy="603504"/>
          </a:xfrm>
          <a:prstGeom prst="rect">
            <a:avLst/>
          </a:prstGeom>
          <a:solidFill>
            <a:srgbClr val="6E44A8"/>
          </a:solidFill>
          <a:ln w="9525">
            <a:solidFill>
              <a:srgbClr val="6E44A8"/>
            </a:solidFill>
          </a:ln>
        </p:spPr>
        <p:txBody>
          <a:bodyPr wrap="square" lIns="152400" tIns="50800" rIns="152400" bIns="50800" rtlCol="0" anchor="ctr"/>
          <a:lstStyle/>
          <a:p>
            <a:pPr indent="0" marL="0">
              <a:buNone/>
            </a:pPr>
            <a:r>
              <a:rPr lang="en-GB" sz="1600" b="1" dirty="0">
                <a:solidFill>
                  <a:srgbClr val="FFFFFF"/>
                </a:solidFill>
                <a:latin typeface="Calibri" pitchFamily="34" charset="0"/>
                <a:ea typeface="Calibri" pitchFamily="34" charset="-122"/>
                <a:cs typeface="Calibri" pitchFamily="34" charset="-120"/>
              </a:rPr>
              <a:t>B. The speaker allows the lover to forget, if remembering would make them sad.</a:t>
            </a:r>
            <a:endParaRPr lang="en-GB" sz="1600" dirty="0"/>
          </a:p>
        </p:txBody>
      </p:sp>
      <p:sp>
        <p:nvSpPr>
          <p:cNvPr id="7" name="Text 5"/>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The speaker comes back from the “silent land” to visit.</a:t>
            </a:r>
            <a:endParaRPr lang="en-GB" sz="1600" dirty="0"/>
          </a:p>
        </p:txBody>
      </p:sp>
      <p:sp>
        <p:nvSpPr>
          <p:cNvPr id="8" name="Text 6"/>
          <p:cNvSpPr txBox="1"/>
          <p:nvPr/>
        </p:nvSpPr>
        <p:spPr>
          <a:xfrm>
            <a:off x="658368" y="4114800"/>
            <a:ext cx="8028432" cy="502920"/>
          </a:xfrm>
          <a:prstGeom prst="rect">
            <a:avLst/>
          </a:prstGeom>
          <a:noFill/>
          <a:ln/>
        </p:spPr>
        <p:txBody>
          <a:bodyPr wrap="square" lIns="0" tIns="0" rIns="0" bIns="0" rtlCol="0" anchor="t"/>
          <a:lstStyle/>
          <a:p>
            <a:pPr indent="0" marL="0">
              <a:buNone/>
            </a:pPr>
            <a:r>
              <a:rPr lang="en-GB" sz="1300" b="1" dirty="0">
                <a:solidFill>
                  <a:srgbClr val="6E44A8"/>
                </a:solidFill>
                <a:latin typeface="Calibri" pitchFamily="34" charset="0"/>
                <a:ea typeface="Calibri" pitchFamily="34" charset="-122"/>
                <a:cs typeface="Calibri" pitchFamily="34" charset="-120"/>
              </a:rPr>
              <a:t>After “Yet” the speaker says “do not grieve” and that it is “Better by far you should forget and smile”, so the commands become permission.</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650"/>
                                        <p:tgtEl>
                                          <p:spTgt spid="6"/>
                                        </p:tgtEl>
                                      </p:cBhvr>
                                    </p:animEffect>
                                  </p:childTnLst>
                                </p:cTn>
                              </p:par>
                              <p:par>
                                <p:cTn id="8" presetID="22" presetClass="entr" presetSubtype="8" fill="hold" grpId="0"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8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Your task</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Text 2"/>
          <p:cNvSpPr txBox="1"/>
          <p:nvPr/>
        </p:nvSpPr>
        <p:spPr>
          <a:xfrm>
            <a:off x="658368" y="1024128"/>
            <a:ext cx="8028432" cy="841248"/>
          </a:xfrm>
          <a:prstGeom prst="rect">
            <a:avLst/>
          </a:prstGeom>
          <a:solidFill>
            <a:srgbClr val="4A2545"/>
          </a:solidFill>
          <a:ln/>
        </p:spPr>
        <p:txBody>
          <a:bodyPr wrap="square" lIns="177800" tIns="76200" rIns="177800" bIns="76200" rtlCol="0" anchor="ctr"/>
          <a:lstStyle/>
          <a:p>
            <a:pPr indent="0" marL="0">
              <a:buNone/>
            </a:pPr>
            <a:r>
              <a:rPr lang="en-GB" sz="1900" b="1" dirty="0">
                <a:solidFill>
                  <a:srgbClr val="FFFFFF"/>
                </a:solidFill>
                <a:latin typeface="Calibri" pitchFamily="34" charset="0"/>
                <a:ea typeface="Calibri" pitchFamily="34" charset="-122"/>
                <a:cs typeface="Calibri" pitchFamily="34" charset="-120"/>
              </a:rPr>
              <a:t>In ‘Remember’, how does the poet present the speaker’s feelings about being remembered?</a:t>
            </a:r>
            <a:endParaRPr lang="en-GB" sz="1900" dirty="0"/>
          </a:p>
        </p:txBody>
      </p:sp>
      <p:sp>
        <p:nvSpPr>
          <p:cNvPr id="5" name="Shape 3"/>
          <p:cNvSpPr/>
          <p:nvPr/>
        </p:nvSpPr>
        <p:spPr>
          <a:xfrm>
            <a:off x="658368" y="2057400"/>
            <a:ext cx="2554224" cy="2011680"/>
          </a:xfrm>
          <a:prstGeom prst="rect">
            <a:avLst/>
          </a:prstGeom>
          <a:solidFill>
            <a:srgbClr val="F3F0F8"/>
          </a:solidFill>
          <a:ln w="9525">
            <a:solidFill>
              <a:srgbClr val="DDD3E6"/>
            </a:solidFill>
            <a:prstDash val="solid"/>
          </a:ln>
        </p:spPr>
      </p:sp>
      <p:sp>
        <p:nvSpPr>
          <p:cNvPr id="6" name="Text 4"/>
          <p:cNvSpPr txBox="1"/>
          <p:nvPr/>
        </p:nvSpPr>
        <p:spPr>
          <a:xfrm>
            <a:off x="795528"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Securing</a:t>
            </a:r>
            <a:endParaRPr lang="en-GB" sz="1200" dirty="0"/>
          </a:p>
        </p:txBody>
      </p:sp>
      <p:sp>
        <p:nvSpPr>
          <p:cNvPr id="7" name="Text 5"/>
          <p:cNvSpPr txBox="1"/>
          <p:nvPr/>
        </p:nvSpPr>
        <p:spPr>
          <a:xfrm>
            <a:off x="795528"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a 4</a:t>
            </a:r>
            <a:endParaRPr lang="en-GB" sz="1050" dirty="0"/>
          </a:p>
        </p:txBody>
      </p:sp>
      <p:sp>
        <p:nvSpPr>
          <p:cNvPr id="8" name="Text 6"/>
          <p:cNvSpPr txBox="1"/>
          <p:nvPr/>
        </p:nvSpPr>
        <p:spPr>
          <a:xfrm>
            <a:off x="795528" y="2825496"/>
            <a:ext cx="2279904" cy="1152144"/>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Word bank, a choice of quotations, a worked example and sentence starters.</a:t>
            </a:r>
            <a:endParaRPr lang="en-GB" sz="1400" dirty="0"/>
          </a:p>
        </p:txBody>
      </p:sp>
      <p:sp>
        <p:nvSpPr>
          <p:cNvPr id="9" name="Shape 7"/>
          <p:cNvSpPr/>
          <p:nvPr/>
        </p:nvSpPr>
        <p:spPr>
          <a:xfrm>
            <a:off x="3395472" y="2057400"/>
            <a:ext cx="2554224" cy="2011680"/>
          </a:xfrm>
          <a:prstGeom prst="rect">
            <a:avLst/>
          </a:prstGeom>
          <a:solidFill>
            <a:srgbClr val="F3F0F8"/>
          </a:solidFill>
          <a:ln w="9525">
            <a:solidFill>
              <a:srgbClr val="DDD3E6"/>
            </a:solidFill>
            <a:prstDash val="solid"/>
          </a:ln>
        </p:spPr>
      </p:sp>
      <p:sp>
        <p:nvSpPr>
          <p:cNvPr id="10" name="Text 8"/>
          <p:cNvSpPr txBox="1"/>
          <p:nvPr/>
        </p:nvSpPr>
        <p:spPr>
          <a:xfrm>
            <a:off x="3532632"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Strengthening</a:t>
            </a:r>
            <a:endParaRPr lang="en-GB" sz="1200" dirty="0"/>
          </a:p>
        </p:txBody>
      </p:sp>
      <p:sp>
        <p:nvSpPr>
          <p:cNvPr id="11" name="Text 9"/>
          <p:cNvSpPr txBox="1"/>
          <p:nvPr/>
        </p:nvSpPr>
        <p:spPr>
          <a:xfrm>
            <a:off x="3532632"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5 to 6</a:t>
            </a:r>
            <a:endParaRPr lang="en-GB" sz="1050" dirty="0"/>
          </a:p>
        </p:txBody>
      </p:sp>
      <p:sp>
        <p:nvSpPr>
          <p:cNvPr id="12" name="Text 10"/>
          <p:cNvSpPr txBox="1"/>
          <p:nvPr/>
        </p:nvSpPr>
        <p:spPr>
          <a:xfrm>
            <a:off x="3532632" y="2825496"/>
            <a:ext cx="2279904" cy="1152144"/>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Prompts for What, How and Why, a paragraph planner and a success checklist.</a:t>
            </a:r>
            <a:endParaRPr lang="en-GB" sz="1400" dirty="0"/>
          </a:p>
        </p:txBody>
      </p:sp>
      <p:sp>
        <p:nvSpPr>
          <p:cNvPr id="13" name="Shape 11"/>
          <p:cNvSpPr/>
          <p:nvPr/>
        </p:nvSpPr>
        <p:spPr>
          <a:xfrm>
            <a:off x="6132576" y="2057400"/>
            <a:ext cx="2554224" cy="2011680"/>
          </a:xfrm>
          <a:prstGeom prst="rect">
            <a:avLst/>
          </a:prstGeom>
          <a:solidFill>
            <a:srgbClr val="F3F0F8"/>
          </a:solidFill>
          <a:ln w="9525">
            <a:solidFill>
              <a:srgbClr val="DDD3E6"/>
            </a:solidFill>
            <a:prstDash val="solid"/>
          </a:ln>
        </p:spPr>
      </p:sp>
      <p:sp>
        <p:nvSpPr>
          <p:cNvPr id="14" name="Text 12"/>
          <p:cNvSpPr txBox="1"/>
          <p:nvPr/>
        </p:nvSpPr>
        <p:spPr>
          <a:xfrm>
            <a:off x="6269736"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Soaring</a:t>
            </a:r>
            <a:endParaRPr lang="en-GB" sz="1200" dirty="0"/>
          </a:p>
        </p:txBody>
      </p:sp>
      <p:sp>
        <p:nvSpPr>
          <p:cNvPr id="15" name="Text 13"/>
          <p:cNvSpPr txBox="1"/>
          <p:nvPr/>
        </p:nvSpPr>
        <p:spPr>
          <a:xfrm>
            <a:off x="6269736"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7 to 9</a:t>
            </a:r>
            <a:endParaRPr lang="en-GB" sz="1050" dirty="0"/>
          </a:p>
        </p:txBody>
      </p:sp>
      <p:sp>
        <p:nvSpPr>
          <p:cNvPr id="16" name="Text 14"/>
          <p:cNvSpPr txBox="1"/>
          <p:nvPr/>
        </p:nvSpPr>
        <p:spPr>
          <a:xfrm>
            <a:off x="6269736" y="2825496"/>
            <a:ext cx="2279904" cy="1152144"/>
          </a:xfrm>
          <a:prstGeom prst="rect">
            <a:avLst/>
          </a:prstGeom>
          <a:noFill/>
          <a:ln/>
        </p:spPr>
        <p:txBody>
          <a:bodyPr wrap="square" lIns="0" tIns="0" rIns="0" bIns="0" rtlCol="0" anchor="t"/>
          <a:lstStyle/>
          <a:p>
            <a:pPr indent="0" marL="0">
              <a:buNone/>
            </a:pPr>
            <a:r>
              <a:rPr lang="en-GB" sz="1350" dirty="0">
                <a:solidFill>
                  <a:srgbClr val="21122B"/>
                </a:solidFill>
                <a:latin typeface="Calibri" pitchFamily="34" charset="0"/>
                <a:ea typeface="Calibri" pitchFamily="34" charset="-122"/>
                <a:cs typeface="Calibri" pitchFamily="34" charset="-120"/>
              </a:rPr>
              <a:t>Argue: The speaker of ‘Remember’ is more selfless than selfish. How far do you agree?</a:t>
            </a:r>
            <a:endParaRPr lang="en-GB" sz="1350" dirty="0"/>
          </a:p>
        </p:txBody>
      </p:sp>
      <p:sp>
        <p:nvSpPr>
          <p:cNvPr id="17" name="Text 15"/>
          <p:cNvSpPr txBox="1"/>
          <p:nvPr/>
        </p:nvSpPr>
        <p:spPr>
          <a:xfrm>
            <a:off x="658368" y="4160520"/>
            <a:ext cx="8028432" cy="347472"/>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in your book. Finished early? Move up a level and write a second paragraph.</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42"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anim calcmode="lin" valueType="num">
                                      <p:cBhvr>
                                        <p:cTn id="11" dur="500" decel="100000" fill="hold"/>
                                        <p:tgtEl>
                                          <p:spTgt spid="5"/>
                                        </p:tgtEl>
                                        <p:attrNameLst>
                                          <p:attrName>ppt_x</p:attrName>
                                        </p:attrNameLst>
                                      </p:cBhvr>
                                      <p:tavLst>
                                        <p:tav tm="0">
                                          <p:val>
                                            <p:strVal val="#ppt_x"/>
                                          </p:val>
                                        </p:tav>
                                        <p:tav tm="100000">
                                          <p:val>
                                            <p:strVal val="#ppt_x"/>
                                          </p:val>
                                        </p:tav>
                                      </p:tavLst>
                                    </p:anim>
                                    <p:anim calcmode="lin" valueType="num">
                                      <p:cBhvr>
                                        <p:cTn id="12" dur="50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6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decel="100000" fill="hold"/>
                                        <p:tgtEl>
                                          <p:spTgt spid="6"/>
                                        </p:tgtEl>
                                        <p:attrNameLst>
                                          <p:attrName>ppt_x</p:attrName>
                                        </p:attrNameLst>
                                      </p:cBhvr>
                                      <p:tavLst>
                                        <p:tav tm="0">
                                          <p:val>
                                            <p:strVal val="#ppt_x"/>
                                          </p:val>
                                        </p:tav>
                                        <p:tav tm="100000">
                                          <p:val>
                                            <p:strVal val="#ppt_x"/>
                                          </p:val>
                                        </p:tav>
                                      </p:tavLst>
                                    </p:anim>
                                    <p:anim calcmode="lin" valueType="num">
                                      <p:cBhvr>
                                        <p:cTn id="17" dur="50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6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decel="100000" fill="hold"/>
                                        <p:tgtEl>
                                          <p:spTgt spid="7"/>
                                        </p:tgtEl>
                                        <p:attrNameLst>
                                          <p:attrName>ppt_x</p:attrName>
                                        </p:attrNameLst>
                                      </p:cBhvr>
                                      <p:tavLst>
                                        <p:tav tm="0">
                                          <p:val>
                                            <p:strVal val="#ppt_x"/>
                                          </p:val>
                                        </p:tav>
                                        <p:tav tm="100000">
                                          <p:val>
                                            <p:strVal val="#ppt_x"/>
                                          </p:val>
                                        </p:tav>
                                      </p:tavLst>
                                    </p:anim>
                                    <p:anim calcmode="lin" valueType="num">
                                      <p:cBhvr>
                                        <p:cTn id="22" dur="500" decel="100000" fill="hold"/>
                                        <p:tgtEl>
                                          <p:spTgt spid="7"/>
                                        </p:tgtEl>
                                        <p:attrNameLst>
                                          <p:attrName>ppt_y</p:attrName>
                                        </p:attrNameLst>
                                      </p:cBhvr>
                                      <p:tavLst>
                                        <p:tav tm="0">
                                          <p:val>
                                            <p:strVal val="#ppt_y+0.025"/>
                                          </p:val>
                                        </p:tav>
                                        <p:tav tm="100000">
                                          <p:val>
                                            <p:strVal val="#ppt_y"/>
                                          </p:val>
                                        </p:tav>
                                      </p:tavLst>
                                    </p:anim>
                                  </p:childTnLst>
                                </p:cTn>
                              </p:par>
                              <p:par>
                                <p:cTn id="23" presetID="42" presetClass="entr" presetSubtype="0" fill="hold" grpId="0" nodeType="withEffect">
                                  <p:stCondLst>
                                    <p:cond delay="6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decel="100000" fill="hold"/>
                                        <p:tgtEl>
                                          <p:spTgt spid="8"/>
                                        </p:tgtEl>
                                        <p:attrNameLst>
                                          <p:attrName>ppt_x</p:attrName>
                                        </p:attrNameLst>
                                      </p:cBhvr>
                                      <p:tavLst>
                                        <p:tav tm="0">
                                          <p:val>
                                            <p:strVal val="#ppt_x"/>
                                          </p:val>
                                        </p:tav>
                                        <p:tav tm="100000">
                                          <p:val>
                                            <p:strVal val="#ppt_x"/>
                                          </p:val>
                                        </p:tav>
                                      </p:tavLst>
                                    </p:anim>
                                    <p:anim calcmode="lin" valueType="num">
                                      <p:cBhvr>
                                        <p:cTn id="27" dur="500" decel="100000" fill="hold"/>
                                        <p:tgtEl>
                                          <p:spTgt spid="8"/>
                                        </p:tgtEl>
                                        <p:attrNameLst>
                                          <p:attrName>ppt_y</p:attrName>
                                        </p:attrNameLst>
                                      </p:cBhvr>
                                      <p:tavLst>
                                        <p:tav tm="0">
                                          <p:val>
                                            <p:strVal val="#ppt_y+0.025"/>
                                          </p:val>
                                        </p:tav>
                                        <p:tav tm="100000">
                                          <p:val>
                                            <p:strVal val="#ppt_y"/>
                                          </p:val>
                                        </p:tav>
                                      </p:tavLst>
                                    </p:anim>
                                  </p:childTnLst>
                                </p:cTn>
                              </p:par>
                              <p:par>
                                <p:cTn id="28" presetID="42" presetClass="entr" presetSubtype="0" fill="hold" grpId="0" nodeType="withEffect">
                                  <p:stCondLst>
                                    <p:cond delay="83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anim calcmode="lin" valueType="num">
                                      <p:cBhvr>
                                        <p:cTn id="31" dur="500" decel="100000" fill="hold"/>
                                        <p:tgtEl>
                                          <p:spTgt spid="9"/>
                                        </p:tgtEl>
                                        <p:attrNameLst>
                                          <p:attrName>ppt_x</p:attrName>
                                        </p:attrNameLst>
                                      </p:cBhvr>
                                      <p:tavLst>
                                        <p:tav tm="0">
                                          <p:val>
                                            <p:strVal val="#ppt_x"/>
                                          </p:val>
                                        </p:tav>
                                        <p:tav tm="100000">
                                          <p:val>
                                            <p:strVal val="#ppt_x"/>
                                          </p:val>
                                        </p:tav>
                                      </p:tavLst>
                                    </p:anim>
                                    <p:anim calcmode="lin" valueType="num">
                                      <p:cBhvr>
                                        <p:cTn id="32" dur="500" decel="100000" fill="hold"/>
                                        <p:tgtEl>
                                          <p:spTgt spid="9"/>
                                        </p:tgtEl>
                                        <p:attrNameLst>
                                          <p:attrName>ppt_y</p:attrName>
                                        </p:attrNameLst>
                                      </p:cBhvr>
                                      <p:tavLst>
                                        <p:tav tm="0">
                                          <p:val>
                                            <p:strVal val="#ppt_y+0.025"/>
                                          </p:val>
                                        </p:tav>
                                        <p:tav tm="100000">
                                          <p:val>
                                            <p:strVal val="#ppt_y"/>
                                          </p:val>
                                        </p:tav>
                                      </p:tavLst>
                                    </p:anim>
                                  </p:childTnLst>
                                </p:cTn>
                              </p:par>
                              <p:par>
                                <p:cTn id="33" presetID="42" presetClass="entr" presetSubtype="0" fill="hold" grpId="0" nodeType="withEffect">
                                  <p:stCondLst>
                                    <p:cond delay="83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anim calcmode="lin" valueType="num">
                                      <p:cBhvr>
                                        <p:cTn id="36" dur="500" decel="100000" fill="hold"/>
                                        <p:tgtEl>
                                          <p:spTgt spid="10"/>
                                        </p:tgtEl>
                                        <p:attrNameLst>
                                          <p:attrName>ppt_x</p:attrName>
                                        </p:attrNameLst>
                                      </p:cBhvr>
                                      <p:tavLst>
                                        <p:tav tm="0">
                                          <p:val>
                                            <p:strVal val="#ppt_x"/>
                                          </p:val>
                                        </p:tav>
                                        <p:tav tm="100000">
                                          <p:val>
                                            <p:strVal val="#ppt_x"/>
                                          </p:val>
                                        </p:tav>
                                      </p:tavLst>
                                    </p:anim>
                                    <p:anim calcmode="lin" valueType="num">
                                      <p:cBhvr>
                                        <p:cTn id="37" dur="500" decel="100000" fill="hold"/>
                                        <p:tgtEl>
                                          <p:spTgt spid="10"/>
                                        </p:tgtEl>
                                        <p:attrNameLst>
                                          <p:attrName>ppt_y</p:attrName>
                                        </p:attrNameLst>
                                      </p:cBhvr>
                                      <p:tavLst>
                                        <p:tav tm="0">
                                          <p:val>
                                            <p:strVal val="#ppt_y+0.025"/>
                                          </p:val>
                                        </p:tav>
                                        <p:tav tm="100000">
                                          <p:val>
                                            <p:strVal val="#ppt_y"/>
                                          </p:val>
                                        </p:tav>
                                      </p:tavLst>
                                    </p:anim>
                                  </p:childTnLst>
                                </p:cTn>
                              </p:par>
                              <p:par>
                                <p:cTn id="38" presetID="42" presetClass="entr" presetSubtype="0" fill="hold" grpId="0" nodeType="withEffect">
                                  <p:stCondLst>
                                    <p:cond delay="83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anim calcmode="lin" valueType="num">
                                      <p:cBhvr>
                                        <p:cTn id="41" dur="500" decel="100000" fill="hold"/>
                                        <p:tgtEl>
                                          <p:spTgt spid="11"/>
                                        </p:tgtEl>
                                        <p:attrNameLst>
                                          <p:attrName>ppt_x</p:attrName>
                                        </p:attrNameLst>
                                      </p:cBhvr>
                                      <p:tavLst>
                                        <p:tav tm="0">
                                          <p:val>
                                            <p:strVal val="#ppt_x"/>
                                          </p:val>
                                        </p:tav>
                                        <p:tav tm="100000">
                                          <p:val>
                                            <p:strVal val="#ppt_x"/>
                                          </p:val>
                                        </p:tav>
                                      </p:tavLst>
                                    </p:anim>
                                    <p:anim calcmode="lin" valueType="num">
                                      <p:cBhvr>
                                        <p:cTn id="42" dur="500" decel="100000" fill="hold"/>
                                        <p:tgtEl>
                                          <p:spTgt spid="11"/>
                                        </p:tgtEl>
                                        <p:attrNameLst>
                                          <p:attrName>ppt_y</p:attrName>
                                        </p:attrNameLst>
                                      </p:cBhvr>
                                      <p:tavLst>
                                        <p:tav tm="0">
                                          <p:val>
                                            <p:strVal val="#ppt_y+0.025"/>
                                          </p:val>
                                        </p:tav>
                                        <p:tav tm="100000">
                                          <p:val>
                                            <p:strVal val="#ppt_y"/>
                                          </p:val>
                                        </p:tav>
                                      </p:tavLst>
                                    </p:anim>
                                  </p:childTnLst>
                                </p:cTn>
                              </p:par>
                              <p:par>
                                <p:cTn id="43" presetID="42" presetClass="entr" presetSubtype="0" fill="hold" grpId="0" nodeType="withEffect">
                                  <p:stCondLst>
                                    <p:cond delay="83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anim calcmode="lin" valueType="num">
                                      <p:cBhvr>
                                        <p:cTn id="46" dur="500" decel="100000" fill="hold"/>
                                        <p:tgtEl>
                                          <p:spTgt spid="12"/>
                                        </p:tgtEl>
                                        <p:attrNameLst>
                                          <p:attrName>ppt_x</p:attrName>
                                        </p:attrNameLst>
                                      </p:cBhvr>
                                      <p:tavLst>
                                        <p:tav tm="0">
                                          <p:val>
                                            <p:strVal val="#ppt_x"/>
                                          </p:val>
                                        </p:tav>
                                        <p:tav tm="100000">
                                          <p:val>
                                            <p:strVal val="#ppt_x"/>
                                          </p:val>
                                        </p:tav>
                                      </p:tavLst>
                                    </p:anim>
                                    <p:anim calcmode="lin" valueType="num">
                                      <p:cBhvr>
                                        <p:cTn id="47" dur="500" decel="100000" fill="hold"/>
                                        <p:tgtEl>
                                          <p:spTgt spid="12"/>
                                        </p:tgtEl>
                                        <p:attrNameLst>
                                          <p:attrName>ppt_y</p:attrName>
                                        </p:attrNameLst>
                                      </p:cBhvr>
                                      <p:tavLst>
                                        <p:tav tm="0">
                                          <p:val>
                                            <p:strVal val="#ppt_y+0.025"/>
                                          </p:val>
                                        </p:tav>
                                        <p:tav tm="100000">
                                          <p:val>
                                            <p:strVal val="#ppt_y"/>
                                          </p:val>
                                        </p:tav>
                                      </p:tavLst>
                                    </p:anim>
                                  </p:childTnLst>
                                </p:cTn>
                              </p:par>
                              <p:par>
                                <p:cTn id="48" presetID="42" presetClass="entr" presetSubtype="0" fill="hold" grpId="0" nodeType="withEffect">
                                  <p:stCondLst>
                                    <p:cond delay="101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anim calcmode="lin" valueType="num">
                                      <p:cBhvr>
                                        <p:cTn id="51" dur="500" decel="100000" fill="hold"/>
                                        <p:tgtEl>
                                          <p:spTgt spid="13"/>
                                        </p:tgtEl>
                                        <p:attrNameLst>
                                          <p:attrName>ppt_x</p:attrName>
                                        </p:attrNameLst>
                                      </p:cBhvr>
                                      <p:tavLst>
                                        <p:tav tm="0">
                                          <p:val>
                                            <p:strVal val="#ppt_x"/>
                                          </p:val>
                                        </p:tav>
                                        <p:tav tm="100000">
                                          <p:val>
                                            <p:strVal val="#ppt_x"/>
                                          </p:val>
                                        </p:tav>
                                      </p:tavLst>
                                    </p:anim>
                                    <p:anim calcmode="lin" valueType="num">
                                      <p:cBhvr>
                                        <p:cTn id="52" dur="500" decel="100000" fill="hold"/>
                                        <p:tgtEl>
                                          <p:spTgt spid="13"/>
                                        </p:tgtEl>
                                        <p:attrNameLst>
                                          <p:attrName>ppt_y</p:attrName>
                                        </p:attrNameLst>
                                      </p:cBhvr>
                                      <p:tavLst>
                                        <p:tav tm="0">
                                          <p:val>
                                            <p:strVal val="#ppt_y+0.025"/>
                                          </p:val>
                                        </p:tav>
                                        <p:tav tm="100000">
                                          <p:val>
                                            <p:strVal val="#ppt_y"/>
                                          </p:val>
                                        </p:tav>
                                      </p:tavLst>
                                    </p:anim>
                                  </p:childTnLst>
                                </p:cTn>
                              </p:par>
                              <p:par>
                                <p:cTn id="53" presetID="42" presetClass="entr" presetSubtype="0" fill="hold" grpId="0" nodeType="withEffect">
                                  <p:stCondLst>
                                    <p:cond delay="101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anim calcmode="lin" valueType="num">
                                      <p:cBhvr>
                                        <p:cTn id="56" dur="500" decel="100000" fill="hold"/>
                                        <p:tgtEl>
                                          <p:spTgt spid="14"/>
                                        </p:tgtEl>
                                        <p:attrNameLst>
                                          <p:attrName>ppt_x</p:attrName>
                                        </p:attrNameLst>
                                      </p:cBhvr>
                                      <p:tavLst>
                                        <p:tav tm="0">
                                          <p:val>
                                            <p:strVal val="#ppt_x"/>
                                          </p:val>
                                        </p:tav>
                                        <p:tav tm="100000">
                                          <p:val>
                                            <p:strVal val="#ppt_x"/>
                                          </p:val>
                                        </p:tav>
                                      </p:tavLst>
                                    </p:anim>
                                    <p:anim calcmode="lin" valueType="num">
                                      <p:cBhvr>
                                        <p:cTn id="57" dur="500" decel="100000" fill="hold"/>
                                        <p:tgtEl>
                                          <p:spTgt spid="14"/>
                                        </p:tgtEl>
                                        <p:attrNameLst>
                                          <p:attrName>ppt_y</p:attrName>
                                        </p:attrNameLst>
                                      </p:cBhvr>
                                      <p:tavLst>
                                        <p:tav tm="0">
                                          <p:val>
                                            <p:strVal val="#ppt_y+0.025"/>
                                          </p:val>
                                        </p:tav>
                                        <p:tav tm="100000">
                                          <p:val>
                                            <p:strVal val="#ppt_y"/>
                                          </p:val>
                                        </p:tav>
                                      </p:tavLst>
                                    </p:anim>
                                  </p:childTnLst>
                                </p:cTn>
                              </p:par>
                              <p:par>
                                <p:cTn id="58" presetID="42" presetClass="entr" presetSubtype="0" fill="hold" grpId="0" nodeType="withEffect">
                                  <p:stCondLst>
                                    <p:cond delay="101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anim calcmode="lin" valueType="num">
                                      <p:cBhvr>
                                        <p:cTn id="61" dur="500" decel="100000" fill="hold"/>
                                        <p:tgtEl>
                                          <p:spTgt spid="15"/>
                                        </p:tgtEl>
                                        <p:attrNameLst>
                                          <p:attrName>ppt_x</p:attrName>
                                        </p:attrNameLst>
                                      </p:cBhvr>
                                      <p:tavLst>
                                        <p:tav tm="0">
                                          <p:val>
                                            <p:strVal val="#ppt_x"/>
                                          </p:val>
                                        </p:tav>
                                        <p:tav tm="100000">
                                          <p:val>
                                            <p:strVal val="#ppt_x"/>
                                          </p:val>
                                        </p:tav>
                                      </p:tavLst>
                                    </p:anim>
                                    <p:anim calcmode="lin" valueType="num">
                                      <p:cBhvr>
                                        <p:cTn id="62" dur="500" decel="100000" fill="hold"/>
                                        <p:tgtEl>
                                          <p:spTgt spid="15"/>
                                        </p:tgtEl>
                                        <p:attrNameLst>
                                          <p:attrName>ppt_y</p:attrName>
                                        </p:attrNameLst>
                                      </p:cBhvr>
                                      <p:tavLst>
                                        <p:tav tm="0">
                                          <p:val>
                                            <p:strVal val="#ppt_y+0.025"/>
                                          </p:val>
                                        </p:tav>
                                        <p:tav tm="100000">
                                          <p:val>
                                            <p:strVal val="#ppt_y"/>
                                          </p:val>
                                        </p:tav>
                                      </p:tavLst>
                                    </p:anim>
                                  </p:childTnLst>
                                </p:cTn>
                              </p:par>
                              <p:par>
                                <p:cTn id="63" presetID="42" presetClass="entr" presetSubtype="0" fill="hold" grpId="0" nodeType="withEffect">
                                  <p:stCondLst>
                                    <p:cond delay="101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anim calcmode="lin" valueType="num">
                                      <p:cBhvr>
                                        <p:cTn id="66" dur="500" decel="100000" fill="hold"/>
                                        <p:tgtEl>
                                          <p:spTgt spid="16"/>
                                        </p:tgtEl>
                                        <p:attrNameLst>
                                          <p:attrName>ppt_x</p:attrName>
                                        </p:attrNameLst>
                                      </p:cBhvr>
                                      <p:tavLst>
                                        <p:tav tm="0">
                                          <p:val>
                                            <p:strVal val="#ppt_x"/>
                                          </p:val>
                                        </p:tav>
                                        <p:tav tm="100000">
                                          <p:val>
                                            <p:strVal val="#ppt_x"/>
                                          </p:val>
                                        </p:tav>
                                      </p:tavLst>
                                    </p:anim>
                                    <p:anim calcmode="lin" valueType="num">
                                      <p:cBhvr>
                                        <p:cTn id="67" dur="500" decel="100000" fill="hold"/>
                                        <p:tgtEl>
                                          <p:spTgt spid="16"/>
                                        </p:tgtEl>
                                        <p:attrNameLst>
                                          <p:attrName>ppt_y</p:attrName>
                                        </p:attrNameLst>
                                      </p:cBhvr>
                                      <p:tavLst>
                                        <p:tav tm="0">
                                          <p:val>
                                            <p:strVal val="#ppt_y+0.025"/>
                                          </p:val>
                                        </p:tav>
                                        <p:tav tm="100000">
                                          <p:val>
                                            <p:strVal val="#ppt_y"/>
                                          </p:val>
                                        </p:tav>
                                      </p:tavLst>
                                    </p:anim>
                                  </p:childTnLst>
                                </p:cTn>
                              </p:par>
                              <p:par>
                                <p:cTn id="68" presetID="10" presetClass="entr" presetSubtype="0" fill="hold" grpId="0" nodeType="withEffect">
                                  <p:stCondLst>
                                    <p:cond delay="151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4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P spid="11" grpId="0" animBg="1"/>
      <p:bldP spid="12" grpId="0" animBg="1"/>
      <p:bldP spid="14" grpId="0" animBg="1"/>
      <p:bldP spid="15" grpId="0" animBg="1"/>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Model paragraph</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Shape 2"/>
          <p:cNvSpPr/>
          <p:nvPr/>
        </p:nvSpPr>
        <p:spPr>
          <a:xfrm>
            <a:off x="658368" y="1051560"/>
            <a:ext cx="8028432" cy="640080"/>
          </a:xfrm>
          <a:prstGeom prst="rect">
            <a:avLst/>
          </a:prstGeom>
          <a:solidFill>
            <a:srgbClr val="F3F0F8"/>
          </a:solidFill>
          <a:ln w="9525">
            <a:solidFill>
              <a:srgbClr val="DDD3E6"/>
            </a:solidFill>
            <a:prstDash val="solid"/>
          </a:ln>
        </p:spPr>
      </p:sp>
      <p:sp>
        <p:nvSpPr>
          <p:cNvPr id="5" name="Text 3"/>
          <p:cNvSpPr txBox="1"/>
          <p:nvPr/>
        </p:nvSpPr>
        <p:spPr>
          <a:xfrm>
            <a:off x="768096" y="114300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What</a:t>
            </a:r>
            <a:endParaRPr lang="en-GB" sz="1200" dirty="0"/>
          </a:p>
        </p:txBody>
      </p:sp>
      <p:sp>
        <p:nvSpPr>
          <p:cNvPr id="6" name="Text 4"/>
          <p:cNvSpPr txBox="1"/>
          <p:nvPr/>
        </p:nvSpPr>
        <p:spPr>
          <a:xfrm>
            <a:off x="1527048" y="1088136"/>
            <a:ext cx="7068312" cy="566928"/>
          </a:xfrm>
          <a:prstGeom prst="rect">
            <a:avLst/>
          </a:prstGeom>
          <a:noFill/>
          <a:ln/>
        </p:spPr>
        <p:txBody>
          <a:bodyPr wrap="square" lIns="508" tIns="508" rIns="508" bIns="508" rtlCol="0" anchor="ctr"/>
          <a:lstStyle/>
          <a:p>
            <a:pPr indent="0" marL="0">
              <a:buNone/>
            </a:pPr>
            <a:r>
              <a:rPr lang="en-GB" sz="1400" dirty="0">
                <a:solidFill>
                  <a:srgbClr val="21122B"/>
                </a:solidFill>
                <a:latin typeface="Calibri" pitchFamily="34" charset="0"/>
                <a:ea typeface="Calibri" pitchFamily="34" charset="-122"/>
                <a:cs typeface="Calibri" pitchFamily="34" charset="-120"/>
              </a:rPr>
              <a:t>In ‘Remember’, the poet presents a speaker whose wish to be remembered changes into a wish for the lover to be happy.</a:t>
            </a:r>
            <a:endParaRPr lang="en-GB" sz="1400" dirty="0"/>
          </a:p>
        </p:txBody>
      </p:sp>
      <p:sp>
        <p:nvSpPr>
          <p:cNvPr id="7" name="Shape 5"/>
          <p:cNvSpPr/>
          <p:nvPr/>
        </p:nvSpPr>
        <p:spPr>
          <a:xfrm>
            <a:off x="658368" y="1783080"/>
            <a:ext cx="8028432" cy="1626910"/>
          </a:xfrm>
          <a:prstGeom prst="rect">
            <a:avLst/>
          </a:prstGeom>
          <a:solidFill>
            <a:srgbClr val="F3F0F8"/>
          </a:solidFill>
          <a:ln w="9525">
            <a:solidFill>
              <a:srgbClr val="DDD3E6"/>
            </a:solidFill>
            <a:prstDash val="solid"/>
          </a:ln>
        </p:spPr>
      </p:sp>
      <p:sp>
        <p:nvSpPr>
          <p:cNvPr id="8" name="Text 6"/>
          <p:cNvSpPr txBox="1"/>
          <p:nvPr/>
        </p:nvSpPr>
        <p:spPr>
          <a:xfrm>
            <a:off x="768096" y="187452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How</a:t>
            </a:r>
            <a:endParaRPr lang="en-GB" sz="1200" dirty="0"/>
          </a:p>
        </p:txBody>
      </p:sp>
      <p:sp>
        <p:nvSpPr>
          <p:cNvPr id="9" name="Text 7"/>
          <p:cNvSpPr txBox="1"/>
          <p:nvPr/>
        </p:nvSpPr>
        <p:spPr>
          <a:xfrm>
            <a:off x="1527048" y="1819656"/>
            <a:ext cx="7068312" cy="1553758"/>
          </a:xfrm>
          <a:prstGeom prst="rect">
            <a:avLst/>
          </a:prstGeom>
          <a:noFill/>
          <a:ln/>
        </p:spPr>
        <p:txBody>
          <a:bodyPr wrap="square" lIns="508" tIns="508" rIns="508" bIns="508" rtlCol="0" anchor="ctr"/>
          <a:lstStyle/>
          <a:p>
            <a:pPr indent="0" marL="0">
              <a:buNone/>
            </a:pPr>
            <a:r>
              <a:rPr lang="en-GB" sz="1400" dirty="0">
                <a:solidFill>
                  <a:srgbClr val="21122B"/>
                </a:solidFill>
                <a:latin typeface="Calibri" pitchFamily="34" charset="0"/>
                <a:ea typeface="Calibri" pitchFamily="34" charset="-122"/>
                <a:cs typeface="Calibri" pitchFamily="34" charset="-120"/>
              </a:rPr>
              <a:t>The octave is built on commands: “Remember me” is repeated at the start of lines 1 and 5, so the speaker sounds urgent, even desperate. At line 9 the volta arrives with “Yet”, and the word “forget” appears for the first time. The final couplet sets “forget and smile” against “remember and be sad”, so the two choices sit side by side.</a:t>
            </a:r>
            <a:endParaRPr lang="en-GB" sz="1400" dirty="0"/>
          </a:p>
        </p:txBody>
      </p:sp>
      <p:sp>
        <p:nvSpPr>
          <p:cNvPr id="10" name="Shape 8"/>
          <p:cNvSpPr/>
          <p:nvPr/>
        </p:nvSpPr>
        <p:spPr>
          <a:xfrm>
            <a:off x="658368" y="3501430"/>
            <a:ext cx="8028432" cy="1005285"/>
          </a:xfrm>
          <a:prstGeom prst="rect">
            <a:avLst/>
          </a:prstGeom>
          <a:solidFill>
            <a:srgbClr val="F3F0F8"/>
          </a:solidFill>
          <a:ln w="9525">
            <a:solidFill>
              <a:srgbClr val="DDD3E6"/>
            </a:solidFill>
            <a:prstDash val="solid"/>
          </a:ln>
        </p:spPr>
      </p:sp>
      <p:sp>
        <p:nvSpPr>
          <p:cNvPr id="11" name="Text 9"/>
          <p:cNvSpPr txBox="1"/>
          <p:nvPr/>
        </p:nvSpPr>
        <p:spPr>
          <a:xfrm>
            <a:off x="768096" y="359287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Why</a:t>
            </a:r>
            <a:endParaRPr lang="en-GB" sz="1200" dirty="0"/>
          </a:p>
        </p:txBody>
      </p:sp>
      <p:sp>
        <p:nvSpPr>
          <p:cNvPr id="12" name="Text 10"/>
          <p:cNvSpPr txBox="1"/>
          <p:nvPr/>
        </p:nvSpPr>
        <p:spPr>
          <a:xfrm>
            <a:off x="1527048" y="3538006"/>
            <a:ext cx="7068312" cy="932133"/>
          </a:xfrm>
          <a:prstGeom prst="rect">
            <a:avLst/>
          </a:prstGeom>
          <a:noFill/>
          <a:ln/>
        </p:spPr>
        <p:txBody>
          <a:bodyPr wrap="square" lIns="508" tIns="508" rIns="508" bIns="508" rtlCol="0" anchor="ctr"/>
          <a:lstStyle/>
          <a:p>
            <a:pPr indent="0" marL="0">
              <a:buNone/>
            </a:pPr>
            <a:r>
              <a:rPr lang="en-GB" sz="1400" dirty="0">
                <a:solidFill>
                  <a:srgbClr val="21122B"/>
                </a:solidFill>
                <a:latin typeface="Calibri" pitchFamily="34" charset="0"/>
                <a:ea typeface="Calibri" pitchFamily="34" charset="-122"/>
                <a:cs typeface="Calibri" pitchFamily="34" charset="-120"/>
              </a:rPr>
              <a:t>Rossetti uses the turn in the sonnet to show love changing as the speaker thinks aloud. The reader sees that real love can mean letting go, and the calm last line feels braver than the commands at the start.</a:t>
            </a:r>
            <a:endParaRPr lang="en-GB" sz="14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par>
                                <p:cTn id="8" presetID="22" presetClass="entr" presetSubtype="8" fill="hold" grpId="0" nodeType="withEffect">
                                  <p:stCondLst>
                                    <p:cond delay="12"/>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76"/>
                                        <p:tgtEl>
                                          <p:spTgt spid="5"/>
                                        </p:tgtEl>
                                      </p:cBhvr>
                                    </p:animEffect>
                                  </p:childTnLst>
                                </p:cTn>
                              </p:par>
                              <p:par>
                                <p:cTn id="11" presetID="22" presetClass="entr" presetSubtype="8" fill="hold" grpId="0" nodeType="withEffect">
                                  <p:stCondLst>
                                    <p:cond delay="97"/>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792"/>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900"/>
                                        <p:tgtEl>
                                          <p:spTgt spid="7"/>
                                        </p:tgtEl>
                                      </p:cBhvr>
                                    </p:animEffect>
                                  </p:childTnLst>
                                </p:cTn>
                              </p:par>
                              <p:par>
                                <p:cTn id="19" presetID="22" presetClass="entr" presetSubtype="8" fill="hold" grpId="0" nodeType="withEffect">
                                  <p:stCondLst>
                                    <p:cond delay="12"/>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76"/>
                                        <p:tgtEl>
                                          <p:spTgt spid="8"/>
                                        </p:tgtEl>
                                      </p:cBhvr>
                                    </p:animEffect>
                                  </p:childTnLst>
                                </p:cTn>
                              </p:par>
                              <p:par>
                                <p:cTn id="22" presetID="22" presetClass="entr" presetSubtype="8" fill="hold" grpId="0" nodeType="withEffect">
                                  <p:stCondLst>
                                    <p:cond delay="97"/>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792"/>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900"/>
                                        <p:tgtEl>
                                          <p:spTgt spid="10"/>
                                        </p:tgtEl>
                                      </p:cBhvr>
                                    </p:animEffect>
                                  </p:childTnLst>
                                </p:cTn>
                              </p:par>
                              <p:par>
                                <p:cTn id="30" presetID="22" presetClass="entr" presetSubtype="8" fill="hold" grpId="0" nodeType="withEffect">
                                  <p:stCondLst>
                                    <p:cond delay="12"/>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76"/>
                                        <p:tgtEl>
                                          <p:spTgt spid="11"/>
                                        </p:tgtEl>
                                      </p:cBhvr>
                                    </p:animEffect>
                                  </p:childTnLst>
                                </p:cTn>
                              </p:par>
                              <p:par>
                                <p:cTn id="33" presetID="22" presetClass="entr" presetSubtype="8" fill="hold" grpId="0" nodeType="withEffect">
                                  <p:stCondLst>
                                    <p:cond delay="97"/>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792"/>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Exit ticket</a:t>
            </a:r>
            <a:endParaRPr lang="en-GB" sz="2400" dirty="0"/>
          </a:p>
        </p:txBody>
      </p:sp>
      <p:sp>
        <p:nvSpPr>
          <p:cNvPr id="3" name="Text 1"/>
          <p:cNvSpPr txBox="1"/>
          <p:nvPr/>
        </p:nvSpPr>
        <p:spPr>
          <a:xfrm>
            <a:off x="658368" y="1463040"/>
            <a:ext cx="8028432" cy="1463040"/>
          </a:xfrm>
          <a:prstGeom prst="rect">
            <a:avLst/>
          </a:prstGeom>
          <a:noFill/>
          <a:ln/>
        </p:spPr>
        <p:txBody>
          <a:bodyPr wrap="square" lIns="0" tIns="0" rIns="0" bIns="0" rtlCol="0" anchor="ctr"/>
          <a:lstStyle/>
          <a:p>
            <a:pPr indent="0" marL="0">
              <a:buNone/>
            </a:pPr>
            <a:r>
              <a:rPr lang="en-GB" sz="3200" dirty="0">
                <a:solidFill>
                  <a:srgbClr val="4A2545"/>
                </a:solidFill>
                <a:latin typeface="Cambria" pitchFamily="34" charset="0"/>
                <a:ea typeface="Cambria" pitchFamily="34" charset="-122"/>
                <a:cs typeface="Cambria" pitchFamily="34" charset="-120"/>
              </a:rPr>
              <a:t>The volta at line 9 of ‘Remember’ matters because…</a:t>
            </a:r>
            <a:endParaRPr lang="en-GB" sz="3200" dirty="0"/>
          </a:p>
        </p:txBody>
      </p:sp>
      <p:sp>
        <p:nvSpPr>
          <p:cNvPr id="4" name="Text 2"/>
          <p:cNvSpPr txBox="1"/>
          <p:nvPr/>
        </p:nvSpPr>
        <p:spPr>
          <a:xfrm>
            <a:off x="658368" y="3200400"/>
            <a:ext cx="8028432" cy="411480"/>
          </a:xfrm>
          <a:prstGeom prst="rect">
            <a:avLst/>
          </a:prstGeom>
          <a:noFill/>
          <a:ln/>
        </p:spPr>
        <p:txBody>
          <a:bodyPr wrap="square" lIns="0" tIns="0" rIns="0" bIns="0" rtlCol="0" anchor="t"/>
          <a:lstStyle/>
          <a:p>
            <a:pPr indent="0" marL="0">
              <a:buNone/>
            </a:pPr>
            <a:r>
              <a:rPr lang="en-GB" sz="1500" dirty="0">
                <a:solidFill>
                  <a:srgbClr val="6E44A8"/>
                </a:solidFill>
                <a:latin typeface="Calibri" pitchFamily="34" charset="0"/>
                <a:ea typeface="Calibri" pitchFamily="34" charset="-122"/>
                <a:cs typeface="Calibri" pitchFamily="34" charset="-120"/>
              </a:rPr>
              <a:t>Complete the sentence on a sticky note or slip of paper before you leave.</a:t>
            </a:r>
            <a:endParaRPr lang="en-GB" sz="15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100"/>
                                        <p:tgtEl>
                                          <p:spTgt spid="3"/>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4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theme/theme1.xml><?xml version="1.0" encoding="utf-8"?>
<a:theme xmlns:a="http://schemas.openxmlformats.org/drawingml/2006/main" name="Between the Lines">
  <a:themeElements>
    <a:clrScheme name="Between the Lines">
      <a:dk1>
        <a:srgbClr val="21122B"/>
      </a:dk1>
      <a:lt1>
        <a:srgbClr val="FFFFFF"/>
      </a:lt1>
      <a:dk2>
        <a:srgbClr val="4A2545"/>
      </a:dk2>
      <a:lt2>
        <a:srgbClr val="FAF5E9"/>
      </a:lt2>
      <a:accent1>
        <a:srgbClr val="6E44A8"/>
      </a:accent1>
      <a:accent2>
        <a:srgbClr val="4A2545"/>
      </a:accent2>
      <a:accent3>
        <a:srgbClr val="C9D3E3"/>
      </a:accent3>
      <a:accent4>
        <a:srgbClr val="F3F0F8"/>
      </a:accent4>
      <a:accent5>
        <a:srgbClr val="EBF2F8"/>
      </a:accent5>
      <a:accent6>
        <a:srgbClr val="F4D67B"/>
      </a:accent6>
      <a:hlink>
        <a:srgbClr val="6E44A8"/>
      </a:hlink>
      <a:folHlink>
        <a:srgbClr val="4A2545"/>
      </a:folHlink>
    </a:clrScheme>
    <a:fontScheme name="Between the Lin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Between the Lines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Unseen poetry: Lesson 3, The shape of a poem</dc:title>
  <dc:subject>PptxGenJS Presentation</dc:subject>
  <dc:creator>Between the Lines</dc:creator>
  <cp:lastModifiedBy>Between the Lines</cp:lastModifiedBy>
  <cp:revision>1</cp:revision>
  <dcterms:created xsi:type="dcterms:W3CDTF">2026-10-04T15:38:38Z</dcterms:created>
  <dcterms:modified xsi:type="dcterms:W3CDTF">2026-10-04T15:38:38Z</dcterms:modified>
</cp:coreProperties>
</file>